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256" r:id="rId2"/>
    <p:sldId id="275" r:id="rId3"/>
    <p:sldId id="257" r:id="rId4"/>
    <p:sldId id="327" r:id="rId5"/>
    <p:sldId id="276" r:id="rId6"/>
    <p:sldId id="261" r:id="rId7"/>
    <p:sldId id="277" r:id="rId8"/>
    <p:sldId id="267" r:id="rId9"/>
    <p:sldId id="328" r:id="rId10"/>
    <p:sldId id="278" r:id="rId11"/>
    <p:sldId id="329" r:id="rId12"/>
    <p:sldId id="279" r:id="rId13"/>
    <p:sldId id="280" r:id="rId14"/>
    <p:sldId id="281" r:id="rId15"/>
    <p:sldId id="282" r:id="rId16"/>
    <p:sldId id="283" r:id="rId17"/>
    <p:sldId id="284" r:id="rId18"/>
    <p:sldId id="330" r:id="rId19"/>
    <p:sldId id="285" r:id="rId20"/>
    <p:sldId id="286" r:id="rId21"/>
    <p:sldId id="331" r:id="rId22"/>
    <p:sldId id="287" r:id="rId23"/>
    <p:sldId id="332" r:id="rId24"/>
    <p:sldId id="269" r:id="rId25"/>
    <p:sldId id="270" r:id="rId26"/>
    <p:sldId id="271" r:id="rId27"/>
    <p:sldId id="272" r:id="rId28"/>
    <p:sldId id="339" r:id="rId29"/>
    <p:sldId id="288" r:id="rId30"/>
    <p:sldId id="291" r:id="rId31"/>
    <p:sldId id="290" r:id="rId32"/>
    <p:sldId id="289" r:id="rId33"/>
    <p:sldId id="292" r:id="rId34"/>
    <p:sldId id="293" r:id="rId35"/>
    <p:sldId id="295" r:id="rId36"/>
    <p:sldId id="294" r:id="rId37"/>
    <p:sldId id="296" r:id="rId38"/>
    <p:sldId id="333" r:id="rId39"/>
    <p:sldId id="297" r:id="rId40"/>
    <p:sldId id="317" r:id="rId41"/>
    <p:sldId id="298" r:id="rId42"/>
    <p:sldId id="299" r:id="rId43"/>
    <p:sldId id="300" r:id="rId44"/>
    <p:sldId id="301" r:id="rId45"/>
    <p:sldId id="302" r:id="rId46"/>
    <p:sldId id="303" r:id="rId47"/>
    <p:sldId id="304" r:id="rId48"/>
    <p:sldId id="312" r:id="rId49"/>
    <p:sldId id="305" r:id="rId50"/>
    <p:sldId id="306" r:id="rId51"/>
    <p:sldId id="307" r:id="rId52"/>
    <p:sldId id="308" r:id="rId53"/>
    <p:sldId id="309" r:id="rId54"/>
    <p:sldId id="335" r:id="rId55"/>
    <p:sldId id="310" r:id="rId56"/>
    <p:sldId id="311" r:id="rId57"/>
    <p:sldId id="313" r:id="rId58"/>
    <p:sldId id="314" r:id="rId59"/>
    <p:sldId id="315" r:id="rId60"/>
    <p:sldId id="334" r:id="rId61"/>
    <p:sldId id="316" r:id="rId62"/>
    <p:sldId id="336" r:id="rId63"/>
    <p:sldId id="318" r:id="rId64"/>
    <p:sldId id="337" r:id="rId65"/>
    <p:sldId id="319" r:id="rId66"/>
    <p:sldId id="320" r:id="rId67"/>
    <p:sldId id="321" r:id="rId68"/>
    <p:sldId id="322" r:id="rId69"/>
    <p:sldId id="338" r:id="rId70"/>
    <p:sldId id="323" r:id="rId71"/>
    <p:sldId id="325" r:id="rId72"/>
    <p:sldId id="326" r:id="rId7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19"/>
    <p:restoredTop sz="94720"/>
  </p:normalViewPr>
  <p:slideViewPr>
    <p:cSldViewPr snapToGrid="0">
      <p:cViewPr>
        <p:scale>
          <a:sx n="104" d="100"/>
          <a:sy n="104" d="100"/>
        </p:scale>
        <p:origin x="888"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D7095D-CFF0-D54C-8FAE-0132831B4631}" type="datetimeFigureOut">
              <a:rPr kumimoji="1" lang="ja-JP" altLang="en-US" smtClean="0"/>
              <a:t>2023/12/19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CBA0D4-1DF3-D64E-B75A-78C9EF37A0A4}" type="slidenum">
              <a:rPr kumimoji="1" lang="ja-JP" altLang="en-US" smtClean="0"/>
              <a:t>‹#›</a:t>
            </a:fld>
            <a:endParaRPr kumimoji="1" lang="ja-JP" altLang="en-US"/>
          </a:p>
        </p:txBody>
      </p:sp>
    </p:spTree>
    <p:extLst>
      <p:ext uri="{BB962C8B-B14F-4D97-AF65-F5344CB8AC3E}">
        <p14:creationId xmlns:p14="http://schemas.microsoft.com/office/powerpoint/2010/main" val="182654459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9CBA0D4-1DF3-D64E-B75A-78C9EF37A0A4}" type="slidenum">
              <a:rPr kumimoji="1" lang="ja-JP" altLang="en-US" smtClean="0"/>
              <a:t>1</a:t>
            </a:fld>
            <a:endParaRPr kumimoji="1" lang="ja-JP" altLang="en-US"/>
          </a:p>
        </p:txBody>
      </p:sp>
    </p:spTree>
    <p:extLst>
      <p:ext uri="{BB962C8B-B14F-4D97-AF65-F5344CB8AC3E}">
        <p14:creationId xmlns:p14="http://schemas.microsoft.com/office/powerpoint/2010/main" val="3341912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9CBA0D4-1DF3-D64E-B75A-78C9EF37A0A4}" type="slidenum">
              <a:rPr kumimoji="1" lang="ja-JP" altLang="en-US" smtClean="0"/>
              <a:t>67</a:t>
            </a:fld>
            <a:endParaRPr kumimoji="1" lang="ja-JP" altLang="en-US"/>
          </a:p>
        </p:txBody>
      </p:sp>
    </p:spTree>
    <p:extLst>
      <p:ext uri="{BB962C8B-B14F-4D97-AF65-F5344CB8AC3E}">
        <p14:creationId xmlns:p14="http://schemas.microsoft.com/office/powerpoint/2010/main" val="3688552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9CBA0D4-1DF3-D64E-B75A-78C9EF37A0A4}" type="slidenum">
              <a:rPr kumimoji="1" lang="ja-JP" altLang="en-US" smtClean="0"/>
              <a:t>68</a:t>
            </a:fld>
            <a:endParaRPr kumimoji="1" lang="ja-JP" altLang="en-US"/>
          </a:p>
        </p:txBody>
      </p:sp>
    </p:spTree>
    <p:extLst>
      <p:ext uri="{BB962C8B-B14F-4D97-AF65-F5344CB8AC3E}">
        <p14:creationId xmlns:p14="http://schemas.microsoft.com/office/powerpoint/2010/main" val="367507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9CBA0D4-1DF3-D64E-B75A-78C9EF37A0A4}" type="slidenum">
              <a:rPr kumimoji="1" lang="ja-JP" altLang="en-US" smtClean="0"/>
              <a:t>70</a:t>
            </a:fld>
            <a:endParaRPr kumimoji="1" lang="ja-JP" altLang="en-US"/>
          </a:p>
        </p:txBody>
      </p:sp>
    </p:spTree>
    <p:extLst>
      <p:ext uri="{BB962C8B-B14F-4D97-AF65-F5344CB8AC3E}">
        <p14:creationId xmlns:p14="http://schemas.microsoft.com/office/powerpoint/2010/main" val="3088966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9CBA0D4-1DF3-D64E-B75A-78C9EF37A0A4}" type="slidenum">
              <a:rPr kumimoji="1" lang="ja-JP" altLang="en-US" smtClean="0"/>
              <a:t>71</a:t>
            </a:fld>
            <a:endParaRPr kumimoji="1" lang="ja-JP" altLang="en-US"/>
          </a:p>
        </p:txBody>
      </p:sp>
    </p:spTree>
    <p:extLst>
      <p:ext uri="{BB962C8B-B14F-4D97-AF65-F5344CB8AC3E}">
        <p14:creationId xmlns:p14="http://schemas.microsoft.com/office/powerpoint/2010/main" val="453253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9CBA0D4-1DF3-D64E-B75A-78C9EF37A0A4}" type="slidenum">
              <a:rPr kumimoji="1" lang="ja-JP" altLang="en-US" smtClean="0"/>
              <a:t>72</a:t>
            </a:fld>
            <a:endParaRPr kumimoji="1" lang="ja-JP" altLang="en-US"/>
          </a:p>
        </p:txBody>
      </p:sp>
    </p:spTree>
    <p:extLst>
      <p:ext uri="{BB962C8B-B14F-4D97-AF65-F5344CB8AC3E}">
        <p14:creationId xmlns:p14="http://schemas.microsoft.com/office/powerpoint/2010/main" val="4150344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9CBA0D4-1DF3-D64E-B75A-78C9EF37A0A4}" type="slidenum">
              <a:rPr kumimoji="1" lang="ja-JP" altLang="en-US" smtClean="0"/>
              <a:t>2</a:t>
            </a:fld>
            <a:endParaRPr kumimoji="1" lang="ja-JP" altLang="en-US"/>
          </a:p>
        </p:txBody>
      </p:sp>
    </p:spTree>
    <p:extLst>
      <p:ext uri="{BB962C8B-B14F-4D97-AF65-F5344CB8AC3E}">
        <p14:creationId xmlns:p14="http://schemas.microsoft.com/office/powerpoint/2010/main" val="444488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9CBA0D4-1DF3-D64E-B75A-78C9EF37A0A4}" type="slidenum">
              <a:rPr kumimoji="1" lang="ja-JP" altLang="en-US" smtClean="0"/>
              <a:t>8</a:t>
            </a:fld>
            <a:endParaRPr kumimoji="1" lang="ja-JP" altLang="en-US"/>
          </a:p>
        </p:txBody>
      </p:sp>
    </p:spTree>
    <p:extLst>
      <p:ext uri="{BB962C8B-B14F-4D97-AF65-F5344CB8AC3E}">
        <p14:creationId xmlns:p14="http://schemas.microsoft.com/office/powerpoint/2010/main" val="1481470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9CBA0D4-1DF3-D64E-B75A-78C9EF37A0A4}" type="slidenum">
              <a:rPr kumimoji="1" lang="ja-JP" altLang="en-US" smtClean="0"/>
              <a:t>14</a:t>
            </a:fld>
            <a:endParaRPr kumimoji="1" lang="ja-JP" altLang="en-US"/>
          </a:p>
        </p:txBody>
      </p:sp>
    </p:spTree>
    <p:extLst>
      <p:ext uri="{BB962C8B-B14F-4D97-AF65-F5344CB8AC3E}">
        <p14:creationId xmlns:p14="http://schemas.microsoft.com/office/powerpoint/2010/main" val="729495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9CBA0D4-1DF3-D64E-B75A-78C9EF37A0A4}" type="slidenum">
              <a:rPr kumimoji="1" lang="ja-JP" altLang="en-US" smtClean="0"/>
              <a:t>30</a:t>
            </a:fld>
            <a:endParaRPr kumimoji="1" lang="ja-JP" altLang="en-US"/>
          </a:p>
        </p:txBody>
      </p:sp>
    </p:spTree>
    <p:extLst>
      <p:ext uri="{BB962C8B-B14F-4D97-AF65-F5344CB8AC3E}">
        <p14:creationId xmlns:p14="http://schemas.microsoft.com/office/powerpoint/2010/main" val="952580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9CBA0D4-1DF3-D64E-B75A-78C9EF37A0A4}" type="slidenum">
              <a:rPr kumimoji="1" lang="ja-JP" altLang="en-US" smtClean="0"/>
              <a:t>32</a:t>
            </a:fld>
            <a:endParaRPr kumimoji="1" lang="ja-JP" altLang="en-US"/>
          </a:p>
        </p:txBody>
      </p:sp>
    </p:spTree>
    <p:extLst>
      <p:ext uri="{BB962C8B-B14F-4D97-AF65-F5344CB8AC3E}">
        <p14:creationId xmlns:p14="http://schemas.microsoft.com/office/powerpoint/2010/main" val="93780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9CBA0D4-1DF3-D64E-B75A-78C9EF37A0A4}" type="slidenum">
              <a:rPr kumimoji="1" lang="ja-JP" altLang="en-US" smtClean="0"/>
              <a:t>63</a:t>
            </a:fld>
            <a:endParaRPr kumimoji="1" lang="ja-JP" altLang="en-US"/>
          </a:p>
        </p:txBody>
      </p:sp>
    </p:spTree>
    <p:extLst>
      <p:ext uri="{BB962C8B-B14F-4D97-AF65-F5344CB8AC3E}">
        <p14:creationId xmlns:p14="http://schemas.microsoft.com/office/powerpoint/2010/main" val="1146365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9CBA0D4-1DF3-D64E-B75A-78C9EF37A0A4}" type="slidenum">
              <a:rPr kumimoji="1" lang="ja-JP" altLang="en-US" smtClean="0"/>
              <a:t>65</a:t>
            </a:fld>
            <a:endParaRPr kumimoji="1" lang="ja-JP" altLang="en-US"/>
          </a:p>
        </p:txBody>
      </p:sp>
    </p:spTree>
    <p:extLst>
      <p:ext uri="{BB962C8B-B14F-4D97-AF65-F5344CB8AC3E}">
        <p14:creationId xmlns:p14="http://schemas.microsoft.com/office/powerpoint/2010/main" val="3128277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9CBA0D4-1DF3-D64E-B75A-78C9EF37A0A4}" type="slidenum">
              <a:rPr kumimoji="1" lang="ja-JP" altLang="en-US" smtClean="0"/>
              <a:t>66</a:t>
            </a:fld>
            <a:endParaRPr kumimoji="1" lang="ja-JP" altLang="en-US"/>
          </a:p>
        </p:txBody>
      </p:sp>
    </p:spTree>
    <p:extLst>
      <p:ext uri="{BB962C8B-B14F-4D97-AF65-F5344CB8AC3E}">
        <p14:creationId xmlns:p14="http://schemas.microsoft.com/office/powerpoint/2010/main" val="2935797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026684-1DF8-229A-A0A0-4A6BA88BAF2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9DA2E2D-0D83-EB87-CF26-3F2AB57C76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86E3BBE-C08E-D043-21C0-42DF640FEE4D}"/>
              </a:ext>
            </a:extLst>
          </p:cNvPr>
          <p:cNvSpPr>
            <a:spLocks noGrp="1"/>
          </p:cNvSpPr>
          <p:nvPr>
            <p:ph type="dt" sz="half" idx="10"/>
          </p:nvPr>
        </p:nvSpPr>
        <p:spPr/>
        <p:txBody>
          <a:bodyPr/>
          <a:lstStyle/>
          <a:p>
            <a:fld id="{4E06C9D9-8D29-544A-8006-456DB775651B}" type="datetimeFigureOut">
              <a:rPr kumimoji="1" lang="ja-JP" altLang="en-US" smtClean="0"/>
              <a:t>2023/12/19</a:t>
            </a:fld>
            <a:endParaRPr kumimoji="1" lang="ja-JP" altLang="en-US"/>
          </a:p>
        </p:txBody>
      </p:sp>
      <p:sp>
        <p:nvSpPr>
          <p:cNvPr id="5" name="フッター プレースホルダー 4">
            <a:extLst>
              <a:ext uri="{FF2B5EF4-FFF2-40B4-BE49-F238E27FC236}">
                <a16:creationId xmlns:a16="http://schemas.microsoft.com/office/drawing/2014/main" id="{57B71216-E458-0354-66A9-E7D6CA73A16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86E02DB-0ACA-5C3A-D881-894F99CD2EDF}"/>
              </a:ext>
            </a:extLst>
          </p:cNvPr>
          <p:cNvSpPr>
            <a:spLocks noGrp="1"/>
          </p:cNvSpPr>
          <p:nvPr>
            <p:ph type="sldNum" sz="quarter" idx="12"/>
          </p:nvPr>
        </p:nvSpPr>
        <p:spPr/>
        <p:txBody>
          <a:bodyPr/>
          <a:lstStyle/>
          <a:p>
            <a:fld id="{1BBA82C8-5EE9-5847-816D-70F2AF272BB8}" type="slidenum">
              <a:rPr kumimoji="1" lang="ja-JP" altLang="en-US" smtClean="0"/>
              <a:t>‹#›</a:t>
            </a:fld>
            <a:endParaRPr kumimoji="1" lang="ja-JP" altLang="en-US"/>
          </a:p>
        </p:txBody>
      </p:sp>
    </p:spTree>
    <p:extLst>
      <p:ext uri="{BB962C8B-B14F-4D97-AF65-F5344CB8AC3E}">
        <p14:creationId xmlns:p14="http://schemas.microsoft.com/office/powerpoint/2010/main" val="1254424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5EB6CD-685F-CA01-8E6A-F0A243BB577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D121BC8-DDED-8334-2FC6-02C089F700E6}"/>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159AB1B-3D8E-036D-4053-E8413594058D}"/>
              </a:ext>
            </a:extLst>
          </p:cNvPr>
          <p:cNvSpPr>
            <a:spLocks noGrp="1"/>
          </p:cNvSpPr>
          <p:nvPr>
            <p:ph type="dt" sz="half" idx="10"/>
          </p:nvPr>
        </p:nvSpPr>
        <p:spPr/>
        <p:txBody>
          <a:bodyPr/>
          <a:lstStyle/>
          <a:p>
            <a:fld id="{4E06C9D9-8D29-544A-8006-456DB775651B}" type="datetimeFigureOut">
              <a:rPr kumimoji="1" lang="ja-JP" altLang="en-US" smtClean="0"/>
              <a:t>2023/12/19</a:t>
            </a:fld>
            <a:endParaRPr kumimoji="1" lang="ja-JP" altLang="en-US"/>
          </a:p>
        </p:txBody>
      </p:sp>
      <p:sp>
        <p:nvSpPr>
          <p:cNvPr id="5" name="フッター プレースホルダー 4">
            <a:extLst>
              <a:ext uri="{FF2B5EF4-FFF2-40B4-BE49-F238E27FC236}">
                <a16:creationId xmlns:a16="http://schemas.microsoft.com/office/drawing/2014/main" id="{0ECE8AA8-90DA-7065-D90B-78B6871E6AF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E490A44-8AB7-A6D0-0B46-8E4B89173D3D}"/>
              </a:ext>
            </a:extLst>
          </p:cNvPr>
          <p:cNvSpPr>
            <a:spLocks noGrp="1"/>
          </p:cNvSpPr>
          <p:nvPr>
            <p:ph type="sldNum" sz="quarter" idx="12"/>
          </p:nvPr>
        </p:nvSpPr>
        <p:spPr/>
        <p:txBody>
          <a:bodyPr/>
          <a:lstStyle/>
          <a:p>
            <a:fld id="{1BBA82C8-5EE9-5847-816D-70F2AF272BB8}" type="slidenum">
              <a:rPr kumimoji="1" lang="ja-JP" altLang="en-US" smtClean="0"/>
              <a:t>‹#›</a:t>
            </a:fld>
            <a:endParaRPr kumimoji="1" lang="ja-JP" altLang="en-US"/>
          </a:p>
        </p:txBody>
      </p:sp>
    </p:spTree>
    <p:extLst>
      <p:ext uri="{BB962C8B-B14F-4D97-AF65-F5344CB8AC3E}">
        <p14:creationId xmlns:p14="http://schemas.microsoft.com/office/powerpoint/2010/main" val="4214302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00392F0-30DA-837C-D6F7-67714FF927C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21F553E-6B9D-3795-E85A-822B6002571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BC8AA7-547B-4AD4-C5BC-246044EE16A7}"/>
              </a:ext>
            </a:extLst>
          </p:cNvPr>
          <p:cNvSpPr>
            <a:spLocks noGrp="1"/>
          </p:cNvSpPr>
          <p:nvPr>
            <p:ph type="dt" sz="half" idx="10"/>
          </p:nvPr>
        </p:nvSpPr>
        <p:spPr/>
        <p:txBody>
          <a:bodyPr/>
          <a:lstStyle/>
          <a:p>
            <a:fld id="{4E06C9D9-8D29-544A-8006-456DB775651B}" type="datetimeFigureOut">
              <a:rPr kumimoji="1" lang="ja-JP" altLang="en-US" smtClean="0"/>
              <a:t>2023/12/19</a:t>
            </a:fld>
            <a:endParaRPr kumimoji="1" lang="ja-JP" altLang="en-US"/>
          </a:p>
        </p:txBody>
      </p:sp>
      <p:sp>
        <p:nvSpPr>
          <p:cNvPr id="5" name="フッター プレースホルダー 4">
            <a:extLst>
              <a:ext uri="{FF2B5EF4-FFF2-40B4-BE49-F238E27FC236}">
                <a16:creationId xmlns:a16="http://schemas.microsoft.com/office/drawing/2014/main" id="{135FE788-72A5-324B-85FA-72AADAB24E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325B1EB-7CFF-1E94-8C44-E28152171365}"/>
              </a:ext>
            </a:extLst>
          </p:cNvPr>
          <p:cNvSpPr>
            <a:spLocks noGrp="1"/>
          </p:cNvSpPr>
          <p:nvPr>
            <p:ph type="sldNum" sz="quarter" idx="12"/>
          </p:nvPr>
        </p:nvSpPr>
        <p:spPr/>
        <p:txBody>
          <a:bodyPr/>
          <a:lstStyle/>
          <a:p>
            <a:fld id="{1BBA82C8-5EE9-5847-816D-70F2AF272BB8}" type="slidenum">
              <a:rPr kumimoji="1" lang="ja-JP" altLang="en-US" smtClean="0"/>
              <a:t>‹#›</a:t>
            </a:fld>
            <a:endParaRPr kumimoji="1" lang="ja-JP" altLang="en-US"/>
          </a:p>
        </p:txBody>
      </p:sp>
    </p:spTree>
    <p:extLst>
      <p:ext uri="{BB962C8B-B14F-4D97-AF65-F5344CB8AC3E}">
        <p14:creationId xmlns:p14="http://schemas.microsoft.com/office/powerpoint/2010/main" val="2293614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92D705-6534-4D8A-1EEB-459D1AD8B95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55727BD-4E9D-6AE2-132B-A33038A4702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F9C0FFB-9C87-393D-4056-8A8B8B0A28E3}"/>
              </a:ext>
            </a:extLst>
          </p:cNvPr>
          <p:cNvSpPr>
            <a:spLocks noGrp="1"/>
          </p:cNvSpPr>
          <p:nvPr>
            <p:ph type="dt" sz="half" idx="10"/>
          </p:nvPr>
        </p:nvSpPr>
        <p:spPr/>
        <p:txBody>
          <a:bodyPr/>
          <a:lstStyle/>
          <a:p>
            <a:fld id="{4E06C9D9-8D29-544A-8006-456DB775651B}" type="datetimeFigureOut">
              <a:rPr kumimoji="1" lang="ja-JP" altLang="en-US" smtClean="0"/>
              <a:t>2023/12/19</a:t>
            </a:fld>
            <a:endParaRPr kumimoji="1" lang="ja-JP" altLang="en-US"/>
          </a:p>
        </p:txBody>
      </p:sp>
      <p:sp>
        <p:nvSpPr>
          <p:cNvPr id="5" name="フッター プレースホルダー 4">
            <a:extLst>
              <a:ext uri="{FF2B5EF4-FFF2-40B4-BE49-F238E27FC236}">
                <a16:creationId xmlns:a16="http://schemas.microsoft.com/office/drawing/2014/main" id="{AECA4028-55FF-488F-EE8C-AABF0CB46AA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A84A104-0A04-C5D3-7090-26EB1016B585}"/>
              </a:ext>
            </a:extLst>
          </p:cNvPr>
          <p:cNvSpPr>
            <a:spLocks noGrp="1"/>
          </p:cNvSpPr>
          <p:nvPr>
            <p:ph type="sldNum" sz="quarter" idx="12"/>
          </p:nvPr>
        </p:nvSpPr>
        <p:spPr/>
        <p:txBody>
          <a:bodyPr/>
          <a:lstStyle/>
          <a:p>
            <a:fld id="{1BBA82C8-5EE9-5847-816D-70F2AF272BB8}" type="slidenum">
              <a:rPr kumimoji="1" lang="ja-JP" altLang="en-US" smtClean="0"/>
              <a:t>‹#›</a:t>
            </a:fld>
            <a:endParaRPr kumimoji="1" lang="ja-JP" altLang="en-US"/>
          </a:p>
        </p:txBody>
      </p:sp>
    </p:spTree>
    <p:extLst>
      <p:ext uri="{BB962C8B-B14F-4D97-AF65-F5344CB8AC3E}">
        <p14:creationId xmlns:p14="http://schemas.microsoft.com/office/powerpoint/2010/main" val="262597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7E72E7-BE64-E7F8-1603-9389D1D2EC2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3D664B0-3F59-139C-9294-478D6687BE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5ED84F6-1AE5-CA79-8F72-AD402131BF94}"/>
              </a:ext>
            </a:extLst>
          </p:cNvPr>
          <p:cNvSpPr>
            <a:spLocks noGrp="1"/>
          </p:cNvSpPr>
          <p:nvPr>
            <p:ph type="dt" sz="half" idx="10"/>
          </p:nvPr>
        </p:nvSpPr>
        <p:spPr/>
        <p:txBody>
          <a:bodyPr/>
          <a:lstStyle/>
          <a:p>
            <a:fld id="{4E06C9D9-8D29-544A-8006-456DB775651B}" type="datetimeFigureOut">
              <a:rPr kumimoji="1" lang="ja-JP" altLang="en-US" smtClean="0"/>
              <a:t>2023/12/19</a:t>
            </a:fld>
            <a:endParaRPr kumimoji="1" lang="ja-JP" altLang="en-US"/>
          </a:p>
        </p:txBody>
      </p:sp>
      <p:sp>
        <p:nvSpPr>
          <p:cNvPr id="5" name="フッター プレースホルダー 4">
            <a:extLst>
              <a:ext uri="{FF2B5EF4-FFF2-40B4-BE49-F238E27FC236}">
                <a16:creationId xmlns:a16="http://schemas.microsoft.com/office/drawing/2014/main" id="{49FD0F23-9EB3-D959-48BC-527E69165D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1FF9B17-42F3-8478-E947-B232758E1CF7}"/>
              </a:ext>
            </a:extLst>
          </p:cNvPr>
          <p:cNvSpPr>
            <a:spLocks noGrp="1"/>
          </p:cNvSpPr>
          <p:nvPr>
            <p:ph type="sldNum" sz="quarter" idx="12"/>
          </p:nvPr>
        </p:nvSpPr>
        <p:spPr/>
        <p:txBody>
          <a:bodyPr/>
          <a:lstStyle/>
          <a:p>
            <a:fld id="{1BBA82C8-5EE9-5847-816D-70F2AF272BB8}" type="slidenum">
              <a:rPr kumimoji="1" lang="ja-JP" altLang="en-US" smtClean="0"/>
              <a:t>‹#›</a:t>
            </a:fld>
            <a:endParaRPr kumimoji="1" lang="ja-JP" altLang="en-US"/>
          </a:p>
        </p:txBody>
      </p:sp>
    </p:spTree>
    <p:extLst>
      <p:ext uri="{BB962C8B-B14F-4D97-AF65-F5344CB8AC3E}">
        <p14:creationId xmlns:p14="http://schemas.microsoft.com/office/powerpoint/2010/main" val="3354013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2C2092-B339-271C-C7DB-C12C58CD790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81708BB-21D2-580D-DFED-13D82690764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DBAA0771-87A2-5761-61F1-E9C58E16599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5DF827F-FD49-D2EA-FCD7-0C83E5620C3E}"/>
              </a:ext>
            </a:extLst>
          </p:cNvPr>
          <p:cNvSpPr>
            <a:spLocks noGrp="1"/>
          </p:cNvSpPr>
          <p:nvPr>
            <p:ph type="dt" sz="half" idx="10"/>
          </p:nvPr>
        </p:nvSpPr>
        <p:spPr/>
        <p:txBody>
          <a:bodyPr/>
          <a:lstStyle/>
          <a:p>
            <a:fld id="{4E06C9D9-8D29-544A-8006-456DB775651B}" type="datetimeFigureOut">
              <a:rPr kumimoji="1" lang="ja-JP" altLang="en-US" smtClean="0"/>
              <a:t>2023/12/19</a:t>
            </a:fld>
            <a:endParaRPr kumimoji="1" lang="ja-JP" altLang="en-US"/>
          </a:p>
        </p:txBody>
      </p:sp>
      <p:sp>
        <p:nvSpPr>
          <p:cNvPr id="6" name="フッター プレースホルダー 5">
            <a:extLst>
              <a:ext uri="{FF2B5EF4-FFF2-40B4-BE49-F238E27FC236}">
                <a16:creationId xmlns:a16="http://schemas.microsoft.com/office/drawing/2014/main" id="{B603533D-2523-E416-D5E7-617BE415BBE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AFCD45B-5D94-862B-2057-CE24811B639D}"/>
              </a:ext>
            </a:extLst>
          </p:cNvPr>
          <p:cNvSpPr>
            <a:spLocks noGrp="1"/>
          </p:cNvSpPr>
          <p:nvPr>
            <p:ph type="sldNum" sz="quarter" idx="12"/>
          </p:nvPr>
        </p:nvSpPr>
        <p:spPr/>
        <p:txBody>
          <a:bodyPr/>
          <a:lstStyle/>
          <a:p>
            <a:fld id="{1BBA82C8-5EE9-5847-816D-70F2AF272BB8}" type="slidenum">
              <a:rPr kumimoji="1" lang="ja-JP" altLang="en-US" smtClean="0"/>
              <a:t>‹#›</a:t>
            </a:fld>
            <a:endParaRPr kumimoji="1" lang="ja-JP" altLang="en-US"/>
          </a:p>
        </p:txBody>
      </p:sp>
    </p:spTree>
    <p:extLst>
      <p:ext uri="{BB962C8B-B14F-4D97-AF65-F5344CB8AC3E}">
        <p14:creationId xmlns:p14="http://schemas.microsoft.com/office/powerpoint/2010/main" val="861607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FFE2FB-3A46-5063-DC13-362A8C19427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4AE3584-B9A1-73CA-63A6-C82F2D9394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673F68D-C4B2-5D01-AF28-5F54CA75479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16F4FC4-42DB-683E-59C4-2E0CCEC8A6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C3C132EE-C59B-28CF-FC1F-58B9F9BE8C1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60EB1B5-B10C-854A-0695-F1E22FD629EF}"/>
              </a:ext>
            </a:extLst>
          </p:cNvPr>
          <p:cNvSpPr>
            <a:spLocks noGrp="1"/>
          </p:cNvSpPr>
          <p:nvPr>
            <p:ph type="dt" sz="half" idx="10"/>
          </p:nvPr>
        </p:nvSpPr>
        <p:spPr/>
        <p:txBody>
          <a:bodyPr/>
          <a:lstStyle/>
          <a:p>
            <a:fld id="{4E06C9D9-8D29-544A-8006-456DB775651B}" type="datetimeFigureOut">
              <a:rPr kumimoji="1" lang="ja-JP" altLang="en-US" smtClean="0"/>
              <a:t>2023/12/19</a:t>
            </a:fld>
            <a:endParaRPr kumimoji="1" lang="ja-JP" altLang="en-US"/>
          </a:p>
        </p:txBody>
      </p:sp>
      <p:sp>
        <p:nvSpPr>
          <p:cNvPr id="8" name="フッター プレースホルダー 7">
            <a:extLst>
              <a:ext uri="{FF2B5EF4-FFF2-40B4-BE49-F238E27FC236}">
                <a16:creationId xmlns:a16="http://schemas.microsoft.com/office/drawing/2014/main" id="{9E0C18FD-9485-7F74-DA79-02DDE7B8C50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3F76909-029B-3259-4B66-65B44EF5841A}"/>
              </a:ext>
            </a:extLst>
          </p:cNvPr>
          <p:cNvSpPr>
            <a:spLocks noGrp="1"/>
          </p:cNvSpPr>
          <p:nvPr>
            <p:ph type="sldNum" sz="quarter" idx="12"/>
          </p:nvPr>
        </p:nvSpPr>
        <p:spPr/>
        <p:txBody>
          <a:bodyPr/>
          <a:lstStyle/>
          <a:p>
            <a:fld id="{1BBA82C8-5EE9-5847-816D-70F2AF272BB8}" type="slidenum">
              <a:rPr kumimoji="1" lang="ja-JP" altLang="en-US" smtClean="0"/>
              <a:t>‹#›</a:t>
            </a:fld>
            <a:endParaRPr kumimoji="1" lang="ja-JP" altLang="en-US"/>
          </a:p>
        </p:txBody>
      </p:sp>
    </p:spTree>
    <p:extLst>
      <p:ext uri="{BB962C8B-B14F-4D97-AF65-F5344CB8AC3E}">
        <p14:creationId xmlns:p14="http://schemas.microsoft.com/office/powerpoint/2010/main" val="1168868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03F5C5-1F6E-D1E6-81C8-4936FF128DF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7824DF7-D9F2-0812-1B82-E4A4F9AAAB7B}"/>
              </a:ext>
            </a:extLst>
          </p:cNvPr>
          <p:cNvSpPr>
            <a:spLocks noGrp="1"/>
          </p:cNvSpPr>
          <p:nvPr>
            <p:ph type="dt" sz="half" idx="10"/>
          </p:nvPr>
        </p:nvSpPr>
        <p:spPr/>
        <p:txBody>
          <a:bodyPr/>
          <a:lstStyle/>
          <a:p>
            <a:fld id="{4E06C9D9-8D29-544A-8006-456DB775651B}" type="datetimeFigureOut">
              <a:rPr kumimoji="1" lang="ja-JP" altLang="en-US" smtClean="0"/>
              <a:t>2023/12/19</a:t>
            </a:fld>
            <a:endParaRPr kumimoji="1" lang="ja-JP" altLang="en-US"/>
          </a:p>
        </p:txBody>
      </p:sp>
      <p:sp>
        <p:nvSpPr>
          <p:cNvPr id="4" name="フッター プレースホルダー 3">
            <a:extLst>
              <a:ext uri="{FF2B5EF4-FFF2-40B4-BE49-F238E27FC236}">
                <a16:creationId xmlns:a16="http://schemas.microsoft.com/office/drawing/2014/main" id="{C40B71AE-9EDD-AC9C-21D4-5E5F2B4EE92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D29ECB6-7D18-6FCE-4644-8CF7D16C867B}"/>
              </a:ext>
            </a:extLst>
          </p:cNvPr>
          <p:cNvSpPr>
            <a:spLocks noGrp="1"/>
          </p:cNvSpPr>
          <p:nvPr>
            <p:ph type="sldNum" sz="quarter" idx="12"/>
          </p:nvPr>
        </p:nvSpPr>
        <p:spPr/>
        <p:txBody>
          <a:bodyPr/>
          <a:lstStyle/>
          <a:p>
            <a:fld id="{1BBA82C8-5EE9-5847-816D-70F2AF272BB8}" type="slidenum">
              <a:rPr kumimoji="1" lang="ja-JP" altLang="en-US" smtClean="0"/>
              <a:t>‹#›</a:t>
            </a:fld>
            <a:endParaRPr kumimoji="1" lang="ja-JP" altLang="en-US"/>
          </a:p>
        </p:txBody>
      </p:sp>
    </p:spTree>
    <p:extLst>
      <p:ext uri="{BB962C8B-B14F-4D97-AF65-F5344CB8AC3E}">
        <p14:creationId xmlns:p14="http://schemas.microsoft.com/office/powerpoint/2010/main" val="3731132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4612CA6-CD14-1A98-00CC-6C7FDF0705D3}"/>
              </a:ext>
            </a:extLst>
          </p:cNvPr>
          <p:cNvSpPr>
            <a:spLocks noGrp="1"/>
          </p:cNvSpPr>
          <p:nvPr>
            <p:ph type="dt" sz="half" idx="10"/>
          </p:nvPr>
        </p:nvSpPr>
        <p:spPr/>
        <p:txBody>
          <a:bodyPr/>
          <a:lstStyle/>
          <a:p>
            <a:fld id="{4E06C9D9-8D29-544A-8006-456DB775651B}" type="datetimeFigureOut">
              <a:rPr kumimoji="1" lang="ja-JP" altLang="en-US" smtClean="0"/>
              <a:t>2023/12/19</a:t>
            </a:fld>
            <a:endParaRPr kumimoji="1" lang="ja-JP" altLang="en-US"/>
          </a:p>
        </p:txBody>
      </p:sp>
      <p:sp>
        <p:nvSpPr>
          <p:cNvPr id="3" name="フッター プレースホルダー 2">
            <a:extLst>
              <a:ext uri="{FF2B5EF4-FFF2-40B4-BE49-F238E27FC236}">
                <a16:creationId xmlns:a16="http://schemas.microsoft.com/office/drawing/2014/main" id="{6D50D5B0-BD17-8FDD-4CA2-B5245C6529C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6D1BBF9-C7E0-026E-0D81-85AB9CA9FD35}"/>
              </a:ext>
            </a:extLst>
          </p:cNvPr>
          <p:cNvSpPr>
            <a:spLocks noGrp="1"/>
          </p:cNvSpPr>
          <p:nvPr>
            <p:ph type="sldNum" sz="quarter" idx="12"/>
          </p:nvPr>
        </p:nvSpPr>
        <p:spPr/>
        <p:txBody>
          <a:bodyPr/>
          <a:lstStyle/>
          <a:p>
            <a:fld id="{1BBA82C8-5EE9-5847-816D-70F2AF272BB8}" type="slidenum">
              <a:rPr kumimoji="1" lang="ja-JP" altLang="en-US" smtClean="0"/>
              <a:t>‹#›</a:t>
            </a:fld>
            <a:endParaRPr kumimoji="1" lang="ja-JP" altLang="en-US"/>
          </a:p>
        </p:txBody>
      </p:sp>
    </p:spTree>
    <p:extLst>
      <p:ext uri="{BB962C8B-B14F-4D97-AF65-F5344CB8AC3E}">
        <p14:creationId xmlns:p14="http://schemas.microsoft.com/office/powerpoint/2010/main" val="28227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02918F-446C-9BB4-EB5B-A4B30807696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3F6B47A-7C28-A96F-0ECC-6CBB3FEBF4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F3934BF-94AF-B287-F354-79B71A0101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AA5BC72-FB60-79D6-BB54-3F78203E50F8}"/>
              </a:ext>
            </a:extLst>
          </p:cNvPr>
          <p:cNvSpPr>
            <a:spLocks noGrp="1"/>
          </p:cNvSpPr>
          <p:nvPr>
            <p:ph type="dt" sz="half" idx="10"/>
          </p:nvPr>
        </p:nvSpPr>
        <p:spPr/>
        <p:txBody>
          <a:bodyPr/>
          <a:lstStyle/>
          <a:p>
            <a:fld id="{4E06C9D9-8D29-544A-8006-456DB775651B}" type="datetimeFigureOut">
              <a:rPr kumimoji="1" lang="ja-JP" altLang="en-US" smtClean="0"/>
              <a:t>2023/12/19</a:t>
            </a:fld>
            <a:endParaRPr kumimoji="1" lang="ja-JP" altLang="en-US"/>
          </a:p>
        </p:txBody>
      </p:sp>
      <p:sp>
        <p:nvSpPr>
          <p:cNvPr id="6" name="フッター プレースホルダー 5">
            <a:extLst>
              <a:ext uri="{FF2B5EF4-FFF2-40B4-BE49-F238E27FC236}">
                <a16:creationId xmlns:a16="http://schemas.microsoft.com/office/drawing/2014/main" id="{DF7139DC-A1A5-3AE5-B103-6D61DDD50FF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60754D2-141D-339A-D5D1-D041A6E0D870}"/>
              </a:ext>
            </a:extLst>
          </p:cNvPr>
          <p:cNvSpPr>
            <a:spLocks noGrp="1"/>
          </p:cNvSpPr>
          <p:nvPr>
            <p:ph type="sldNum" sz="quarter" idx="12"/>
          </p:nvPr>
        </p:nvSpPr>
        <p:spPr/>
        <p:txBody>
          <a:bodyPr/>
          <a:lstStyle/>
          <a:p>
            <a:fld id="{1BBA82C8-5EE9-5847-816D-70F2AF272BB8}" type="slidenum">
              <a:rPr kumimoji="1" lang="ja-JP" altLang="en-US" smtClean="0"/>
              <a:t>‹#›</a:t>
            </a:fld>
            <a:endParaRPr kumimoji="1" lang="ja-JP" altLang="en-US"/>
          </a:p>
        </p:txBody>
      </p:sp>
    </p:spTree>
    <p:extLst>
      <p:ext uri="{BB962C8B-B14F-4D97-AF65-F5344CB8AC3E}">
        <p14:creationId xmlns:p14="http://schemas.microsoft.com/office/powerpoint/2010/main" val="2088636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D642FB-8EDF-82C8-DFC7-752A4C68BB1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80522B1-1D55-31F3-5B11-611BAE8F8E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E9B7EFA-5173-B41D-F23B-B62522DC25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AE9D055-73BF-B5EA-532E-042F3AE39299}"/>
              </a:ext>
            </a:extLst>
          </p:cNvPr>
          <p:cNvSpPr>
            <a:spLocks noGrp="1"/>
          </p:cNvSpPr>
          <p:nvPr>
            <p:ph type="dt" sz="half" idx="10"/>
          </p:nvPr>
        </p:nvSpPr>
        <p:spPr/>
        <p:txBody>
          <a:bodyPr/>
          <a:lstStyle/>
          <a:p>
            <a:fld id="{4E06C9D9-8D29-544A-8006-456DB775651B}" type="datetimeFigureOut">
              <a:rPr kumimoji="1" lang="ja-JP" altLang="en-US" smtClean="0"/>
              <a:t>2023/12/19</a:t>
            </a:fld>
            <a:endParaRPr kumimoji="1" lang="ja-JP" altLang="en-US"/>
          </a:p>
        </p:txBody>
      </p:sp>
      <p:sp>
        <p:nvSpPr>
          <p:cNvPr id="6" name="フッター プレースホルダー 5">
            <a:extLst>
              <a:ext uri="{FF2B5EF4-FFF2-40B4-BE49-F238E27FC236}">
                <a16:creationId xmlns:a16="http://schemas.microsoft.com/office/drawing/2014/main" id="{60D82EEE-1C80-1F46-D5B3-A2DD7AA3031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6052E2B-61D1-AD27-DB32-30BC94BF7A99}"/>
              </a:ext>
            </a:extLst>
          </p:cNvPr>
          <p:cNvSpPr>
            <a:spLocks noGrp="1"/>
          </p:cNvSpPr>
          <p:nvPr>
            <p:ph type="sldNum" sz="quarter" idx="12"/>
          </p:nvPr>
        </p:nvSpPr>
        <p:spPr/>
        <p:txBody>
          <a:bodyPr/>
          <a:lstStyle/>
          <a:p>
            <a:fld id="{1BBA82C8-5EE9-5847-816D-70F2AF272BB8}" type="slidenum">
              <a:rPr kumimoji="1" lang="ja-JP" altLang="en-US" smtClean="0"/>
              <a:t>‹#›</a:t>
            </a:fld>
            <a:endParaRPr kumimoji="1" lang="ja-JP" altLang="en-US"/>
          </a:p>
        </p:txBody>
      </p:sp>
    </p:spTree>
    <p:extLst>
      <p:ext uri="{BB962C8B-B14F-4D97-AF65-F5344CB8AC3E}">
        <p14:creationId xmlns:p14="http://schemas.microsoft.com/office/powerpoint/2010/main" val="499309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86226E8-705D-45E7-054B-5A20F1882D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209AF01-2CD2-C332-D2A0-503E15277D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7DDD46F-E89E-5833-A55D-3A9C914C6E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06C9D9-8D29-544A-8006-456DB775651B}" type="datetimeFigureOut">
              <a:rPr kumimoji="1" lang="ja-JP" altLang="en-US" smtClean="0"/>
              <a:t>2023/12/19</a:t>
            </a:fld>
            <a:endParaRPr kumimoji="1" lang="ja-JP" altLang="en-US"/>
          </a:p>
        </p:txBody>
      </p:sp>
      <p:sp>
        <p:nvSpPr>
          <p:cNvPr id="5" name="フッター プレースホルダー 4">
            <a:extLst>
              <a:ext uri="{FF2B5EF4-FFF2-40B4-BE49-F238E27FC236}">
                <a16:creationId xmlns:a16="http://schemas.microsoft.com/office/drawing/2014/main" id="{4149FFFB-47FB-C961-8E48-6A8CE150F5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2951DDF-04E5-3E5E-6EA0-76D65E3298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BA82C8-5EE9-5847-816D-70F2AF272BB8}" type="slidenum">
              <a:rPr kumimoji="1" lang="ja-JP" altLang="en-US" smtClean="0"/>
              <a:t>‹#›</a:t>
            </a:fld>
            <a:endParaRPr kumimoji="1" lang="ja-JP" altLang="en-US"/>
          </a:p>
        </p:txBody>
      </p:sp>
    </p:spTree>
    <p:extLst>
      <p:ext uri="{BB962C8B-B14F-4D97-AF65-F5344CB8AC3E}">
        <p14:creationId xmlns:p14="http://schemas.microsoft.com/office/powerpoint/2010/main" val="2618492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10.png"/><Relationship Id="rId7" Type="http://schemas.openxmlformats.org/officeDocument/2006/relationships/image" Target="../media/image11.png"/><Relationship Id="rId12" Type="http://schemas.openxmlformats.org/officeDocument/2006/relationships/image" Target="../media/image14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3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610.png"/><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5.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4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361.png"/><Relationship Id="rId3" Type="http://schemas.openxmlformats.org/officeDocument/2006/relationships/image" Target="../media/image35.png"/><Relationship Id="rId7" Type="http://schemas.openxmlformats.org/officeDocument/2006/relationships/image" Target="../media/image280.png"/><Relationship Id="rId12" Type="http://schemas.openxmlformats.org/officeDocument/2006/relationships/image" Target="../media/image351.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70.png"/><Relationship Id="rId11" Type="http://schemas.openxmlformats.org/officeDocument/2006/relationships/image" Target="../media/image40.png"/><Relationship Id="rId5" Type="http://schemas.openxmlformats.org/officeDocument/2006/relationships/image" Target="../media/image260.png"/><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18" Type="http://schemas.openxmlformats.org/officeDocument/2006/relationships/image" Target="../media/image49.png"/><Relationship Id="rId26" Type="http://schemas.openxmlformats.org/officeDocument/2006/relationships/image" Target="../media/image57.png"/><Relationship Id="rId39" Type="http://schemas.openxmlformats.org/officeDocument/2006/relationships/image" Target="../media/image70.png"/><Relationship Id="rId21" Type="http://schemas.openxmlformats.org/officeDocument/2006/relationships/image" Target="../media/image52.png"/><Relationship Id="rId34" Type="http://schemas.openxmlformats.org/officeDocument/2006/relationships/image" Target="../media/image65.png"/><Relationship Id="rId42" Type="http://schemas.openxmlformats.org/officeDocument/2006/relationships/image" Target="../media/image73.png"/><Relationship Id="rId47" Type="http://schemas.openxmlformats.org/officeDocument/2006/relationships/image" Target="../media/image350.png"/><Relationship Id="rId50" Type="http://schemas.openxmlformats.org/officeDocument/2006/relationships/image" Target="../media/image380.png"/><Relationship Id="rId55" Type="http://schemas.openxmlformats.org/officeDocument/2006/relationships/image" Target="../media/image43.png"/><Relationship Id="rId16" Type="http://schemas.openxmlformats.org/officeDocument/2006/relationships/image" Target="../media/image47.png"/><Relationship Id="rId29" Type="http://schemas.openxmlformats.org/officeDocument/2006/relationships/image" Target="../media/image60.png"/><Relationship Id="rId1" Type="http://schemas.openxmlformats.org/officeDocument/2006/relationships/slideLayout" Target="../slideLayouts/slideLayout2.xml"/><Relationship Id="rId24" Type="http://schemas.openxmlformats.org/officeDocument/2006/relationships/image" Target="../media/image55.png"/><Relationship Id="rId32" Type="http://schemas.openxmlformats.org/officeDocument/2006/relationships/image" Target="../media/image63.png"/><Relationship Id="rId37" Type="http://schemas.openxmlformats.org/officeDocument/2006/relationships/image" Target="../media/image68.png"/><Relationship Id="rId40" Type="http://schemas.openxmlformats.org/officeDocument/2006/relationships/image" Target="../media/image71.png"/><Relationship Id="rId45" Type="http://schemas.openxmlformats.org/officeDocument/2006/relationships/image" Target="../media/image330.png"/><Relationship Id="rId53" Type="http://schemas.openxmlformats.org/officeDocument/2006/relationships/image" Target="../media/image41.png"/><Relationship Id="rId58" Type="http://schemas.openxmlformats.org/officeDocument/2006/relationships/image" Target="../media/image76.png"/><Relationship Id="rId15" Type="http://schemas.openxmlformats.org/officeDocument/2006/relationships/image" Target="../media/image46.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7.png"/><Relationship Id="rId49" Type="http://schemas.openxmlformats.org/officeDocument/2006/relationships/image" Target="../media/image370.png"/><Relationship Id="rId57" Type="http://schemas.openxmlformats.org/officeDocument/2006/relationships/image" Target="../media/image45.png"/><Relationship Id="rId19" Type="http://schemas.openxmlformats.org/officeDocument/2006/relationships/image" Target="../media/image50.png"/><Relationship Id="rId31" Type="http://schemas.openxmlformats.org/officeDocument/2006/relationships/image" Target="../media/image62.png"/><Relationship Id="rId44" Type="http://schemas.openxmlformats.org/officeDocument/2006/relationships/image" Target="../media/image75.png"/><Relationship Id="rId52" Type="http://schemas.openxmlformats.org/officeDocument/2006/relationships/image" Target="../media/image400.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1.png"/><Relationship Id="rId35" Type="http://schemas.openxmlformats.org/officeDocument/2006/relationships/image" Target="../media/image66.png"/><Relationship Id="rId43" Type="http://schemas.openxmlformats.org/officeDocument/2006/relationships/image" Target="../media/image74.png"/><Relationship Id="rId48" Type="http://schemas.openxmlformats.org/officeDocument/2006/relationships/image" Target="../media/image360.png"/><Relationship Id="rId56" Type="http://schemas.openxmlformats.org/officeDocument/2006/relationships/image" Target="../media/image44.png"/><Relationship Id="rId51" Type="http://schemas.openxmlformats.org/officeDocument/2006/relationships/image" Target="../media/image390.png"/><Relationship Id="rId17" Type="http://schemas.openxmlformats.org/officeDocument/2006/relationships/image" Target="../media/image48.png"/><Relationship Id="rId25" Type="http://schemas.openxmlformats.org/officeDocument/2006/relationships/image" Target="../media/image56.png"/><Relationship Id="rId33" Type="http://schemas.openxmlformats.org/officeDocument/2006/relationships/image" Target="../media/image64.png"/><Relationship Id="rId38" Type="http://schemas.openxmlformats.org/officeDocument/2006/relationships/image" Target="../media/image69.png"/><Relationship Id="rId46" Type="http://schemas.openxmlformats.org/officeDocument/2006/relationships/image" Target="../media/image340.png"/><Relationship Id="rId20" Type="http://schemas.openxmlformats.org/officeDocument/2006/relationships/image" Target="../media/image51.png"/><Relationship Id="rId41" Type="http://schemas.openxmlformats.org/officeDocument/2006/relationships/image" Target="../media/image72.png"/><Relationship Id="rId54" Type="http://schemas.openxmlformats.org/officeDocument/2006/relationships/image" Target="../media/image42.png"/></Relationships>
</file>

<file path=ppt/slides/_rels/slide28.xml.rels><?xml version="1.0" encoding="UTF-8" standalone="yes"?>
<Relationships xmlns="http://schemas.openxmlformats.org/package/2006/relationships"><Relationship Id="rId13" Type="http://schemas.openxmlformats.org/officeDocument/2006/relationships/image" Target="../media/image88.png"/><Relationship Id="rId18" Type="http://schemas.openxmlformats.org/officeDocument/2006/relationships/image" Target="../media/image93.png"/><Relationship Id="rId26" Type="http://schemas.openxmlformats.org/officeDocument/2006/relationships/image" Target="../media/image101.png"/><Relationship Id="rId39" Type="http://schemas.openxmlformats.org/officeDocument/2006/relationships/image" Target="../media/image114.png"/><Relationship Id="rId21" Type="http://schemas.openxmlformats.org/officeDocument/2006/relationships/image" Target="../media/image96.png"/><Relationship Id="rId34" Type="http://schemas.openxmlformats.org/officeDocument/2006/relationships/image" Target="../media/image109.png"/><Relationship Id="rId42" Type="http://schemas.openxmlformats.org/officeDocument/2006/relationships/image" Target="../media/image117.png"/><Relationship Id="rId7" Type="http://schemas.openxmlformats.org/officeDocument/2006/relationships/image" Target="../media/image82.png"/><Relationship Id="rId2" Type="http://schemas.openxmlformats.org/officeDocument/2006/relationships/image" Target="../media/image77.png"/><Relationship Id="rId16" Type="http://schemas.openxmlformats.org/officeDocument/2006/relationships/image" Target="../media/image91.png"/><Relationship Id="rId29"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24" Type="http://schemas.openxmlformats.org/officeDocument/2006/relationships/image" Target="../media/image99.png"/><Relationship Id="rId32" Type="http://schemas.openxmlformats.org/officeDocument/2006/relationships/image" Target="../media/image107.png"/><Relationship Id="rId37" Type="http://schemas.openxmlformats.org/officeDocument/2006/relationships/image" Target="../media/image112.png"/><Relationship Id="rId40" Type="http://schemas.openxmlformats.org/officeDocument/2006/relationships/image" Target="../media/image115.png"/><Relationship Id="rId45" Type="http://schemas.openxmlformats.org/officeDocument/2006/relationships/image" Target="../media/image120.png"/><Relationship Id="rId5" Type="http://schemas.openxmlformats.org/officeDocument/2006/relationships/image" Target="../media/image80.png"/><Relationship Id="rId15" Type="http://schemas.openxmlformats.org/officeDocument/2006/relationships/image" Target="../media/image90.png"/><Relationship Id="rId23" Type="http://schemas.openxmlformats.org/officeDocument/2006/relationships/image" Target="../media/image98.png"/><Relationship Id="rId28" Type="http://schemas.openxmlformats.org/officeDocument/2006/relationships/image" Target="../media/image103.png"/><Relationship Id="rId36" Type="http://schemas.openxmlformats.org/officeDocument/2006/relationships/image" Target="../media/image111.png"/><Relationship Id="rId10" Type="http://schemas.openxmlformats.org/officeDocument/2006/relationships/image" Target="../media/image85.png"/><Relationship Id="rId19" Type="http://schemas.openxmlformats.org/officeDocument/2006/relationships/image" Target="../media/image94.png"/><Relationship Id="rId31" Type="http://schemas.openxmlformats.org/officeDocument/2006/relationships/image" Target="../media/image106.png"/><Relationship Id="rId44" Type="http://schemas.openxmlformats.org/officeDocument/2006/relationships/image" Target="../media/image119.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 Id="rId22" Type="http://schemas.openxmlformats.org/officeDocument/2006/relationships/image" Target="../media/image97.png"/><Relationship Id="rId27" Type="http://schemas.openxmlformats.org/officeDocument/2006/relationships/image" Target="../media/image102.png"/><Relationship Id="rId30" Type="http://schemas.openxmlformats.org/officeDocument/2006/relationships/image" Target="../media/image105.png"/><Relationship Id="rId35" Type="http://schemas.openxmlformats.org/officeDocument/2006/relationships/image" Target="../media/image110.png"/><Relationship Id="rId43" Type="http://schemas.openxmlformats.org/officeDocument/2006/relationships/image" Target="../media/image118.png"/><Relationship Id="rId8" Type="http://schemas.openxmlformats.org/officeDocument/2006/relationships/image" Target="../media/image83.png"/><Relationship Id="rId3" Type="http://schemas.openxmlformats.org/officeDocument/2006/relationships/image" Target="../media/image78.png"/><Relationship Id="rId12" Type="http://schemas.openxmlformats.org/officeDocument/2006/relationships/image" Target="../media/image87.png"/><Relationship Id="rId17" Type="http://schemas.openxmlformats.org/officeDocument/2006/relationships/image" Target="../media/image92.png"/><Relationship Id="rId25" Type="http://schemas.openxmlformats.org/officeDocument/2006/relationships/image" Target="../media/image100.png"/><Relationship Id="rId33" Type="http://schemas.openxmlformats.org/officeDocument/2006/relationships/image" Target="../media/image108.png"/><Relationship Id="rId38" Type="http://schemas.openxmlformats.org/officeDocument/2006/relationships/image" Target="../media/image113.png"/><Relationship Id="rId20" Type="http://schemas.openxmlformats.org/officeDocument/2006/relationships/image" Target="../media/image95.png"/><Relationship Id="rId41" Type="http://schemas.openxmlformats.org/officeDocument/2006/relationships/image" Target="../media/image116.png"/></Relationships>
</file>

<file path=ppt/slides/_rels/slide29.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30.png"/><Relationship Id="rId13" Type="http://schemas.openxmlformats.org/officeDocument/2006/relationships/image" Target="../media/image880.png"/><Relationship Id="rId3" Type="http://schemas.openxmlformats.org/officeDocument/2006/relationships/image" Target="../media/image780.png"/><Relationship Id="rId7" Type="http://schemas.openxmlformats.org/officeDocument/2006/relationships/image" Target="../media/image820.png"/><Relationship Id="rId12" Type="http://schemas.openxmlformats.org/officeDocument/2006/relationships/image" Target="../media/image870.png"/><Relationship Id="rId2" Type="http://schemas.openxmlformats.org/officeDocument/2006/relationships/notesSlide" Target="../notesSlides/notesSlide5.xml"/><Relationship Id="rId16" Type="http://schemas.openxmlformats.org/officeDocument/2006/relationships/image" Target="../media/image910.png"/><Relationship Id="rId1" Type="http://schemas.openxmlformats.org/officeDocument/2006/relationships/slideLayout" Target="../slideLayouts/slideLayout2.xml"/><Relationship Id="rId6" Type="http://schemas.openxmlformats.org/officeDocument/2006/relationships/image" Target="../media/image810.png"/><Relationship Id="rId11" Type="http://schemas.openxmlformats.org/officeDocument/2006/relationships/image" Target="../media/image860.png"/><Relationship Id="rId5" Type="http://schemas.openxmlformats.org/officeDocument/2006/relationships/image" Target="../media/image800.png"/><Relationship Id="rId15" Type="http://schemas.openxmlformats.org/officeDocument/2006/relationships/image" Target="../media/image900.png"/><Relationship Id="rId10" Type="http://schemas.openxmlformats.org/officeDocument/2006/relationships/image" Target="../media/image850.png"/><Relationship Id="rId4" Type="http://schemas.openxmlformats.org/officeDocument/2006/relationships/image" Target="../media/image790.png"/><Relationship Id="rId9" Type="http://schemas.openxmlformats.org/officeDocument/2006/relationships/image" Target="../media/image840.png"/><Relationship Id="rId14" Type="http://schemas.openxmlformats.org/officeDocument/2006/relationships/image" Target="../media/image890.png"/></Relationships>
</file>

<file path=ppt/slides/_rels/slide31.xml.rels><?xml version="1.0" encoding="UTF-8" standalone="yes"?>
<Relationships xmlns="http://schemas.openxmlformats.org/package/2006/relationships"><Relationship Id="rId8" Type="http://schemas.openxmlformats.org/officeDocument/2006/relationships/image" Target="../media/image980.png"/><Relationship Id="rId3" Type="http://schemas.openxmlformats.org/officeDocument/2006/relationships/image" Target="../media/image931.png"/><Relationship Id="rId7" Type="http://schemas.openxmlformats.org/officeDocument/2006/relationships/image" Target="../media/image970.png"/><Relationship Id="rId2" Type="http://schemas.openxmlformats.org/officeDocument/2006/relationships/image" Target="../media/image920.png"/><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950.png"/><Relationship Id="rId4" Type="http://schemas.openxmlformats.org/officeDocument/2006/relationships/image" Target="../media/image940.png"/></Relationships>
</file>

<file path=ppt/slides/_rels/slide32.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92.png"/></Relationships>
</file>

<file path=ppt/slides/_rels/slide33.xml.rels><?xml version="1.0" encoding="UTF-8" standalone="yes"?>
<Relationships xmlns="http://schemas.openxmlformats.org/package/2006/relationships"><Relationship Id="rId2" Type="http://schemas.openxmlformats.org/officeDocument/2006/relationships/image" Target="../media/image99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010.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image" Target="../media/image10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image" Target="../media/image99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000.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42.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image" Target="../media/image10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image" Target="../media/image1060.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png"/></Relationships>
</file>

<file path=ppt/slides/_rels/slide44.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image" Target="../media/image1160.png"/><Relationship Id="rId1" Type="http://schemas.openxmlformats.org/officeDocument/2006/relationships/slideLayout" Target="../slideLayouts/slideLayout2.xml"/><Relationship Id="rId4" Type="http://schemas.openxmlformats.org/officeDocument/2006/relationships/image" Target="../media/image1180.png"/></Relationships>
</file>

<file path=ppt/slides/_rels/slide4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1.png"/><Relationship Id="rId7" Type="http://schemas.openxmlformats.org/officeDocument/2006/relationships/image" Target="../media/image140.png"/><Relationship Id="rId2" Type="http://schemas.openxmlformats.org/officeDocument/2006/relationships/image" Target="../media/image1351.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 Id="rId9" Type="http://schemas.openxmlformats.org/officeDocument/2006/relationships/image" Target="../media/image142.png"/></Relationships>
</file>

<file path=ppt/slides/_rels/slide46.xml.rels><?xml version="1.0" encoding="UTF-8" standalone="yes"?>
<Relationships xmlns="http://schemas.openxmlformats.org/package/2006/relationships"><Relationship Id="rId3" Type="http://schemas.openxmlformats.org/officeDocument/2006/relationships/image" Target="../media/image1281.png"/><Relationship Id="rId2" Type="http://schemas.openxmlformats.org/officeDocument/2006/relationships/image" Target="../media/image1271.png"/><Relationship Id="rId1" Type="http://schemas.openxmlformats.org/officeDocument/2006/relationships/slideLayout" Target="../slideLayouts/slideLayout2.xml"/><Relationship Id="rId4" Type="http://schemas.openxmlformats.org/officeDocument/2006/relationships/image" Target="../media/image1290.png"/></Relationships>
</file>

<file path=ppt/slides/_rels/slide47.xml.rels><?xml version="1.0" encoding="UTF-8" standalone="yes"?>
<Relationships xmlns="http://schemas.openxmlformats.org/package/2006/relationships"><Relationship Id="rId3" Type="http://schemas.openxmlformats.org/officeDocument/2006/relationships/image" Target="../media/image1311.png"/><Relationship Id="rId2" Type="http://schemas.openxmlformats.org/officeDocument/2006/relationships/image" Target="../media/image1301.png"/><Relationship Id="rId1" Type="http://schemas.openxmlformats.org/officeDocument/2006/relationships/slideLayout" Target="../slideLayouts/slideLayout2.xml"/><Relationship Id="rId4" Type="http://schemas.openxmlformats.org/officeDocument/2006/relationships/image" Target="../media/image1321.png"/></Relationships>
</file>

<file path=ppt/slides/_rels/slide48.xml.rels><?xml version="1.0" encoding="UTF-8" standalone="yes"?>
<Relationships xmlns="http://schemas.openxmlformats.org/package/2006/relationships"><Relationship Id="rId2" Type="http://schemas.openxmlformats.org/officeDocument/2006/relationships/image" Target="../media/image12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31.png"/><Relationship Id="rId2" Type="http://schemas.openxmlformats.org/officeDocument/2006/relationships/image" Target="../media/image1280.png"/><Relationship Id="rId1" Type="http://schemas.openxmlformats.org/officeDocument/2006/relationships/slideLayout" Target="../slideLayouts/slideLayout2.xml"/><Relationship Id="rId5" Type="http://schemas.openxmlformats.org/officeDocument/2006/relationships/image" Target="../media/image1350.png"/><Relationship Id="rId4" Type="http://schemas.openxmlformats.org/officeDocument/2006/relationships/image" Target="../media/image13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70.png"/><Relationship Id="rId2" Type="http://schemas.openxmlformats.org/officeDocument/2006/relationships/image" Target="../media/image13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image" Target="../media/image1300.png"/><Relationship Id="rId1" Type="http://schemas.openxmlformats.org/officeDocument/2006/relationships/slideLayout" Target="../slideLayouts/slideLayout2.xml"/><Relationship Id="rId6" Type="http://schemas.openxmlformats.org/officeDocument/2006/relationships/image" Target="../media/image1411.png"/><Relationship Id="rId5" Type="http://schemas.openxmlformats.org/officeDocument/2006/relationships/image" Target="../media/image1400.png"/><Relationship Id="rId4" Type="http://schemas.openxmlformats.org/officeDocument/2006/relationships/image" Target="../media/image139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320.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57.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330.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C5973D6C-BC85-2F09-8FCA-4278C94F2998}"/>
              </a:ext>
            </a:extLst>
          </p:cNvPr>
          <p:cNvSpPr>
            <a:spLocks noGrp="1"/>
          </p:cNvSpPr>
          <p:nvPr>
            <p:ph type="ctrTitle"/>
          </p:nvPr>
        </p:nvSpPr>
        <p:spPr>
          <a:xfrm>
            <a:off x="1114424" y="1717675"/>
            <a:ext cx="9963151" cy="3457861"/>
          </a:xfrm>
        </p:spPr>
        <p:txBody>
          <a:bodyPr anchor="ctr">
            <a:normAutofit/>
          </a:bodyPr>
          <a:lstStyle/>
          <a:p>
            <a:pPr>
              <a:lnSpc>
                <a:spcPct val="100000"/>
              </a:lnSpc>
            </a:pPr>
            <a:r>
              <a:rPr lang="ja-JP" altLang="en-US" b="1"/>
              <a:t>数値相対論</a:t>
            </a:r>
            <a:endParaRPr kumimoji="1" lang="ja-JP" altLang="en-US" b="1"/>
          </a:p>
        </p:txBody>
      </p:sp>
      <p:sp>
        <p:nvSpPr>
          <p:cNvPr id="3" name="字幕 2">
            <a:extLst>
              <a:ext uri="{FF2B5EF4-FFF2-40B4-BE49-F238E27FC236}">
                <a16:creationId xmlns:a16="http://schemas.microsoft.com/office/drawing/2014/main" id="{F085CC28-6967-B163-C647-F4F2BD08B6F1}"/>
              </a:ext>
            </a:extLst>
          </p:cNvPr>
          <p:cNvSpPr>
            <a:spLocks noGrp="1"/>
          </p:cNvSpPr>
          <p:nvPr>
            <p:ph type="subTitle" idx="1"/>
          </p:nvPr>
        </p:nvSpPr>
        <p:spPr>
          <a:xfrm>
            <a:off x="1966912" y="5645150"/>
            <a:ext cx="8258176" cy="631825"/>
          </a:xfrm>
        </p:spPr>
        <p:txBody>
          <a:bodyPr anchor="ctr">
            <a:normAutofit/>
          </a:bodyPr>
          <a:lstStyle/>
          <a:p>
            <a:r>
              <a:rPr kumimoji="1" lang="ja-JP" altLang="en-US" sz="2800"/>
              <a:t>冨江</a:t>
            </a:r>
            <a:r>
              <a:rPr kumimoji="1" lang="en-US" altLang="ja-JP" sz="2800" dirty="0"/>
              <a:t> </a:t>
            </a:r>
            <a:r>
              <a:rPr kumimoji="1" lang="ja-JP" altLang="en-US" sz="2800"/>
              <a:t>亮友</a:t>
            </a:r>
          </a:p>
        </p:txBody>
      </p:sp>
      <p:sp>
        <p:nvSpPr>
          <p:cNvPr id="36" name="Rectangle 2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188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en-US" altLang="ja-JP" sz="4000" dirty="0"/>
              <a:t>2</a:t>
            </a:r>
            <a:r>
              <a:rPr kumimoji="1" lang="en-US" altLang="ja-JP" sz="4000" dirty="0"/>
              <a:t>. </a:t>
            </a:r>
            <a:r>
              <a:rPr lang="ja-JP" altLang="en-US" sz="4000"/>
              <a:t>偏微分</a:t>
            </a:r>
            <a:r>
              <a:rPr kumimoji="1" lang="ja-JP" altLang="en-US" sz="4000"/>
              <a:t>方程式の数値的解法</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lnSpc>
                <a:spcPct val="110000"/>
              </a:lnSpc>
              <a:buNone/>
            </a:pPr>
            <a:r>
              <a:rPr lang="en-US" altLang="ja-JP" sz="2400" dirty="0"/>
              <a:t>2.1 </a:t>
            </a:r>
            <a:r>
              <a:rPr lang="ja-JP" altLang="en-US" sz="2400"/>
              <a:t>概要</a:t>
            </a:r>
            <a:endParaRPr lang="en-US" altLang="ja-JP" sz="2400" dirty="0"/>
          </a:p>
          <a:p>
            <a:pPr marL="0" indent="0">
              <a:lnSpc>
                <a:spcPct val="110000"/>
              </a:lnSpc>
              <a:buNone/>
            </a:pPr>
            <a:endParaRPr lang="en-US" altLang="ja-JP" sz="1800" dirty="0"/>
          </a:p>
          <a:p>
            <a:pPr marL="0" indent="0">
              <a:lnSpc>
                <a:spcPct val="110000"/>
              </a:lnSpc>
              <a:buNone/>
            </a:pPr>
            <a:r>
              <a:rPr lang="en-US" altLang="ja-JP" sz="1800" dirty="0"/>
              <a:t>Einstein</a:t>
            </a:r>
            <a:r>
              <a:rPr lang="ja-JP" altLang="en-US" sz="1800"/>
              <a:t>方程式は時間一次元と空間三次元に関する二階偏微分が含まれた連立偏微分方程式</a:t>
            </a:r>
            <a:endParaRPr lang="en-US" altLang="ja-JP" sz="1800" dirty="0"/>
          </a:p>
          <a:p>
            <a:pPr marL="0" indent="0">
              <a:lnSpc>
                <a:spcPct val="110000"/>
              </a:lnSpc>
              <a:buNone/>
            </a:pPr>
            <a:r>
              <a:rPr lang="en-US" altLang="ja-JP" sz="1800" dirty="0"/>
              <a:t>→</a:t>
            </a:r>
            <a:r>
              <a:rPr lang="ja-JP" altLang="en-US" sz="1800"/>
              <a:t>この数値的解法をいきなり説明すると難しいので段階を追って説明する</a:t>
            </a:r>
            <a:endParaRPr lang="en-US" altLang="ja-JP" sz="1800" dirty="0"/>
          </a:p>
          <a:p>
            <a:pPr marL="0" indent="0">
              <a:lnSpc>
                <a:spcPct val="110000"/>
              </a:lnSpc>
              <a:buNone/>
            </a:pPr>
            <a:r>
              <a:rPr lang="ja-JP" altLang="en-US" sz="1800"/>
              <a:t>　</a:t>
            </a:r>
            <a:r>
              <a:rPr lang="en-US" altLang="ja-JP" sz="1800" dirty="0"/>
              <a:t>※</a:t>
            </a:r>
            <a:r>
              <a:rPr lang="ja-JP" altLang="en-US" sz="1800"/>
              <a:t>紹介するのは一例であり、これらの他にも多種多様な解法が存在する</a:t>
            </a:r>
            <a:endParaRPr lang="en-US" altLang="ja-JP" sz="1800" dirty="0"/>
          </a:p>
          <a:p>
            <a:pPr marL="0" indent="0">
              <a:lnSpc>
                <a:spcPct val="110000"/>
              </a:lnSpc>
              <a:buNone/>
            </a:pPr>
            <a:endParaRPr lang="en-US" altLang="ja-JP" sz="1800" dirty="0"/>
          </a:p>
          <a:p>
            <a:pPr marL="0" indent="0">
              <a:lnSpc>
                <a:spcPct val="110000"/>
              </a:lnSpc>
              <a:buNone/>
            </a:pPr>
            <a:r>
              <a:rPr lang="ja-JP" altLang="en-US" sz="1800"/>
              <a:t>今回取り扱う手法は</a:t>
            </a:r>
            <a:r>
              <a:rPr lang="ja-JP" altLang="en-US" sz="1800" b="1">
                <a:solidFill>
                  <a:schemeClr val="accent2"/>
                </a:solidFill>
              </a:rPr>
              <a:t>差分法</a:t>
            </a:r>
            <a:r>
              <a:rPr lang="ja-JP" altLang="en-US" sz="1800"/>
              <a:t>に分類される手法である。</a:t>
            </a:r>
            <a:endParaRPr lang="en-US" altLang="ja-JP" sz="1800" dirty="0"/>
          </a:p>
          <a:p>
            <a:pPr marL="0" indent="0">
              <a:lnSpc>
                <a:spcPct val="110000"/>
              </a:lnSpc>
              <a:buNone/>
            </a:pPr>
            <a:endParaRPr lang="en-US" altLang="ja-JP" sz="1800" dirty="0"/>
          </a:p>
          <a:p>
            <a:pPr marL="0" indent="0">
              <a:lnSpc>
                <a:spcPct val="110000"/>
              </a:lnSpc>
              <a:buNone/>
            </a:pPr>
            <a:r>
              <a:rPr lang="ja-JP" altLang="en-US" sz="1800" b="1">
                <a:solidFill>
                  <a:schemeClr val="accent2"/>
                </a:solidFill>
              </a:rPr>
              <a:t>差分法</a:t>
            </a:r>
            <a:r>
              <a:rPr lang="ja-JP" altLang="en-US" sz="1800"/>
              <a:t>・・・本来は連続である関数に対し、任意の離散化幅で離散化することにより近似する手法</a:t>
            </a:r>
            <a:endParaRPr lang="en-US" altLang="ja-JP" sz="1800" dirty="0"/>
          </a:p>
        </p:txBody>
      </p:sp>
    </p:spTree>
    <p:extLst>
      <p:ext uri="{BB962C8B-B14F-4D97-AF65-F5344CB8AC3E}">
        <p14:creationId xmlns:p14="http://schemas.microsoft.com/office/powerpoint/2010/main" val="1180554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ja-JP" altLang="en-US" sz="4000"/>
              <a:t>目次</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5257800" cy="4451605"/>
          </a:xfrm>
        </p:spPr>
        <p:txBody>
          <a:bodyPr>
            <a:normAutofit fontScale="92500" lnSpcReduction="10000"/>
          </a:bodyPr>
          <a:lstStyle/>
          <a:p>
            <a:pPr marL="0" indent="0">
              <a:lnSpc>
                <a:spcPct val="110000"/>
              </a:lnSpc>
              <a:buNone/>
            </a:pPr>
            <a:r>
              <a:rPr kumimoji="1" lang="ja-JP" altLang="en-US" sz="2200"/>
              <a:t>🟧</a:t>
            </a:r>
            <a:r>
              <a:rPr kumimoji="1" lang="en-US" altLang="ja-JP" sz="2200" dirty="0"/>
              <a:t>  </a:t>
            </a:r>
            <a:r>
              <a:rPr kumimoji="1" lang="ja-JP" altLang="en-US" sz="2200" b="1">
                <a:solidFill>
                  <a:schemeClr val="accent2"/>
                </a:solidFill>
              </a:rPr>
              <a:t>数値相対論</a:t>
            </a:r>
            <a:endParaRPr kumimoji="1" lang="en-US" altLang="ja-JP" sz="2200" b="1" dirty="0">
              <a:solidFill>
                <a:schemeClr val="accent2"/>
              </a:solidFill>
            </a:endParaRPr>
          </a:p>
          <a:p>
            <a:pPr marL="457200" indent="-457200">
              <a:lnSpc>
                <a:spcPct val="110000"/>
              </a:lnSpc>
              <a:buAutoNum type="arabicPeriod"/>
            </a:pPr>
            <a:r>
              <a:rPr kumimoji="1" lang="en-US" altLang="ja-JP" sz="2200" dirty="0">
                <a:solidFill>
                  <a:schemeClr val="bg1">
                    <a:lumMod val="65000"/>
                  </a:schemeClr>
                </a:solidFill>
              </a:rPr>
              <a:t>Introduction</a:t>
            </a:r>
          </a:p>
          <a:p>
            <a:pPr marL="457200" indent="-457200">
              <a:lnSpc>
                <a:spcPct val="110000"/>
              </a:lnSpc>
              <a:buAutoNum type="arabicPeriod"/>
            </a:pPr>
            <a:r>
              <a:rPr lang="ja-JP" altLang="en-US" sz="2200"/>
              <a:t>偏微分</a:t>
            </a:r>
            <a:r>
              <a:rPr kumimoji="1" lang="ja-JP" altLang="en-US" sz="2200"/>
              <a:t>方程式の数値的解法</a:t>
            </a:r>
            <a:endParaRPr kumimoji="1" lang="en-US" altLang="ja-JP" sz="2200" dirty="0"/>
          </a:p>
          <a:p>
            <a:pPr marL="914400" lvl="1" indent="-457200">
              <a:lnSpc>
                <a:spcPct val="110000"/>
              </a:lnSpc>
              <a:buAutoNum type="arabicPeriod"/>
            </a:pPr>
            <a:r>
              <a:rPr kumimoji="1" lang="ja-JP" altLang="en-US" sz="1800">
                <a:solidFill>
                  <a:schemeClr val="bg1">
                    <a:lumMod val="65000"/>
                  </a:schemeClr>
                </a:solidFill>
              </a:rPr>
              <a:t>概要</a:t>
            </a:r>
            <a:endParaRPr kumimoji="1" lang="en-US" altLang="ja-JP" sz="1800" dirty="0">
              <a:solidFill>
                <a:schemeClr val="bg1">
                  <a:lumMod val="65000"/>
                </a:schemeClr>
              </a:solidFill>
            </a:endParaRPr>
          </a:p>
          <a:p>
            <a:pPr marL="914400" lvl="1" indent="-457200">
              <a:lnSpc>
                <a:spcPct val="110000"/>
              </a:lnSpc>
              <a:buAutoNum type="arabicPeriod"/>
            </a:pPr>
            <a:r>
              <a:rPr kumimoji="1" lang="ja-JP" altLang="en-US" sz="1800"/>
              <a:t>一階常微分方程式</a:t>
            </a:r>
            <a:endParaRPr kumimoji="1" lang="en-US" altLang="ja-JP" sz="1800" dirty="0"/>
          </a:p>
          <a:p>
            <a:pPr marL="1371600" lvl="2" indent="-457200">
              <a:lnSpc>
                <a:spcPct val="110000"/>
              </a:lnSpc>
              <a:buAutoNum type="arabicPeriod"/>
            </a:pPr>
            <a:r>
              <a:rPr lang="en-US" altLang="ja-JP" sz="1400" dirty="0"/>
              <a:t>Euler</a:t>
            </a:r>
            <a:r>
              <a:rPr lang="ja-JP" altLang="en-US" sz="1400"/>
              <a:t>法</a:t>
            </a:r>
            <a:endParaRPr lang="en-US" altLang="ja-JP" sz="1400" dirty="0"/>
          </a:p>
          <a:p>
            <a:pPr marL="1371600" lvl="2" indent="-457200">
              <a:lnSpc>
                <a:spcPct val="110000"/>
              </a:lnSpc>
              <a:buAutoNum type="arabicPeriod"/>
            </a:pPr>
            <a:r>
              <a:rPr kumimoji="1" lang="en-US" altLang="ja-JP" sz="1400" dirty="0"/>
              <a:t>Runge-</a:t>
            </a:r>
            <a:r>
              <a:rPr kumimoji="1" lang="en-US" altLang="ja-JP" sz="1400" dirty="0" err="1"/>
              <a:t>Kutta</a:t>
            </a:r>
            <a:r>
              <a:rPr kumimoji="1" lang="ja-JP" altLang="en-US" sz="1400"/>
              <a:t>法</a:t>
            </a:r>
            <a:endParaRPr kumimoji="1" lang="en-US" altLang="ja-JP" sz="1400" dirty="0"/>
          </a:p>
          <a:p>
            <a:pPr marL="914400" lvl="1" indent="-457200">
              <a:lnSpc>
                <a:spcPct val="110000"/>
              </a:lnSpc>
              <a:buAutoNum type="arabicPeriod"/>
            </a:pPr>
            <a:r>
              <a:rPr kumimoji="1" lang="ja-JP" altLang="en-US" sz="1800">
                <a:solidFill>
                  <a:schemeClr val="bg1">
                    <a:lumMod val="65000"/>
                  </a:schemeClr>
                </a:solidFill>
              </a:rPr>
              <a:t>一階連立常微分方程式</a:t>
            </a:r>
            <a:endParaRPr kumimoji="1" lang="en-US" altLang="ja-JP" sz="1800" dirty="0">
              <a:solidFill>
                <a:schemeClr val="bg1">
                  <a:lumMod val="65000"/>
                </a:schemeClr>
              </a:solidFill>
            </a:endParaRPr>
          </a:p>
          <a:p>
            <a:pPr marL="914400" lvl="1" indent="-457200">
              <a:lnSpc>
                <a:spcPct val="110000"/>
              </a:lnSpc>
              <a:buAutoNum type="arabicPeriod"/>
            </a:pPr>
            <a:r>
              <a:rPr lang="ja-JP" altLang="en-US" sz="1800">
                <a:solidFill>
                  <a:schemeClr val="bg1">
                    <a:lumMod val="65000"/>
                  </a:schemeClr>
                </a:solidFill>
              </a:rPr>
              <a:t>二階常微分方程式</a:t>
            </a:r>
            <a:endParaRPr lang="en-US" altLang="ja-JP" sz="18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一階偏微分方程式</a:t>
            </a:r>
            <a:r>
              <a:rPr kumimoji="1" lang="en-US" altLang="ja-JP" sz="1800" dirty="0">
                <a:solidFill>
                  <a:schemeClr val="bg1">
                    <a:lumMod val="65000"/>
                  </a:schemeClr>
                </a:solidFill>
              </a:rPr>
              <a:t>(t, x </a:t>
            </a:r>
            <a:r>
              <a:rPr kumimoji="1" lang="ja-JP" altLang="en-US" sz="1800">
                <a:solidFill>
                  <a:schemeClr val="bg1">
                    <a:lumMod val="65000"/>
                  </a:schemeClr>
                </a:solidFill>
              </a:rPr>
              <a:t>微分</a:t>
            </a:r>
            <a:r>
              <a:rPr kumimoji="1" lang="en-US" altLang="ja-JP" sz="1800" dirty="0">
                <a:solidFill>
                  <a:schemeClr val="bg1">
                    <a:lumMod val="65000"/>
                  </a:schemeClr>
                </a:solidFill>
              </a:rPr>
              <a:t>)</a:t>
            </a:r>
          </a:p>
          <a:p>
            <a:pPr marL="1371600" lvl="2" indent="-457200">
              <a:lnSpc>
                <a:spcPct val="110000"/>
              </a:lnSpc>
              <a:buAutoNum type="arabicPeriod"/>
            </a:pPr>
            <a:r>
              <a:rPr lang="en-US" altLang="ja-JP" sz="1400" dirty="0">
                <a:solidFill>
                  <a:schemeClr val="bg1">
                    <a:lumMod val="65000"/>
                  </a:schemeClr>
                </a:solidFill>
              </a:rPr>
              <a:t>Method of Line</a:t>
            </a:r>
          </a:p>
          <a:p>
            <a:pPr marL="1371600" lvl="2" indent="-457200">
              <a:lnSpc>
                <a:spcPct val="110000"/>
              </a:lnSpc>
              <a:buAutoNum type="arabicPeriod"/>
            </a:pPr>
            <a:r>
              <a:rPr lang="en-US" altLang="ja-JP" sz="1400" dirty="0">
                <a:solidFill>
                  <a:schemeClr val="bg1">
                    <a:lumMod val="65000"/>
                  </a:schemeClr>
                </a:solidFill>
              </a:rPr>
              <a:t>Euler</a:t>
            </a:r>
            <a:r>
              <a:rPr lang="ja-JP" altLang="en-US" sz="1400">
                <a:solidFill>
                  <a:schemeClr val="bg1">
                    <a:lumMod val="65000"/>
                  </a:schemeClr>
                </a:solidFill>
              </a:rPr>
              <a:t>法</a:t>
            </a:r>
            <a:endParaRPr lang="en-US" altLang="ja-JP" sz="1400" dirty="0">
              <a:solidFill>
                <a:schemeClr val="bg1">
                  <a:lumMod val="65000"/>
                </a:schemeClr>
              </a:solidFill>
            </a:endParaRPr>
          </a:p>
          <a:p>
            <a:pPr marL="1371600" lvl="2" indent="-457200">
              <a:lnSpc>
                <a:spcPct val="110000"/>
              </a:lnSpc>
              <a:buAutoNum type="arabicPeriod"/>
            </a:pPr>
            <a:r>
              <a:rPr kumimoji="1" lang="en-US" altLang="ja-JP" sz="1400" dirty="0">
                <a:solidFill>
                  <a:schemeClr val="bg1">
                    <a:lumMod val="65000"/>
                  </a:schemeClr>
                </a:solidFill>
              </a:rPr>
              <a:t>Runge-</a:t>
            </a:r>
            <a:r>
              <a:rPr kumimoji="1" lang="en-US" altLang="ja-JP" sz="1400" dirty="0" err="1">
                <a:solidFill>
                  <a:schemeClr val="bg1">
                    <a:lumMod val="65000"/>
                  </a:schemeClr>
                </a:solidFill>
              </a:rPr>
              <a:t>Kutta</a:t>
            </a:r>
            <a:r>
              <a:rPr kumimoji="1" lang="ja-JP" altLang="en-US" sz="1400">
                <a:solidFill>
                  <a:schemeClr val="bg1">
                    <a:lumMod val="65000"/>
                  </a:schemeClr>
                </a:solidFill>
              </a:rPr>
              <a:t>法</a:t>
            </a:r>
            <a:endParaRPr lang="en-US" altLang="ja-JP" sz="1200" dirty="0">
              <a:solidFill>
                <a:schemeClr val="bg1">
                  <a:lumMod val="65000"/>
                </a:schemeClr>
              </a:solidFill>
            </a:endParaRPr>
          </a:p>
        </p:txBody>
      </p:sp>
      <p:sp>
        <p:nvSpPr>
          <p:cNvPr id="7" name="コンテンツ プレースホルダー 2">
            <a:extLst>
              <a:ext uri="{FF2B5EF4-FFF2-40B4-BE49-F238E27FC236}">
                <a16:creationId xmlns:a16="http://schemas.microsoft.com/office/drawing/2014/main" id="{A07AC76D-8D19-9DBD-12DD-C2F7513592BE}"/>
              </a:ext>
            </a:extLst>
          </p:cNvPr>
          <p:cNvSpPr txBox="1">
            <a:spLocks/>
          </p:cNvSpPr>
          <p:nvPr/>
        </p:nvSpPr>
        <p:spPr>
          <a:xfrm>
            <a:off x="6096000" y="2144118"/>
            <a:ext cx="5257800" cy="4451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10000"/>
              </a:lnSpc>
              <a:buFont typeface="+mj-lt"/>
              <a:buAutoNum type="arabicPeriod" startAt="3"/>
            </a:pPr>
            <a:endParaRPr kumimoji="1" lang="en-US" altLang="ja-JP" sz="2200" dirty="0"/>
          </a:p>
          <a:p>
            <a:pPr marL="457200" indent="-457200">
              <a:lnSpc>
                <a:spcPct val="110000"/>
              </a:lnSpc>
              <a:buFont typeface="+mj-lt"/>
              <a:buAutoNum type="arabicPeriod" startAt="3"/>
            </a:pPr>
            <a:r>
              <a:rPr kumimoji="1" lang="ja-JP" altLang="en-US" sz="2200">
                <a:solidFill>
                  <a:schemeClr val="bg1">
                    <a:lumMod val="65000"/>
                  </a:schemeClr>
                </a:solidFill>
              </a:rPr>
              <a:t>数値相対論の計算に必要な要素</a:t>
            </a:r>
            <a:endParaRPr kumimoji="1" lang="en-US" altLang="ja-JP" sz="2200" dirty="0">
              <a:solidFill>
                <a:schemeClr val="bg1">
                  <a:lumMod val="65000"/>
                </a:schemeClr>
              </a:solidFill>
            </a:endParaRPr>
          </a:p>
          <a:p>
            <a:pPr marL="914400" lvl="1" indent="-457200">
              <a:lnSpc>
                <a:spcPct val="110000"/>
              </a:lnSpc>
              <a:buAutoNum type="arabicPeriod"/>
            </a:pPr>
            <a:r>
              <a:rPr lang="en-US" altLang="ja-JP" sz="1800" dirty="0">
                <a:solidFill>
                  <a:schemeClr val="bg1">
                    <a:lumMod val="65000"/>
                  </a:schemeClr>
                </a:solidFill>
              </a:rPr>
              <a:t>Evolution</a:t>
            </a:r>
          </a:p>
          <a:p>
            <a:pPr marL="1371600" lvl="2" indent="-457200">
              <a:lnSpc>
                <a:spcPct val="110000"/>
              </a:lnSpc>
              <a:buAutoNum type="arabicPeriod"/>
            </a:pPr>
            <a:r>
              <a:rPr lang="en-US" altLang="ja-JP" sz="1400" dirty="0">
                <a:solidFill>
                  <a:schemeClr val="bg1">
                    <a:lumMod val="65000"/>
                  </a:schemeClr>
                </a:solidFill>
              </a:rPr>
              <a:t>ADM</a:t>
            </a:r>
            <a:r>
              <a:rPr lang="ja-JP" altLang="en-US" sz="1400">
                <a:solidFill>
                  <a:schemeClr val="bg1">
                    <a:lumMod val="65000"/>
                  </a:schemeClr>
                </a:solidFill>
              </a:rPr>
              <a:t>分解</a:t>
            </a:r>
            <a:endParaRPr lang="en-US" altLang="ja-JP" sz="1400" dirty="0">
              <a:solidFill>
                <a:schemeClr val="bg1">
                  <a:lumMod val="65000"/>
                </a:schemeClr>
              </a:solidFill>
            </a:endParaRPr>
          </a:p>
          <a:p>
            <a:pPr marL="1371600" lvl="2" indent="-457200">
              <a:lnSpc>
                <a:spcPct val="110000"/>
              </a:lnSpc>
              <a:buAutoNum type="arabicPeriod"/>
            </a:pPr>
            <a:r>
              <a:rPr lang="en-US" altLang="ja-JP" sz="1400" dirty="0">
                <a:solidFill>
                  <a:schemeClr val="bg1">
                    <a:lumMod val="65000"/>
                  </a:schemeClr>
                </a:solidFill>
              </a:rPr>
              <a:t>BSSN</a:t>
            </a:r>
            <a:r>
              <a:rPr lang="ja-JP" altLang="en-US" sz="1400">
                <a:solidFill>
                  <a:schemeClr val="bg1">
                    <a:lumMod val="65000"/>
                  </a:schemeClr>
                </a:solidFill>
              </a:rPr>
              <a:t>形式</a:t>
            </a:r>
            <a:endParaRPr lang="en-US" altLang="ja-JP" sz="1400" dirty="0">
              <a:solidFill>
                <a:schemeClr val="bg1">
                  <a:lumMod val="65000"/>
                </a:schemeClr>
              </a:solidFill>
            </a:endParaRPr>
          </a:p>
          <a:p>
            <a:pPr marL="914400" lvl="1" indent="-457200">
              <a:lnSpc>
                <a:spcPct val="110000"/>
              </a:lnSpc>
              <a:buAutoNum type="arabicPeriod"/>
            </a:pPr>
            <a:r>
              <a:rPr kumimoji="1" lang="en-US" altLang="ja-JP" sz="1800" dirty="0">
                <a:solidFill>
                  <a:schemeClr val="bg1">
                    <a:lumMod val="65000"/>
                  </a:schemeClr>
                </a:solidFill>
              </a:rPr>
              <a:t>Initial data</a:t>
            </a:r>
          </a:p>
          <a:p>
            <a:pPr marL="914400" lvl="1" indent="-457200">
              <a:lnSpc>
                <a:spcPct val="110000"/>
              </a:lnSpc>
              <a:buAutoNum type="arabicPeriod"/>
            </a:pPr>
            <a:r>
              <a:rPr lang="en-US" altLang="ja-JP" sz="1800" dirty="0">
                <a:solidFill>
                  <a:schemeClr val="bg1">
                    <a:lumMod val="65000"/>
                  </a:schemeClr>
                </a:solidFill>
              </a:rPr>
              <a:t>Analyzing data</a:t>
            </a:r>
          </a:p>
          <a:p>
            <a:pPr marL="914400" lvl="1" indent="-457200">
              <a:lnSpc>
                <a:spcPct val="110000"/>
              </a:lnSpc>
              <a:buAutoNum type="arabicPeriod"/>
            </a:pPr>
            <a:r>
              <a:rPr kumimoji="1" lang="ja-JP" altLang="en-US" sz="1800">
                <a:solidFill>
                  <a:schemeClr val="bg1">
                    <a:lumMod val="65000"/>
                  </a:schemeClr>
                </a:solidFill>
              </a:rPr>
              <a:t>その他</a:t>
            </a:r>
            <a:endParaRPr kumimoji="1" lang="en-US" altLang="ja-JP" sz="1800" dirty="0">
              <a:solidFill>
                <a:schemeClr val="bg1">
                  <a:lumMod val="65000"/>
                </a:schemeClr>
              </a:solidFill>
            </a:endParaRPr>
          </a:p>
          <a:p>
            <a:pPr marL="457200" indent="-457200">
              <a:lnSpc>
                <a:spcPct val="110000"/>
              </a:lnSpc>
              <a:buAutoNum type="arabicPeriod" startAt="3"/>
            </a:pPr>
            <a:r>
              <a:rPr lang="en-US" altLang="ja-JP" sz="2200" dirty="0">
                <a:solidFill>
                  <a:schemeClr val="bg1">
                    <a:lumMod val="65000"/>
                  </a:schemeClr>
                </a:solidFill>
              </a:rPr>
              <a:t>Einstein Toolkit</a:t>
            </a:r>
          </a:p>
          <a:p>
            <a:pPr marL="0" indent="0">
              <a:lnSpc>
                <a:spcPct val="110000"/>
              </a:lnSpc>
              <a:buNone/>
            </a:pPr>
            <a:endParaRPr lang="en-US" altLang="ja-JP" sz="2200" dirty="0"/>
          </a:p>
          <a:p>
            <a:pPr marL="457200" indent="-457200">
              <a:lnSpc>
                <a:spcPct val="110000"/>
              </a:lnSpc>
              <a:buAutoNum type="arabicPeriod"/>
            </a:pPr>
            <a:endParaRPr lang="en-US" altLang="ja-JP" sz="2200" dirty="0"/>
          </a:p>
          <a:p>
            <a:pPr marL="457200" indent="-457200">
              <a:lnSpc>
                <a:spcPct val="110000"/>
              </a:lnSpc>
              <a:buAutoNum type="arabicPeriod"/>
            </a:pPr>
            <a:endParaRPr lang="en-US" altLang="ja-JP" sz="2200" dirty="0"/>
          </a:p>
        </p:txBody>
      </p:sp>
    </p:spTree>
    <p:extLst>
      <p:ext uri="{BB962C8B-B14F-4D97-AF65-F5344CB8AC3E}">
        <p14:creationId xmlns:p14="http://schemas.microsoft.com/office/powerpoint/2010/main" val="4205727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en-US" altLang="ja-JP" sz="4000" dirty="0"/>
              <a:t>2</a:t>
            </a:r>
            <a:r>
              <a:rPr kumimoji="1" lang="en-US" altLang="ja-JP" sz="4000" dirty="0"/>
              <a:t>.2 </a:t>
            </a:r>
            <a:r>
              <a:rPr kumimoji="1" lang="ja-JP" altLang="en-US" sz="4000"/>
              <a:t>一階常微分方程式</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lnSpc>
                    <a:spcPct val="110000"/>
                  </a:lnSpc>
                  <a:buNone/>
                </a:pPr>
                <a:r>
                  <a:rPr lang="en-US" altLang="ja-JP" sz="2400" dirty="0"/>
                  <a:t>2.2.1 Euler</a:t>
                </a:r>
                <a:r>
                  <a:rPr lang="ja-JP" altLang="en-US" sz="2400"/>
                  <a:t>法</a:t>
                </a:r>
                <a:endParaRPr lang="en-US" altLang="ja-JP" sz="2400" dirty="0"/>
              </a:p>
              <a:p>
                <a:pPr marL="0" indent="0">
                  <a:lnSpc>
                    <a:spcPct val="110000"/>
                  </a:lnSpc>
                  <a:buNone/>
                </a:pPr>
                <a:r>
                  <a:rPr lang="ja-JP" altLang="en-US" sz="1800"/>
                  <a:t>一階常微分方程式</a:t>
                </a:r>
                <a:endParaRPr lang="en-US" altLang="ja-JP" sz="1800" dirty="0"/>
              </a:p>
              <a:p>
                <a:pPr marL="0" indent="0">
                  <a:lnSpc>
                    <a:spcPct val="110000"/>
                  </a:lnSpc>
                  <a:buNone/>
                </a:pPr>
                <a14:m>
                  <m:oMathPara xmlns:m="http://schemas.openxmlformats.org/officeDocument/2006/math">
                    <m:oMathParaPr>
                      <m:jc m:val="centerGroup"/>
                    </m:oMathParaPr>
                    <m:oMath xmlns:m="http://schemas.openxmlformats.org/officeDocument/2006/math">
                      <m:f>
                        <m:fPr>
                          <m:ctrlPr>
                            <a:rPr lang="en-US" altLang="ja-JP" sz="1800" i="1" smtClean="0">
                              <a:latin typeface="Cambria Math" panose="02040503050406030204" pitchFamily="18" charset="0"/>
                            </a:rPr>
                          </m:ctrlPr>
                        </m:fPr>
                        <m:num>
                          <m:r>
                            <a:rPr lang="en-US" altLang="ja-JP" sz="1800" b="0" i="1" smtClean="0">
                              <a:latin typeface="Cambria Math" panose="02040503050406030204" pitchFamily="18" charset="0"/>
                            </a:rPr>
                            <m:t>𝑑𝑢</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num>
                        <m:den>
                          <m:r>
                            <a:rPr lang="en-US" altLang="ja-JP" sz="1800" b="0" i="1" smtClean="0">
                              <a:latin typeface="Cambria Math" panose="02040503050406030204" pitchFamily="18" charset="0"/>
                            </a:rPr>
                            <m:t>𝑑𝑡</m:t>
                          </m:r>
                        </m:den>
                      </m:f>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𝑓</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𝑢</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oMath>
                  </m:oMathPara>
                </a14:m>
                <a:endParaRPr lang="en-US" altLang="ja-JP" sz="1800" dirty="0"/>
              </a:p>
              <a:p>
                <a:pPr marL="0" indent="0">
                  <a:lnSpc>
                    <a:spcPct val="110000"/>
                  </a:lnSpc>
                  <a:buNone/>
                </a:pPr>
                <a:r>
                  <a:rPr lang="ja-JP" altLang="en-US" sz="1800"/>
                  <a:t>において</a:t>
                </a:r>
                <a:endParaRPr lang="en-US" altLang="ja-JP" sz="1800" dirty="0"/>
              </a:p>
              <a:p>
                <a:pPr marL="0" indent="0">
                  <a:lnSpc>
                    <a:spcPct val="110000"/>
                  </a:lnSpc>
                  <a:buNone/>
                </a:pPr>
                <a14:m>
                  <m:oMathPara xmlns:m="http://schemas.openxmlformats.org/officeDocument/2006/math">
                    <m:oMathParaPr>
                      <m:jc m:val="centerGroup"/>
                    </m:oMathParaPr>
                    <m:oMath xmlns:m="http://schemas.openxmlformats.org/officeDocument/2006/math">
                      <m:r>
                        <a:rPr lang="en-US" altLang="ja-JP" sz="1800" b="0" i="1" smtClean="0">
                          <a:latin typeface="Cambria Math" panose="02040503050406030204" pitchFamily="18" charset="0"/>
                        </a:rPr>
                        <m:t>𝑢</m:t>
                      </m:r>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𝑡</m:t>
                          </m:r>
                        </m:e>
                      </m:d>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𝑢</m:t>
                      </m:r>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𝑡</m:t>
                          </m:r>
                        </m:e>
                      </m:d>
                      <m: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𝑢</m:t>
                          </m:r>
                        </m:e>
                        <m:sup>
                          <m:r>
                            <a:rPr lang="en-US" altLang="ja-JP" sz="1800" b="0" i="1" smtClean="0">
                              <a:latin typeface="Cambria Math" panose="02040503050406030204" pitchFamily="18" charset="0"/>
                            </a:rPr>
                            <m:t>′</m:t>
                          </m:r>
                        </m:sup>
                      </m:sSup>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𝑡</m:t>
                          </m:r>
                        </m:e>
                      </m:d>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𝑂</m:t>
                      </m:r>
                      <m:d>
                        <m:dPr>
                          <m:ctrlPr>
                            <a:rPr lang="en-US" altLang="ja-JP" sz="1800" b="0" i="1" smtClean="0">
                              <a:latin typeface="Cambria Math" panose="02040503050406030204" pitchFamily="18" charset="0"/>
                            </a:rPr>
                          </m:ctrlPr>
                        </m:dPr>
                        <m:e>
                          <m:sSup>
                            <m:sSupPr>
                              <m:ctrlPr>
                                <a:rPr lang="en-US" altLang="ja-JP" sz="1800" b="0" i="1" smtClean="0">
                                  <a:latin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e>
                            <m:sup>
                              <m:r>
                                <a:rPr lang="en-US" altLang="ja-JP" sz="1800" b="0" i="1" smtClean="0">
                                  <a:latin typeface="Cambria Math" panose="02040503050406030204" pitchFamily="18" charset="0"/>
                                </a:rPr>
                                <m:t>2</m:t>
                              </m:r>
                            </m:sup>
                          </m:sSup>
                        </m:e>
                      </m:d>
                    </m:oMath>
                  </m:oMathPara>
                </a14:m>
                <a:endParaRPr lang="en-US" altLang="ja-JP" sz="1800" b="0" dirty="0"/>
              </a:p>
              <a:p>
                <a:pPr marL="0" indent="0">
                  <a:lnSpc>
                    <a:spcPct val="110000"/>
                  </a:lnSpc>
                  <a:buNone/>
                </a:pPr>
                <a14:m>
                  <m:oMathPara xmlns:m="http://schemas.openxmlformats.org/officeDocument/2006/math">
                    <m:oMathParaPr>
                      <m:jc m:val="centerGroup"/>
                    </m:oMathParaPr>
                    <m:oMath xmlns:m="http://schemas.openxmlformats.org/officeDocument/2006/math">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𝑢</m:t>
                          </m:r>
                        </m:e>
                        <m:sup>
                          <m:r>
                            <a:rPr lang="en-US" altLang="ja-JP" sz="1800" b="0" i="1" smtClean="0">
                              <a:latin typeface="Cambria Math" panose="02040503050406030204" pitchFamily="18" charset="0"/>
                            </a:rPr>
                            <m:t>′</m:t>
                          </m:r>
                        </m:sup>
                      </m:sSup>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𝑡</m:t>
                          </m:r>
                        </m:e>
                      </m:d>
                      <m:r>
                        <a:rPr lang="en-US" altLang="ja-JP" sz="1800" b="0" i="1" smtClean="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b="0" i="1" smtClean="0">
                              <a:latin typeface="Cambria Math" panose="02040503050406030204" pitchFamily="18" charset="0"/>
                            </a:rPr>
                            <m:t>𝑢</m:t>
                          </m:r>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e>
                          </m:d>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𝑢</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num>
                        <m:den>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den>
                      </m:f>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𝑂</m:t>
                      </m:r>
                      <m:r>
                        <a:rPr lang="en-US" altLang="ja-JP" sz="1800" b="0" i="1" smtClean="0">
                          <a:latin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r>
                        <a:rPr lang="en-US" altLang="ja-JP" sz="1800" b="0" i="1" smtClean="0">
                          <a:latin typeface="Cambria Math" panose="02040503050406030204" pitchFamily="18" charset="0"/>
                        </a:rPr>
                        <m:t>)</m:t>
                      </m:r>
                    </m:oMath>
                  </m:oMathPara>
                </a14:m>
                <a:endParaRPr lang="en-US" altLang="ja-JP" sz="1800" dirty="0"/>
              </a:p>
              <a:p>
                <a:pPr marL="0" indent="0">
                  <a:lnSpc>
                    <a:spcPct val="110000"/>
                  </a:lnSpc>
                  <a:buNone/>
                </a:pPr>
                <a:r>
                  <a:rPr lang="ja-JP" altLang="en-US" sz="1800"/>
                  <a:t>より</a:t>
                </a:r>
                <a:endParaRPr lang="en-US" altLang="ja-JP" sz="1800" dirty="0"/>
              </a:p>
              <a:p>
                <a:pPr marL="0" indent="0">
                  <a:lnSpc>
                    <a:spcPct val="110000"/>
                  </a:lnSpc>
                  <a:buNone/>
                </a:pPr>
                <a14:m>
                  <m:oMathPara xmlns:m="http://schemas.openxmlformats.org/officeDocument/2006/math">
                    <m:oMathParaPr>
                      <m:jc m:val="centerGroup"/>
                    </m:oMathParaPr>
                    <m:oMath xmlns:m="http://schemas.openxmlformats.org/officeDocument/2006/math">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𝑢</m:t>
                          </m:r>
                        </m:e>
                        <m:sup>
                          <m:r>
                            <a:rPr lang="en-US" altLang="ja-JP" sz="1800" b="0" i="1" smtClean="0">
                              <a:latin typeface="Cambria Math" panose="02040503050406030204" pitchFamily="18" charset="0"/>
                            </a:rPr>
                            <m:t>′</m:t>
                          </m:r>
                        </m:sup>
                      </m:sSup>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𝑡</m:t>
                          </m:r>
                        </m:e>
                      </m:d>
                      <m:r>
                        <a:rPr lang="en-US" altLang="ja-JP" sz="1800" i="1">
                          <a:latin typeface="Cambria Math" panose="02040503050406030204" pitchFamily="18" charset="0"/>
                          <a:ea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b="0" i="1" smtClean="0">
                              <a:latin typeface="Cambria Math" panose="02040503050406030204" pitchFamily="18" charset="0"/>
                            </a:rPr>
                            <m:t>𝑢</m:t>
                          </m:r>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e>
                          </m:d>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𝑢</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num>
                        <m:den>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den>
                      </m:f>
                    </m:oMath>
                  </m:oMathPara>
                </a14:m>
                <a:endParaRPr lang="en-US" altLang="ja-JP" sz="1800" dirty="0"/>
              </a:p>
              <a:p>
                <a:pPr marL="0" indent="0">
                  <a:lnSpc>
                    <a:spcPct val="110000"/>
                  </a:lnSpc>
                  <a:buNone/>
                </a:pPr>
                <a:r>
                  <a:rPr lang="ja-JP" altLang="en-US" sz="1800"/>
                  <a:t>と近似する。これを</a:t>
                </a:r>
                <a:r>
                  <a:rPr lang="en-US" altLang="ja-JP" sz="1800" dirty="0"/>
                  <a:t>(2.1)</a:t>
                </a:r>
                <a:r>
                  <a:rPr lang="ja-JP" altLang="en-US" sz="1800"/>
                  <a:t>式の左辺に代入することで</a:t>
                </a:r>
                <a:endParaRPr lang="en-US" altLang="ja-JP" sz="1800" dirty="0"/>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965" t="-5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6115548-D04A-4F90-74F2-91EE8657353D}"/>
                  </a:ext>
                </a:extLst>
              </p:cNvPr>
              <p:cNvSpPr txBox="1"/>
              <p:nvPr/>
            </p:nvSpPr>
            <p:spPr>
              <a:xfrm>
                <a:off x="10816545" y="3314377"/>
                <a:ext cx="5626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(2.1)</m:t>
                      </m:r>
                    </m:oMath>
                  </m:oMathPara>
                </a14:m>
                <a:endParaRPr kumimoji="1" lang="ja-JP" altLang="en-US"/>
              </a:p>
            </p:txBody>
          </p:sp>
        </mc:Choice>
        <mc:Fallback xmlns="">
          <p:sp>
            <p:nvSpPr>
              <p:cNvPr id="5" name="テキスト ボックス 4">
                <a:extLst>
                  <a:ext uri="{FF2B5EF4-FFF2-40B4-BE49-F238E27FC236}">
                    <a16:creationId xmlns:a16="http://schemas.microsoft.com/office/drawing/2014/main" id="{E6115548-D04A-4F90-74F2-91EE8657353D}"/>
                  </a:ext>
                </a:extLst>
              </p:cNvPr>
              <p:cNvSpPr txBox="1">
                <a:spLocks noRot="1" noChangeAspect="1" noMove="1" noResize="1" noEditPoints="1" noAdjustHandles="1" noChangeArrowheads="1" noChangeShapeType="1" noTextEdit="1"/>
              </p:cNvSpPr>
              <p:nvPr/>
            </p:nvSpPr>
            <p:spPr>
              <a:xfrm>
                <a:off x="10816545" y="3314377"/>
                <a:ext cx="562655" cy="276999"/>
              </a:xfrm>
              <a:prstGeom prst="rect">
                <a:avLst/>
              </a:prstGeom>
              <a:blipFill>
                <a:blip r:embed="rId3"/>
                <a:stretch>
                  <a:fillRect l="-13043" t="-4545" r="-10870" b="-363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820BB3B-CE12-0140-956D-BE9D14253789}"/>
                  </a:ext>
                </a:extLst>
              </p:cNvPr>
              <p:cNvSpPr txBox="1"/>
              <p:nvPr/>
            </p:nvSpPr>
            <p:spPr>
              <a:xfrm>
                <a:off x="10816545" y="4566502"/>
                <a:ext cx="5626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(2.2)</m:t>
                      </m:r>
                    </m:oMath>
                  </m:oMathPara>
                </a14:m>
                <a:endParaRPr kumimoji="1" lang="ja-JP" altLang="en-US"/>
              </a:p>
            </p:txBody>
          </p:sp>
        </mc:Choice>
        <mc:Fallback xmlns="">
          <p:sp>
            <p:nvSpPr>
              <p:cNvPr id="6" name="テキスト ボックス 5">
                <a:extLst>
                  <a:ext uri="{FF2B5EF4-FFF2-40B4-BE49-F238E27FC236}">
                    <a16:creationId xmlns:a16="http://schemas.microsoft.com/office/drawing/2014/main" id="{1820BB3B-CE12-0140-956D-BE9D14253789}"/>
                  </a:ext>
                </a:extLst>
              </p:cNvPr>
              <p:cNvSpPr txBox="1">
                <a:spLocks noRot="1" noChangeAspect="1" noMove="1" noResize="1" noEditPoints="1" noAdjustHandles="1" noChangeArrowheads="1" noChangeShapeType="1" noTextEdit="1"/>
              </p:cNvSpPr>
              <p:nvPr/>
            </p:nvSpPr>
            <p:spPr>
              <a:xfrm>
                <a:off x="10816545" y="4566502"/>
                <a:ext cx="562655" cy="276999"/>
              </a:xfrm>
              <a:prstGeom prst="rect">
                <a:avLst/>
              </a:prstGeom>
              <a:blipFill>
                <a:blip r:embed="rId4"/>
                <a:stretch>
                  <a:fillRect l="-13043" r="-10870"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EA319D9E-34D0-6273-6C92-BDAC094D36C5}"/>
                  </a:ext>
                </a:extLst>
              </p:cNvPr>
              <p:cNvSpPr txBox="1"/>
              <p:nvPr/>
            </p:nvSpPr>
            <p:spPr>
              <a:xfrm>
                <a:off x="10816545" y="5560151"/>
                <a:ext cx="5626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(2.3)</m:t>
                      </m:r>
                    </m:oMath>
                  </m:oMathPara>
                </a14:m>
                <a:endParaRPr kumimoji="1" lang="ja-JP" altLang="en-US"/>
              </a:p>
            </p:txBody>
          </p:sp>
        </mc:Choice>
        <mc:Fallback xmlns="">
          <p:sp>
            <p:nvSpPr>
              <p:cNvPr id="7" name="テキスト ボックス 6">
                <a:extLst>
                  <a:ext uri="{FF2B5EF4-FFF2-40B4-BE49-F238E27FC236}">
                    <a16:creationId xmlns:a16="http://schemas.microsoft.com/office/drawing/2014/main" id="{EA319D9E-34D0-6273-6C92-BDAC094D36C5}"/>
                  </a:ext>
                </a:extLst>
              </p:cNvPr>
              <p:cNvSpPr txBox="1">
                <a:spLocks noRot="1" noChangeAspect="1" noMove="1" noResize="1" noEditPoints="1" noAdjustHandles="1" noChangeArrowheads="1" noChangeShapeType="1" noTextEdit="1"/>
              </p:cNvSpPr>
              <p:nvPr/>
            </p:nvSpPr>
            <p:spPr>
              <a:xfrm>
                <a:off x="10816545" y="5560151"/>
                <a:ext cx="562655" cy="276999"/>
              </a:xfrm>
              <a:prstGeom prst="rect">
                <a:avLst/>
              </a:prstGeom>
              <a:blipFill>
                <a:blip r:embed="rId5"/>
                <a:stretch>
                  <a:fillRect l="-13043" r="-10870" b="-3478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82170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en-US" altLang="ja-JP" sz="4000" dirty="0"/>
              <a:t>2</a:t>
            </a:r>
            <a:r>
              <a:rPr kumimoji="1" lang="en-US" altLang="ja-JP" sz="4000" dirty="0"/>
              <a:t>.2 </a:t>
            </a:r>
            <a:r>
              <a:rPr kumimoji="1" lang="ja-JP" altLang="en-US" sz="4000"/>
              <a:t>一階常微分方程式</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lnSpcReduction="10000"/>
              </a:bodyPr>
              <a:lstStyle/>
              <a:p>
                <a:pPr marL="0" indent="0">
                  <a:lnSpc>
                    <a:spcPct val="110000"/>
                  </a:lnSpc>
                  <a:buNone/>
                </a:pPr>
                <a:endParaRPr lang="en-US" altLang="ja-JP" sz="1800" i="1" dirty="0">
                  <a:latin typeface="Cambria Math" panose="02040503050406030204"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𝑢</m:t>
                          </m:r>
                        </m:e>
                        <m:sub>
                          <m:r>
                            <a:rPr lang="en-US" altLang="ja-JP" sz="1800" b="0" i="1" smtClean="0">
                              <a:latin typeface="Cambria Math" panose="02040503050406030204" pitchFamily="18" charset="0"/>
                            </a:rPr>
                            <m:t>𝑛</m:t>
                          </m:r>
                          <m:r>
                            <a:rPr lang="en-US" altLang="ja-JP" sz="1800" b="0" i="1" smtClean="0">
                              <a:latin typeface="Cambria Math" panose="02040503050406030204" pitchFamily="18" charset="0"/>
                            </a:rPr>
                            <m:t>+1</m:t>
                          </m:r>
                        </m:sub>
                      </m:sSub>
                      <m:r>
                        <a:rPr lang="en-US" altLang="ja-JP" sz="1800" b="0" i="1" smtClean="0">
                          <a:latin typeface="Cambria Math" panose="02040503050406030204" pitchFamily="18" charset="0"/>
                        </a:rPr>
                        <m:t>=</m:t>
                      </m:r>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𝑢</m:t>
                          </m:r>
                        </m:e>
                        <m:sub>
                          <m:r>
                            <a:rPr lang="en-US" altLang="ja-JP" sz="1800" b="0" i="1" smtClean="0">
                              <a:latin typeface="Cambria Math" panose="02040503050406030204" pitchFamily="18" charset="0"/>
                            </a:rPr>
                            <m:t>𝑛</m:t>
                          </m:r>
                        </m:sub>
                      </m:sSub>
                      <m:r>
                        <a:rPr lang="en-US" altLang="ja-JP" sz="1800" b="0" i="1" smtClean="0">
                          <a:latin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𝑡𝑓</m:t>
                      </m:r>
                      <m:r>
                        <a:rPr lang="en-US" altLang="ja-JP" sz="1800" b="0" i="1" smtClean="0">
                          <a:latin typeface="Cambria Math" panose="02040503050406030204" pitchFamily="18" charset="0"/>
                        </a:rPr>
                        <m:t>(</m:t>
                      </m:r>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𝑡</m:t>
                          </m:r>
                        </m:e>
                        <m:sub>
                          <m:r>
                            <a:rPr lang="en-US" altLang="ja-JP" sz="1800" b="0" i="1" smtClean="0">
                              <a:latin typeface="Cambria Math" panose="02040503050406030204" pitchFamily="18" charset="0"/>
                            </a:rPr>
                            <m:t>𝑛</m:t>
                          </m:r>
                        </m:sub>
                      </m:sSub>
                      <m:r>
                        <a:rPr lang="en-US" altLang="ja-JP" sz="1800" b="0" i="1" smtClean="0">
                          <a:latin typeface="Cambria Math" panose="02040503050406030204" pitchFamily="18" charset="0"/>
                        </a:rPr>
                        <m:t>,</m:t>
                      </m:r>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𝑢</m:t>
                          </m:r>
                        </m:e>
                        <m:sub>
                          <m:r>
                            <a:rPr lang="en-US" altLang="ja-JP" sz="1800" b="0" i="1" smtClean="0">
                              <a:latin typeface="Cambria Math" panose="02040503050406030204" pitchFamily="18" charset="0"/>
                            </a:rPr>
                            <m:t>𝑛</m:t>
                          </m:r>
                        </m:sub>
                      </m:sSub>
                      <m:r>
                        <a:rPr lang="en-US" altLang="ja-JP" sz="1800" b="0" i="1" smtClean="0">
                          <a:latin typeface="Cambria Math" panose="02040503050406030204" pitchFamily="18" charset="0"/>
                        </a:rPr>
                        <m:t>)</m:t>
                      </m:r>
                    </m:oMath>
                  </m:oMathPara>
                </a14:m>
                <a:endParaRPr lang="en-US" altLang="ja-JP" sz="1800" dirty="0"/>
              </a:p>
              <a:p>
                <a:pPr marL="0" indent="0">
                  <a:lnSpc>
                    <a:spcPct val="110000"/>
                  </a:lnSpc>
                  <a:buNone/>
                </a:pPr>
                <a:endParaRPr lang="en-US" altLang="ja-JP" sz="1800" dirty="0"/>
              </a:p>
              <a:p>
                <a:pPr marL="0" indent="0">
                  <a:lnSpc>
                    <a:spcPct val="110000"/>
                  </a:lnSpc>
                  <a:buNone/>
                </a:pPr>
                <a:r>
                  <a:rPr lang="ja-JP" altLang="en-US" sz="1800"/>
                  <a:t>が得られる。ただし</a:t>
                </a:r>
                <a:r>
                  <a:rPr lang="en-US" altLang="ja-JP" sz="1800" dirty="0"/>
                  <a:t> </a:t>
                </a:r>
                <a14:m>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𝑢</m:t>
                        </m:r>
                      </m:e>
                      <m:sub>
                        <m:r>
                          <a:rPr lang="en-US" altLang="ja-JP" sz="1800" b="0" i="1" smtClean="0">
                            <a:latin typeface="Cambria Math" panose="02040503050406030204" pitchFamily="18" charset="0"/>
                          </a:rPr>
                          <m:t>𝑛</m:t>
                        </m:r>
                        <m:r>
                          <a:rPr lang="en-US" altLang="ja-JP" sz="1800" b="0" i="1" smtClean="0">
                            <a:latin typeface="Cambria Math" panose="02040503050406030204" pitchFamily="18" charset="0"/>
                          </a:rPr>
                          <m:t>+1</m:t>
                        </m:r>
                      </m:sub>
                    </m:sSub>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𝑢</m:t>
                    </m:r>
                    <m:d>
                      <m:dPr>
                        <m:ctrlPr>
                          <a:rPr lang="en-US" altLang="ja-JP" sz="1800" b="0" i="1" smtClean="0">
                            <a:latin typeface="Cambria Math" panose="02040503050406030204" pitchFamily="18" charset="0"/>
                          </a:rPr>
                        </m:ctrlPr>
                      </m:dPr>
                      <m:e>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𝑡</m:t>
                            </m:r>
                          </m:e>
                          <m:sub>
                            <m:r>
                              <a:rPr lang="en-US" altLang="ja-JP" sz="1800" b="0" i="1" smtClean="0">
                                <a:latin typeface="Cambria Math" panose="02040503050406030204" pitchFamily="18" charset="0"/>
                              </a:rPr>
                              <m:t>𝑛</m:t>
                            </m:r>
                            <m:r>
                              <a:rPr lang="en-US" altLang="ja-JP" sz="1800" b="0" i="1" smtClean="0">
                                <a:latin typeface="Cambria Math" panose="02040503050406030204" pitchFamily="18" charset="0"/>
                              </a:rPr>
                              <m:t>+1</m:t>
                            </m:r>
                          </m:sub>
                        </m:sSub>
                      </m:e>
                    </m:d>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𝑢</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r>
                      <a:rPr lang="en-US" altLang="ja-JP" sz="1800" b="0" i="1" smtClean="0">
                        <a:latin typeface="Cambria Math" panose="02040503050406030204" pitchFamily="18" charset="0"/>
                      </a:rPr>
                      <m:t>)</m:t>
                    </m:r>
                  </m:oMath>
                </a14:m>
                <a:r>
                  <a:rPr lang="en-US" altLang="ja-JP" sz="1800" dirty="0"/>
                  <a:t> </a:t>
                </a:r>
                <a:r>
                  <a:rPr lang="ja-JP" altLang="en-US" sz="1800" dirty="0"/>
                  <a:t>である。</a:t>
                </a:r>
                <a:endParaRPr lang="en-US" altLang="ja-JP" sz="1800" dirty="0"/>
              </a:p>
              <a:p>
                <a:pPr marL="0" indent="0">
                  <a:lnSpc>
                    <a:spcPct val="110000"/>
                  </a:lnSpc>
                  <a:buNone/>
                </a:pPr>
                <a:r>
                  <a:rPr lang="ja-JP" altLang="en-US" sz="1800"/>
                  <a:t>これによりある時刻</a:t>
                </a:r>
                <a:r>
                  <a:rPr lang="en-US" altLang="ja-JP" sz="1800" dirty="0"/>
                  <a:t> </a:t>
                </a:r>
                <a14:m>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𝑡</m:t>
                        </m:r>
                      </m:e>
                      <m:sub>
                        <m:r>
                          <a:rPr lang="en-US" altLang="ja-JP" sz="1800" b="0" i="1" smtClean="0">
                            <a:latin typeface="Cambria Math" panose="02040503050406030204" pitchFamily="18" charset="0"/>
                          </a:rPr>
                          <m:t>𝑛</m:t>
                        </m:r>
                      </m:sub>
                    </m:sSub>
                  </m:oMath>
                </a14:m>
                <a:r>
                  <a:rPr lang="en-US" altLang="ja-JP" sz="1800" dirty="0"/>
                  <a:t> </a:t>
                </a:r>
                <a:r>
                  <a:rPr lang="ja-JP" altLang="en-US" sz="1800"/>
                  <a:t>での値</a:t>
                </a:r>
                <a:r>
                  <a:rPr lang="en-US" altLang="ja-JP" sz="1800" dirty="0"/>
                  <a:t> </a:t>
                </a:r>
                <a14:m>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𝑢</m:t>
                        </m:r>
                      </m:e>
                      <m:sub>
                        <m:r>
                          <a:rPr lang="en-US" altLang="ja-JP" sz="1800" b="0" i="1" smtClean="0">
                            <a:latin typeface="Cambria Math" panose="02040503050406030204" pitchFamily="18" charset="0"/>
                          </a:rPr>
                          <m:t>𝑛</m:t>
                        </m:r>
                      </m:sub>
                    </m:sSub>
                  </m:oMath>
                </a14:m>
                <a:r>
                  <a:rPr lang="en-US" altLang="ja-JP" sz="1800" dirty="0"/>
                  <a:t> </a:t>
                </a:r>
                <a:r>
                  <a:rPr lang="ja-JP" altLang="en-US" sz="1800"/>
                  <a:t>が分かれば、そこから</a:t>
                </a:r>
                <a14:m>
                  <m:oMath xmlns:m="http://schemas.openxmlformats.org/officeDocument/2006/math">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oMath>
                </a14:m>
                <a:r>
                  <a:rPr lang="ja-JP" altLang="en-US" sz="1800"/>
                  <a:t>だけ進んだ時刻</a:t>
                </a:r>
                <a:r>
                  <a:rPr lang="en-US" altLang="ja-JP" sz="1800" dirty="0"/>
                  <a:t> </a:t>
                </a:r>
                <a14:m>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𝑡</m:t>
                        </m:r>
                      </m:e>
                      <m:sub>
                        <m:r>
                          <a:rPr lang="en-US" altLang="ja-JP" sz="1800" b="0" i="1" smtClean="0">
                            <a:latin typeface="Cambria Math" panose="02040503050406030204" pitchFamily="18" charset="0"/>
                          </a:rPr>
                          <m:t>𝑛</m:t>
                        </m:r>
                        <m:r>
                          <a:rPr lang="en-US" altLang="ja-JP" sz="1800" b="0" i="1" smtClean="0">
                            <a:latin typeface="Cambria Math" panose="02040503050406030204" pitchFamily="18" charset="0"/>
                          </a:rPr>
                          <m:t>+1</m:t>
                        </m:r>
                      </m:sub>
                    </m:sSub>
                  </m:oMath>
                </a14:m>
                <a:r>
                  <a:rPr lang="en-US" altLang="ja-JP" sz="1800" dirty="0"/>
                  <a:t> </a:t>
                </a:r>
                <a:r>
                  <a:rPr lang="ja-JP" altLang="en-US" sz="1800" dirty="0"/>
                  <a:t>で</a:t>
                </a:r>
                <a:r>
                  <a:rPr lang="ja-JP" altLang="en-US" sz="1800"/>
                  <a:t>の値</a:t>
                </a:r>
                <a:r>
                  <a:rPr lang="en-US" altLang="ja-JP" sz="1800" dirty="0"/>
                  <a:t> </a:t>
                </a:r>
                <a14:m>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𝑢</m:t>
                        </m:r>
                      </m:e>
                      <m:sub>
                        <m:r>
                          <a:rPr lang="en-US" altLang="ja-JP" sz="1800" b="0" i="1" smtClean="0">
                            <a:latin typeface="Cambria Math" panose="02040503050406030204" pitchFamily="18" charset="0"/>
                          </a:rPr>
                          <m:t>𝑛</m:t>
                        </m:r>
                        <m:r>
                          <a:rPr lang="en-US" altLang="ja-JP" sz="1800" b="0" i="1" smtClean="0">
                            <a:latin typeface="Cambria Math" panose="02040503050406030204" pitchFamily="18" charset="0"/>
                          </a:rPr>
                          <m:t>+1</m:t>
                        </m:r>
                      </m:sub>
                    </m:sSub>
                  </m:oMath>
                </a14:m>
                <a:r>
                  <a:rPr lang="en-US" altLang="ja-JP" sz="1800" dirty="0"/>
                  <a:t> </a:t>
                </a:r>
                <a:r>
                  <a:rPr lang="ja-JP" altLang="en-US" sz="1800" dirty="0"/>
                  <a:t>を近似的に求めること</a:t>
                </a:r>
                <a:r>
                  <a:rPr lang="ja-JP" altLang="en-US" sz="1800"/>
                  <a:t>ができる。これを繰り返すことにより</a:t>
                </a:r>
                <a:r>
                  <a:rPr lang="en-US" altLang="ja-JP" sz="1800" dirty="0"/>
                  <a:t> </a:t>
                </a:r>
                <a14:m>
                  <m:oMath xmlns:m="http://schemas.openxmlformats.org/officeDocument/2006/math">
                    <m:r>
                      <a:rPr lang="en-US" altLang="ja-JP" sz="1800" b="0" i="1" smtClean="0">
                        <a:latin typeface="Cambria Math" panose="02040503050406030204" pitchFamily="18" charset="0"/>
                      </a:rPr>
                      <m:t>𝑢</m:t>
                    </m:r>
                  </m:oMath>
                </a14:m>
                <a:r>
                  <a:rPr lang="en-US" altLang="ja-JP" sz="1800" dirty="0"/>
                  <a:t> </a:t>
                </a:r>
                <a:r>
                  <a:rPr lang="ja-JP" altLang="en-US" sz="1800" dirty="0"/>
                  <a:t>の</a:t>
                </a:r>
                <a:r>
                  <a:rPr lang="ja-JP" altLang="en-US" sz="1800"/>
                  <a:t>時間発展を追うことができる。</a:t>
                </a:r>
                <a:endParaRPr lang="en-US" altLang="ja-JP" sz="1800" dirty="0"/>
              </a:p>
              <a:p>
                <a:pPr marL="0" indent="0">
                  <a:lnSpc>
                    <a:spcPct val="110000"/>
                  </a:lnSpc>
                  <a:buNone/>
                </a:pPr>
                <a:r>
                  <a:rPr lang="en-US" altLang="ja-JP" sz="1800" dirty="0"/>
                  <a:t>(2.3)</a:t>
                </a:r>
                <a:r>
                  <a:rPr lang="ja-JP" altLang="en-US" sz="1800"/>
                  <a:t>式のように近似をし、逐次的に数値解を求めていく手法を</a:t>
                </a:r>
                <a:r>
                  <a:rPr lang="en-US" altLang="ja-JP" sz="1800" b="1" dirty="0">
                    <a:solidFill>
                      <a:schemeClr val="accent2"/>
                    </a:solidFill>
                  </a:rPr>
                  <a:t>Euler</a:t>
                </a:r>
                <a:r>
                  <a:rPr lang="ja-JP" altLang="en-US" sz="1800" b="1">
                    <a:solidFill>
                      <a:schemeClr val="accent2"/>
                    </a:solidFill>
                  </a:rPr>
                  <a:t>法</a:t>
                </a:r>
                <a:r>
                  <a:rPr lang="ja-JP" altLang="en-US" sz="1800"/>
                  <a:t>と呼ぶ。</a:t>
                </a:r>
                <a:endParaRPr lang="en-US" altLang="ja-JP" sz="1800" dirty="0"/>
              </a:p>
              <a:p>
                <a:pPr marL="0" indent="0">
                  <a:lnSpc>
                    <a:spcPct val="110000"/>
                  </a:lnSpc>
                  <a:buNone/>
                </a:pPr>
                <a:r>
                  <a:rPr lang="en-US" altLang="ja-JP" sz="1800" dirty="0"/>
                  <a:t>Euler</a:t>
                </a:r>
                <a:r>
                  <a:rPr lang="ja-JP" altLang="en-US" sz="1800"/>
                  <a:t>法の精度は</a:t>
                </a:r>
                <a:r>
                  <a:rPr lang="en-US" altLang="ja-JP" sz="1800" dirty="0"/>
                  <a:t>(2.2)</a:t>
                </a:r>
                <a:r>
                  <a:rPr lang="ja-JP" altLang="en-US" sz="1800"/>
                  <a:t>式より一次精度である。</a:t>
                </a:r>
                <a:endParaRPr lang="en-US" altLang="ja-JP" sz="1800" dirty="0"/>
              </a:p>
              <a:p>
                <a:pPr marL="0" indent="0">
                  <a:lnSpc>
                    <a:spcPct val="110000"/>
                  </a:lnSpc>
                  <a:buNone/>
                </a:pPr>
                <a:endParaRPr lang="en-US" altLang="ja-JP" sz="1800" dirty="0"/>
              </a:p>
              <a:p>
                <a:pPr marL="0" indent="0">
                  <a:lnSpc>
                    <a:spcPct val="110000"/>
                  </a:lnSpc>
                  <a:buNone/>
                </a:pPr>
                <a:r>
                  <a:rPr lang="ja-JP" altLang="en-US" sz="1800" b="1">
                    <a:solidFill>
                      <a:schemeClr val="accent2"/>
                    </a:solidFill>
                  </a:rPr>
                  <a:t>差分法</a:t>
                </a:r>
                <a:r>
                  <a:rPr lang="ja-JP" altLang="en-US" sz="1800"/>
                  <a:t>・・・本来は連続である関数</a:t>
                </a:r>
                <a:r>
                  <a:rPr lang="en-US" altLang="ja-JP" sz="1800" dirty="0"/>
                  <a:t>( </a:t>
                </a:r>
                <a14:m>
                  <m:oMath xmlns:m="http://schemas.openxmlformats.org/officeDocument/2006/math">
                    <m:f>
                      <m:fPr>
                        <m:type m:val="lin"/>
                        <m:ctrlPr>
                          <a:rPr lang="en-US" altLang="ja-JP" sz="1800" i="1" smtClean="0">
                            <a:latin typeface="Cambria Math" panose="02040503050406030204" pitchFamily="18" charset="0"/>
                          </a:rPr>
                        </m:ctrlPr>
                      </m:fPr>
                      <m:num>
                        <m:r>
                          <a:rPr lang="en-US" altLang="ja-JP" sz="1800" b="0" i="1" smtClean="0">
                            <a:latin typeface="Cambria Math" panose="02040503050406030204" pitchFamily="18" charset="0"/>
                          </a:rPr>
                          <m:t>𝑑𝑢</m:t>
                        </m:r>
                      </m:num>
                      <m:den>
                        <m:r>
                          <a:rPr lang="en-US" altLang="ja-JP" sz="1800" b="0" i="1" smtClean="0">
                            <a:latin typeface="Cambria Math" panose="02040503050406030204" pitchFamily="18" charset="0"/>
                          </a:rPr>
                          <m:t>𝑑𝑡</m:t>
                        </m:r>
                      </m:den>
                    </m:f>
                  </m:oMath>
                </a14:m>
                <a:r>
                  <a:rPr lang="en-US" altLang="ja-JP" sz="1800" dirty="0"/>
                  <a:t> )</a:t>
                </a:r>
                <a:r>
                  <a:rPr lang="ja-JP" altLang="en-US" sz="1800"/>
                  <a:t>に対し、任意の離散化幅</a:t>
                </a:r>
                <a:r>
                  <a:rPr lang="en-US" altLang="ja-JP" sz="1800" dirty="0"/>
                  <a:t>(</a:t>
                </a:r>
                <a14:m>
                  <m:oMath xmlns:m="http://schemas.openxmlformats.org/officeDocument/2006/math">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oMath>
                </a14:m>
                <a:r>
                  <a:rPr lang="en-US" altLang="ja-JP" sz="1800" dirty="0"/>
                  <a:t>)</a:t>
                </a:r>
                <a:r>
                  <a:rPr lang="ja-JP" altLang="en-US" sz="1800"/>
                  <a:t>で</a:t>
                </a:r>
                <a:endParaRPr lang="en-US" altLang="ja-JP" sz="1800" dirty="0"/>
              </a:p>
              <a:p>
                <a:pPr marL="0" indent="0">
                  <a:lnSpc>
                    <a:spcPct val="110000"/>
                  </a:lnSpc>
                  <a:buNone/>
                </a:pPr>
                <a:r>
                  <a:rPr lang="en-US" altLang="ja-JP" sz="1800" dirty="0"/>
                  <a:t>	</a:t>
                </a:r>
                <a:r>
                  <a:rPr lang="ja-JP" altLang="en-US" sz="1800"/>
                  <a:t>　　離散化する</a:t>
                </a:r>
                <a:r>
                  <a:rPr lang="en-US" altLang="ja-JP" sz="1800" dirty="0"/>
                  <a:t>(</a:t>
                </a:r>
                <a14:m>
                  <m:oMath xmlns:m="http://schemas.openxmlformats.org/officeDocument/2006/math">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𝑢</m:t>
                        </m:r>
                      </m:e>
                      <m:sup>
                        <m:r>
                          <a:rPr lang="en-US" altLang="ja-JP" sz="1800" b="0" i="1" smtClean="0">
                            <a:latin typeface="Cambria Math" panose="02040503050406030204" pitchFamily="18" charset="0"/>
                          </a:rPr>
                          <m:t>′</m:t>
                        </m:r>
                      </m:sup>
                    </m:sSup>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𝑡</m:t>
                        </m:r>
                      </m:e>
                    </m:d>
                    <m:r>
                      <a:rPr lang="en-US" altLang="ja-JP" sz="1800" i="1">
                        <a:latin typeface="Cambria Math" panose="02040503050406030204" pitchFamily="18" charset="0"/>
                        <a:ea typeface="Cambria Math" panose="02040503050406030204" pitchFamily="18" charset="0"/>
                      </a:rPr>
                      <m:t>~</m:t>
                    </m:r>
                    <m:f>
                      <m:fPr>
                        <m:type m:val="lin"/>
                        <m:ctrlPr>
                          <a:rPr lang="en-US" altLang="ja-JP" sz="1800" b="0" i="1" smtClean="0">
                            <a:latin typeface="Cambria Math" panose="02040503050406030204" pitchFamily="18" charset="0"/>
                          </a:rPr>
                        </m:ctrlPr>
                      </m:fPr>
                      <m:num>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𝑢</m:t>
                            </m:r>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h</m:t>
                                </m:r>
                              </m:e>
                            </m:d>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𝑢</m:t>
                            </m:r>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𝑡</m:t>
                                </m:r>
                              </m:e>
                            </m:d>
                          </m:e>
                        </m:d>
                      </m:num>
                      <m:den>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den>
                    </m:f>
                  </m:oMath>
                </a14:m>
                <a:r>
                  <a:rPr lang="en-US" altLang="ja-JP" sz="1800" dirty="0"/>
                  <a:t> )</a:t>
                </a:r>
                <a:r>
                  <a:rPr lang="ja-JP" altLang="en-US" sz="1800"/>
                  <a:t>ことにより近似解を求める手法</a:t>
                </a:r>
                <a:endParaRPr lang="en-US" altLang="ja-JP" sz="1800" dirty="0"/>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603" b="-82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808556A-A0DE-0347-D7C8-F58CEFF651C9}"/>
                  </a:ext>
                </a:extLst>
              </p:cNvPr>
              <p:cNvSpPr txBox="1"/>
              <p:nvPr/>
            </p:nvSpPr>
            <p:spPr>
              <a:xfrm>
                <a:off x="10791145" y="2515800"/>
                <a:ext cx="5626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(2.4)</m:t>
                      </m:r>
                    </m:oMath>
                  </m:oMathPara>
                </a14:m>
                <a:endParaRPr kumimoji="1" lang="ja-JP" altLang="en-US"/>
              </a:p>
            </p:txBody>
          </p:sp>
        </mc:Choice>
        <mc:Fallback xmlns="">
          <p:sp>
            <p:nvSpPr>
              <p:cNvPr id="4" name="テキスト ボックス 3">
                <a:extLst>
                  <a:ext uri="{FF2B5EF4-FFF2-40B4-BE49-F238E27FC236}">
                    <a16:creationId xmlns:a16="http://schemas.microsoft.com/office/drawing/2014/main" id="{9808556A-A0DE-0347-D7C8-F58CEFF651C9}"/>
                  </a:ext>
                </a:extLst>
              </p:cNvPr>
              <p:cNvSpPr txBox="1">
                <a:spLocks noRot="1" noChangeAspect="1" noMove="1" noResize="1" noEditPoints="1" noAdjustHandles="1" noChangeArrowheads="1" noChangeShapeType="1" noTextEdit="1"/>
              </p:cNvSpPr>
              <p:nvPr/>
            </p:nvSpPr>
            <p:spPr>
              <a:xfrm>
                <a:off x="10791145" y="2515800"/>
                <a:ext cx="562655" cy="276999"/>
              </a:xfrm>
              <a:prstGeom prst="rect">
                <a:avLst/>
              </a:prstGeom>
              <a:blipFill>
                <a:blip r:embed="rId3"/>
                <a:stretch>
                  <a:fillRect l="-13043" t="-4545" r="-13043" b="-4090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50357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en-US" altLang="ja-JP" sz="4000" dirty="0"/>
              <a:t>2</a:t>
            </a:r>
            <a:r>
              <a:rPr kumimoji="1" lang="en-US" altLang="ja-JP" sz="4000" dirty="0"/>
              <a:t>.2 </a:t>
            </a:r>
            <a:r>
              <a:rPr kumimoji="1" lang="ja-JP" altLang="en-US" sz="4000"/>
              <a:t>一階常微分方程式</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6676" y="2152998"/>
            <a:ext cx="10515600" cy="4451605"/>
          </a:xfrm>
        </p:spPr>
        <p:txBody>
          <a:bodyPr>
            <a:normAutofit/>
          </a:bodyPr>
          <a:lstStyle/>
          <a:p>
            <a:pPr marL="0" indent="0">
              <a:lnSpc>
                <a:spcPct val="110000"/>
              </a:lnSpc>
              <a:buNone/>
            </a:pPr>
            <a:r>
              <a:rPr lang="ja-JP" altLang="en-US" sz="1800"/>
              <a:t>図</a:t>
            </a:r>
            <a:r>
              <a:rPr lang="en-US" altLang="ja-JP" sz="1800" dirty="0"/>
              <a:t>2.1 Euler</a:t>
            </a:r>
            <a:r>
              <a:rPr lang="ja-JP" altLang="en-US" sz="1800"/>
              <a:t>法概念図</a:t>
            </a:r>
            <a:endParaRPr lang="en-US" altLang="ja-JP" sz="1800" dirty="0"/>
          </a:p>
        </p:txBody>
      </p:sp>
      <p:grpSp>
        <p:nvGrpSpPr>
          <p:cNvPr id="4" name="グループ化 3">
            <a:extLst>
              <a:ext uri="{FF2B5EF4-FFF2-40B4-BE49-F238E27FC236}">
                <a16:creationId xmlns:a16="http://schemas.microsoft.com/office/drawing/2014/main" id="{5695F866-860B-DB3C-84D4-31E9490F43C5}"/>
              </a:ext>
            </a:extLst>
          </p:cNvPr>
          <p:cNvGrpSpPr/>
          <p:nvPr/>
        </p:nvGrpSpPr>
        <p:grpSpPr>
          <a:xfrm>
            <a:off x="2186782" y="2533095"/>
            <a:ext cx="7815387" cy="4691481"/>
            <a:chOff x="4179635" y="4112382"/>
            <a:chExt cx="4051422" cy="2670351"/>
          </a:xfrm>
        </p:grpSpPr>
        <p:sp>
          <p:nvSpPr>
            <p:cNvPr id="5" name="円弧 4">
              <a:extLst>
                <a:ext uri="{FF2B5EF4-FFF2-40B4-BE49-F238E27FC236}">
                  <a16:creationId xmlns:a16="http://schemas.microsoft.com/office/drawing/2014/main" id="{7413F784-DC08-5557-61DF-2B7D462A1DA3}"/>
                </a:ext>
              </a:extLst>
            </p:cNvPr>
            <p:cNvSpPr/>
            <p:nvPr/>
          </p:nvSpPr>
          <p:spPr>
            <a:xfrm rot="18900000">
              <a:off x="5404309" y="5894880"/>
              <a:ext cx="766044" cy="887853"/>
            </a:xfrm>
            <a:prstGeom prst="arc">
              <a:avLst>
                <a:gd name="adj1" fmla="val 16200000"/>
                <a:gd name="adj2" fmla="val 2145215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55EDD87B-52AF-14C0-6C63-5F8FDFBA12A8}"/>
                </a:ext>
              </a:extLst>
            </p:cNvPr>
            <p:cNvGrpSpPr/>
            <p:nvPr/>
          </p:nvGrpSpPr>
          <p:grpSpPr>
            <a:xfrm>
              <a:off x="4179635" y="4112382"/>
              <a:ext cx="4051422" cy="2208396"/>
              <a:chOff x="4192335" y="4125082"/>
              <a:chExt cx="4051422" cy="2208396"/>
            </a:xfrm>
          </p:grpSpPr>
          <p:cxnSp>
            <p:nvCxnSpPr>
              <p:cNvPr id="7" name="直線矢印コネクタ 6">
                <a:extLst>
                  <a:ext uri="{FF2B5EF4-FFF2-40B4-BE49-F238E27FC236}">
                    <a16:creationId xmlns:a16="http://schemas.microsoft.com/office/drawing/2014/main" id="{FDA47935-EFE3-F5ED-CC16-0D6BAD8E920E}"/>
                  </a:ext>
                </a:extLst>
              </p:cNvPr>
              <p:cNvCxnSpPr>
                <a:cxnSpLocks/>
              </p:cNvCxnSpPr>
              <p:nvPr/>
            </p:nvCxnSpPr>
            <p:spPr>
              <a:xfrm>
                <a:off x="4614530" y="6035767"/>
                <a:ext cx="3225209"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059CAF09-236A-501F-BD2B-BF31EEE1D948}"/>
                  </a:ext>
                </a:extLst>
              </p:cNvPr>
              <p:cNvCxnSpPr>
                <a:cxnSpLocks/>
              </p:cNvCxnSpPr>
              <p:nvPr/>
            </p:nvCxnSpPr>
            <p:spPr>
              <a:xfrm flipV="1">
                <a:off x="4830725" y="4309748"/>
                <a:ext cx="0" cy="202373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173EEB31-C711-7328-24E1-952D7FEB3C76}"/>
                      </a:ext>
                    </a:extLst>
                  </p:cNvPr>
                  <p:cNvSpPr txBox="1"/>
                  <p:nvPr/>
                </p:nvSpPr>
                <p:spPr>
                  <a:xfrm>
                    <a:off x="4352266" y="4125082"/>
                    <a:ext cx="524527" cy="2277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𝑢</m:t>
                          </m:r>
                        </m:oMath>
                      </m:oMathPara>
                    </a14:m>
                    <a:endParaRPr lang="ja-JP" altLang="en-US" sz="2000"/>
                  </a:p>
                </p:txBody>
              </p:sp>
            </mc:Choice>
            <mc:Fallback xmlns="">
              <p:sp>
                <p:nvSpPr>
                  <p:cNvPr id="9" name="テキスト ボックス 8">
                    <a:extLst>
                      <a:ext uri="{FF2B5EF4-FFF2-40B4-BE49-F238E27FC236}">
                        <a16:creationId xmlns:a16="http://schemas.microsoft.com/office/drawing/2014/main" id="{173EEB31-C711-7328-24E1-952D7FEB3C76}"/>
                      </a:ext>
                    </a:extLst>
                  </p:cNvPr>
                  <p:cNvSpPr txBox="1">
                    <a:spLocks noRot="1" noChangeAspect="1" noMove="1" noResize="1" noEditPoints="1" noAdjustHandles="1" noChangeArrowheads="1" noChangeShapeType="1" noTextEdit="1"/>
                  </p:cNvSpPr>
                  <p:nvPr/>
                </p:nvSpPr>
                <p:spPr>
                  <a:xfrm>
                    <a:off x="4352266" y="4125082"/>
                    <a:ext cx="524527" cy="227739"/>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CE64A0C5-9802-15D0-76CC-96B68BC91104}"/>
                      </a:ext>
                    </a:extLst>
                  </p:cNvPr>
                  <p:cNvSpPr txBox="1"/>
                  <p:nvPr/>
                </p:nvSpPr>
                <p:spPr>
                  <a:xfrm>
                    <a:off x="7719230" y="5964146"/>
                    <a:ext cx="524527" cy="2277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𝑡</m:t>
                          </m:r>
                        </m:oMath>
                      </m:oMathPara>
                    </a14:m>
                    <a:endParaRPr lang="ja-JP" altLang="en-US" sz="2000"/>
                  </a:p>
                </p:txBody>
              </p:sp>
            </mc:Choice>
            <mc:Fallback xmlns="">
              <p:sp>
                <p:nvSpPr>
                  <p:cNvPr id="10" name="テキスト ボックス 9">
                    <a:extLst>
                      <a:ext uri="{FF2B5EF4-FFF2-40B4-BE49-F238E27FC236}">
                        <a16:creationId xmlns:a16="http://schemas.microsoft.com/office/drawing/2014/main" id="{CE64A0C5-9802-15D0-76CC-96B68BC91104}"/>
                      </a:ext>
                    </a:extLst>
                  </p:cNvPr>
                  <p:cNvSpPr txBox="1">
                    <a:spLocks noRot="1" noChangeAspect="1" noMove="1" noResize="1" noEditPoints="1" noAdjustHandles="1" noChangeArrowheads="1" noChangeShapeType="1" noTextEdit="1"/>
                  </p:cNvSpPr>
                  <p:nvPr/>
                </p:nvSpPr>
                <p:spPr>
                  <a:xfrm>
                    <a:off x="7719230" y="5964146"/>
                    <a:ext cx="524527" cy="227739"/>
                  </a:xfrm>
                  <a:prstGeom prst="rect">
                    <a:avLst/>
                  </a:prstGeom>
                  <a:blipFill>
                    <a:blip r:embed="rId4"/>
                    <a:stretch>
                      <a:fillRect/>
                    </a:stretch>
                  </a:blipFill>
                </p:spPr>
                <p:txBody>
                  <a:bodyPr/>
                  <a:lstStyle/>
                  <a:p>
                    <a:r>
                      <a:rPr lang="ja-JP" altLang="en-US">
                        <a:noFill/>
                      </a:rPr>
                      <a:t> </a:t>
                    </a:r>
                  </a:p>
                </p:txBody>
              </p:sp>
            </mc:Fallback>
          </mc:AlternateContent>
          <p:sp>
            <p:nvSpPr>
              <p:cNvPr id="11" name="円/楕円 10">
                <a:extLst>
                  <a:ext uri="{FF2B5EF4-FFF2-40B4-BE49-F238E27FC236}">
                    <a16:creationId xmlns:a16="http://schemas.microsoft.com/office/drawing/2014/main" id="{EDF3D601-0829-C9E7-0C16-A6523BE2E87D}"/>
                  </a:ext>
                </a:extLst>
              </p:cNvPr>
              <p:cNvSpPr/>
              <p:nvPr/>
            </p:nvSpPr>
            <p:spPr>
              <a:xfrm>
                <a:off x="5474590" y="5372569"/>
                <a:ext cx="94364" cy="943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C9F0FEE6-DE25-F33B-64C2-3E2C149E3E97}"/>
                  </a:ext>
                </a:extLst>
              </p:cNvPr>
              <p:cNvCxnSpPr>
                <a:cxnSpLocks/>
              </p:cNvCxnSpPr>
              <p:nvPr/>
            </p:nvCxnSpPr>
            <p:spPr>
              <a:xfrm flipV="1">
                <a:off x="5521772" y="5444682"/>
                <a:ext cx="0" cy="59108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0D8961A-F30F-7DCF-AB38-FD368B067CC9}"/>
                  </a:ext>
                </a:extLst>
              </p:cNvPr>
              <p:cNvCxnSpPr>
                <a:cxnSpLocks/>
              </p:cNvCxnSpPr>
              <p:nvPr/>
            </p:nvCxnSpPr>
            <p:spPr>
              <a:xfrm>
                <a:off x="4830725" y="5419751"/>
                <a:ext cx="691047"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4" name="円/楕円 13">
                <a:extLst>
                  <a:ext uri="{FF2B5EF4-FFF2-40B4-BE49-F238E27FC236}">
                    <a16:creationId xmlns:a16="http://schemas.microsoft.com/office/drawing/2014/main" id="{1F37FC8F-E5B3-D2EA-4A5F-8AA1E3FEEF42}"/>
                  </a:ext>
                </a:extLst>
              </p:cNvPr>
              <p:cNvSpPr/>
              <p:nvPr/>
            </p:nvSpPr>
            <p:spPr>
              <a:xfrm>
                <a:off x="5993662" y="5209058"/>
                <a:ext cx="94364" cy="943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4D914EE2-E96E-F492-A6DA-728DE0E84117}"/>
                  </a:ext>
                </a:extLst>
              </p:cNvPr>
              <p:cNvCxnSpPr>
                <a:cxnSpLocks/>
              </p:cNvCxnSpPr>
              <p:nvPr/>
            </p:nvCxnSpPr>
            <p:spPr>
              <a:xfrm flipV="1">
                <a:off x="6040844" y="5238750"/>
                <a:ext cx="0" cy="79701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787215C5-8DB0-DE82-4742-E4E29FEAC688}"/>
                  </a:ext>
                </a:extLst>
              </p:cNvPr>
              <p:cNvCxnSpPr>
                <a:cxnSpLocks/>
              </p:cNvCxnSpPr>
              <p:nvPr/>
            </p:nvCxnSpPr>
            <p:spPr>
              <a:xfrm>
                <a:off x="4830725" y="5257099"/>
                <a:ext cx="1210119"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7" name="円/楕円 16">
                <a:extLst>
                  <a:ext uri="{FF2B5EF4-FFF2-40B4-BE49-F238E27FC236}">
                    <a16:creationId xmlns:a16="http://schemas.microsoft.com/office/drawing/2014/main" id="{47E1D510-672E-5C70-58DC-6A46D5F8BB42}"/>
                  </a:ext>
                </a:extLst>
              </p:cNvPr>
              <p:cNvSpPr/>
              <p:nvPr/>
            </p:nvSpPr>
            <p:spPr>
              <a:xfrm>
                <a:off x="6510002" y="4679501"/>
                <a:ext cx="94364" cy="943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8E1E45C5-E80F-C20A-9CE4-62CD8DA6D6AA}"/>
                  </a:ext>
                </a:extLst>
              </p:cNvPr>
              <p:cNvCxnSpPr>
                <a:cxnSpLocks/>
              </p:cNvCxnSpPr>
              <p:nvPr/>
            </p:nvCxnSpPr>
            <p:spPr>
              <a:xfrm flipV="1">
                <a:off x="6560648" y="4771133"/>
                <a:ext cx="0" cy="1264634"/>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62BB205-74A3-1E99-02BF-7E1596E056DA}"/>
                  </a:ext>
                </a:extLst>
              </p:cNvPr>
              <p:cNvCxnSpPr>
                <a:cxnSpLocks/>
              </p:cNvCxnSpPr>
              <p:nvPr/>
            </p:nvCxnSpPr>
            <p:spPr>
              <a:xfrm>
                <a:off x="4827677" y="4726683"/>
                <a:ext cx="1729507"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E4F4F1B8-EF8E-F88C-DD9C-0CAFBC0B5840}"/>
                      </a:ext>
                    </a:extLst>
                  </p:cNvPr>
                  <p:cNvSpPr txBox="1"/>
                  <p:nvPr/>
                </p:nvSpPr>
                <p:spPr>
                  <a:xfrm>
                    <a:off x="5716696" y="6050605"/>
                    <a:ext cx="648296" cy="2277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1</m:t>
                              </m:r>
                            </m:sub>
                          </m:sSub>
                        </m:oMath>
                      </m:oMathPara>
                    </a14:m>
                    <a:endParaRPr lang="ja-JP" altLang="en-US" sz="2000"/>
                  </a:p>
                </p:txBody>
              </p:sp>
            </mc:Choice>
            <mc:Fallback xmlns="">
              <p:sp>
                <p:nvSpPr>
                  <p:cNvPr id="20" name="テキスト ボックス 19">
                    <a:extLst>
                      <a:ext uri="{FF2B5EF4-FFF2-40B4-BE49-F238E27FC236}">
                        <a16:creationId xmlns:a16="http://schemas.microsoft.com/office/drawing/2014/main" id="{E4F4F1B8-EF8E-F88C-DD9C-0CAFBC0B5840}"/>
                      </a:ext>
                    </a:extLst>
                  </p:cNvPr>
                  <p:cNvSpPr txBox="1">
                    <a:spLocks noRot="1" noChangeAspect="1" noMove="1" noResize="1" noEditPoints="1" noAdjustHandles="1" noChangeArrowheads="1" noChangeShapeType="1" noTextEdit="1"/>
                  </p:cNvSpPr>
                  <p:nvPr/>
                </p:nvSpPr>
                <p:spPr>
                  <a:xfrm>
                    <a:off x="5716696" y="6050605"/>
                    <a:ext cx="648296" cy="22773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7A70929F-050E-C82E-4E75-F95623B03231}"/>
                      </a:ext>
                    </a:extLst>
                  </p:cNvPr>
                  <p:cNvSpPr txBox="1"/>
                  <p:nvPr/>
                </p:nvSpPr>
                <p:spPr>
                  <a:xfrm>
                    <a:off x="5197624" y="6050604"/>
                    <a:ext cx="648296" cy="2277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0</m:t>
                              </m:r>
                            </m:sub>
                          </m:sSub>
                        </m:oMath>
                      </m:oMathPara>
                    </a14:m>
                    <a:endParaRPr lang="ja-JP" altLang="en-US" sz="2000"/>
                  </a:p>
                </p:txBody>
              </p:sp>
            </mc:Choice>
            <mc:Fallback xmlns="">
              <p:sp>
                <p:nvSpPr>
                  <p:cNvPr id="21" name="テキスト ボックス 20">
                    <a:extLst>
                      <a:ext uri="{FF2B5EF4-FFF2-40B4-BE49-F238E27FC236}">
                        <a16:creationId xmlns:a16="http://schemas.microsoft.com/office/drawing/2014/main" id="{7A70929F-050E-C82E-4E75-F95623B03231}"/>
                      </a:ext>
                    </a:extLst>
                  </p:cNvPr>
                  <p:cNvSpPr txBox="1">
                    <a:spLocks noRot="1" noChangeAspect="1" noMove="1" noResize="1" noEditPoints="1" noAdjustHandles="1" noChangeArrowheads="1" noChangeShapeType="1" noTextEdit="1"/>
                  </p:cNvSpPr>
                  <p:nvPr/>
                </p:nvSpPr>
                <p:spPr>
                  <a:xfrm>
                    <a:off x="5197624" y="6050604"/>
                    <a:ext cx="648296" cy="227739"/>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C8E06A7-051C-5E56-AEFC-E0CAB81E69B2}"/>
                      </a:ext>
                    </a:extLst>
                  </p:cNvPr>
                  <p:cNvSpPr txBox="1"/>
                  <p:nvPr/>
                </p:nvSpPr>
                <p:spPr>
                  <a:xfrm>
                    <a:off x="6235768" y="6065442"/>
                    <a:ext cx="648296" cy="2277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2</m:t>
                              </m:r>
                            </m:sub>
                          </m:sSub>
                        </m:oMath>
                      </m:oMathPara>
                    </a14:m>
                    <a:endParaRPr lang="ja-JP" altLang="en-US" sz="2000"/>
                  </a:p>
                </p:txBody>
              </p:sp>
            </mc:Choice>
            <mc:Fallback xmlns="">
              <p:sp>
                <p:nvSpPr>
                  <p:cNvPr id="22" name="テキスト ボックス 21">
                    <a:extLst>
                      <a:ext uri="{FF2B5EF4-FFF2-40B4-BE49-F238E27FC236}">
                        <a16:creationId xmlns:a16="http://schemas.microsoft.com/office/drawing/2014/main" id="{DC8E06A7-051C-5E56-AEFC-E0CAB81E69B2}"/>
                      </a:ext>
                    </a:extLst>
                  </p:cNvPr>
                  <p:cNvSpPr txBox="1">
                    <a:spLocks noRot="1" noChangeAspect="1" noMove="1" noResize="1" noEditPoints="1" noAdjustHandles="1" noChangeArrowheads="1" noChangeShapeType="1" noTextEdit="1"/>
                  </p:cNvSpPr>
                  <p:nvPr/>
                </p:nvSpPr>
                <p:spPr>
                  <a:xfrm>
                    <a:off x="6235768" y="6065442"/>
                    <a:ext cx="648296" cy="227739"/>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3386BEE2-A629-96F3-74FB-A3FEA1086C02}"/>
                      </a:ext>
                    </a:extLst>
                  </p:cNvPr>
                  <p:cNvSpPr txBox="1"/>
                  <p:nvPr/>
                </p:nvSpPr>
                <p:spPr>
                  <a:xfrm>
                    <a:off x="4210868" y="5256240"/>
                    <a:ext cx="648296" cy="2277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𝑢</m:t>
                              </m:r>
                            </m:e>
                            <m:sub>
                              <m:r>
                                <a:rPr lang="en-US" altLang="ja-JP" sz="2000" b="0" i="1" smtClean="0">
                                  <a:latin typeface="Cambria Math" panose="02040503050406030204" pitchFamily="18" charset="0"/>
                                </a:rPr>
                                <m:t>0</m:t>
                              </m:r>
                            </m:sub>
                          </m:sSub>
                        </m:oMath>
                      </m:oMathPara>
                    </a14:m>
                    <a:endParaRPr lang="ja-JP" altLang="en-US" sz="2000"/>
                  </a:p>
                </p:txBody>
              </p:sp>
            </mc:Choice>
            <mc:Fallback xmlns="">
              <p:sp>
                <p:nvSpPr>
                  <p:cNvPr id="23" name="テキスト ボックス 22">
                    <a:extLst>
                      <a:ext uri="{FF2B5EF4-FFF2-40B4-BE49-F238E27FC236}">
                        <a16:creationId xmlns:a16="http://schemas.microsoft.com/office/drawing/2014/main" id="{3386BEE2-A629-96F3-74FB-A3FEA1086C02}"/>
                      </a:ext>
                    </a:extLst>
                  </p:cNvPr>
                  <p:cNvSpPr txBox="1">
                    <a:spLocks noRot="1" noChangeAspect="1" noMove="1" noResize="1" noEditPoints="1" noAdjustHandles="1" noChangeArrowheads="1" noChangeShapeType="1" noTextEdit="1"/>
                  </p:cNvSpPr>
                  <p:nvPr/>
                </p:nvSpPr>
                <p:spPr>
                  <a:xfrm>
                    <a:off x="4210868" y="5256240"/>
                    <a:ext cx="648296" cy="227739"/>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172EE5AD-71AD-BEB6-27A5-69DDFB126726}"/>
                      </a:ext>
                    </a:extLst>
                  </p:cNvPr>
                  <p:cNvSpPr txBox="1"/>
                  <p:nvPr/>
                </p:nvSpPr>
                <p:spPr>
                  <a:xfrm>
                    <a:off x="4217180" y="5034118"/>
                    <a:ext cx="648296" cy="2277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𝑢</m:t>
                              </m:r>
                            </m:e>
                            <m:sub>
                              <m:r>
                                <a:rPr lang="en-US" altLang="ja-JP" sz="2000" b="0" i="1" smtClean="0">
                                  <a:latin typeface="Cambria Math" panose="02040503050406030204" pitchFamily="18" charset="0"/>
                                </a:rPr>
                                <m:t>1</m:t>
                              </m:r>
                            </m:sub>
                          </m:sSub>
                        </m:oMath>
                      </m:oMathPara>
                    </a14:m>
                    <a:endParaRPr lang="ja-JP" altLang="en-US" sz="2000"/>
                  </a:p>
                </p:txBody>
              </p:sp>
            </mc:Choice>
            <mc:Fallback xmlns="">
              <p:sp>
                <p:nvSpPr>
                  <p:cNvPr id="24" name="テキスト ボックス 23">
                    <a:extLst>
                      <a:ext uri="{FF2B5EF4-FFF2-40B4-BE49-F238E27FC236}">
                        <a16:creationId xmlns:a16="http://schemas.microsoft.com/office/drawing/2014/main" id="{172EE5AD-71AD-BEB6-27A5-69DDFB126726}"/>
                      </a:ext>
                    </a:extLst>
                  </p:cNvPr>
                  <p:cNvSpPr txBox="1">
                    <a:spLocks noRot="1" noChangeAspect="1" noMove="1" noResize="1" noEditPoints="1" noAdjustHandles="1" noChangeArrowheads="1" noChangeShapeType="1" noTextEdit="1"/>
                  </p:cNvSpPr>
                  <p:nvPr/>
                </p:nvSpPr>
                <p:spPr>
                  <a:xfrm>
                    <a:off x="4217180" y="5034118"/>
                    <a:ext cx="648296" cy="227739"/>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3999FC89-C4C9-2CE8-C2C4-1A4FD88803D2}"/>
                      </a:ext>
                    </a:extLst>
                  </p:cNvPr>
                  <p:cNvSpPr txBox="1"/>
                  <p:nvPr/>
                </p:nvSpPr>
                <p:spPr>
                  <a:xfrm>
                    <a:off x="4192335" y="4541254"/>
                    <a:ext cx="648296" cy="2277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𝑢</m:t>
                              </m:r>
                            </m:e>
                            <m:sub>
                              <m:r>
                                <a:rPr lang="en-US" altLang="ja-JP" sz="2000" b="0" i="1" smtClean="0">
                                  <a:latin typeface="Cambria Math" panose="02040503050406030204" pitchFamily="18" charset="0"/>
                                </a:rPr>
                                <m:t>2</m:t>
                              </m:r>
                            </m:sub>
                          </m:sSub>
                        </m:oMath>
                      </m:oMathPara>
                    </a14:m>
                    <a:endParaRPr lang="ja-JP" altLang="en-US" sz="2000"/>
                  </a:p>
                </p:txBody>
              </p:sp>
            </mc:Choice>
            <mc:Fallback xmlns="">
              <p:sp>
                <p:nvSpPr>
                  <p:cNvPr id="25" name="テキスト ボックス 24">
                    <a:extLst>
                      <a:ext uri="{FF2B5EF4-FFF2-40B4-BE49-F238E27FC236}">
                        <a16:creationId xmlns:a16="http://schemas.microsoft.com/office/drawing/2014/main" id="{3999FC89-C4C9-2CE8-C2C4-1A4FD88803D2}"/>
                      </a:ext>
                    </a:extLst>
                  </p:cNvPr>
                  <p:cNvSpPr txBox="1">
                    <a:spLocks noRot="1" noChangeAspect="1" noMove="1" noResize="1" noEditPoints="1" noAdjustHandles="1" noChangeArrowheads="1" noChangeShapeType="1" noTextEdit="1"/>
                  </p:cNvSpPr>
                  <p:nvPr/>
                </p:nvSpPr>
                <p:spPr>
                  <a:xfrm>
                    <a:off x="4192335" y="4541254"/>
                    <a:ext cx="648296" cy="227739"/>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BDA3C56F-05C5-0C29-6CED-4CD25D775530}"/>
                      </a:ext>
                    </a:extLst>
                  </p:cNvPr>
                  <p:cNvSpPr txBox="1"/>
                  <p:nvPr/>
                </p:nvSpPr>
                <p:spPr>
                  <a:xfrm>
                    <a:off x="5525286" y="5563587"/>
                    <a:ext cx="524527" cy="2277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oMath>
                      </m:oMathPara>
                    </a14:m>
                    <a:endParaRPr lang="ja-JP" altLang="en-US" sz="2000"/>
                  </a:p>
                </p:txBody>
              </p:sp>
            </mc:Choice>
            <mc:Fallback xmlns="">
              <p:sp>
                <p:nvSpPr>
                  <p:cNvPr id="26" name="テキスト ボックス 25">
                    <a:extLst>
                      <a:ext uri="{FF2B5EF4-FFF2-40B4-BE49-F238E27FC236}">
                        <a16:creationId xmlns:a16="http://schemas.microsoft.com/office/drawing/2014/main" id="{BDA3C56F-05C5-0C29-6CED-4CD25D775530}"/>
                      </a:ext>
                    </a:extLst>
                  </p:cNvPr>
                  <p:cNvSpPr txBox="1">
                    <a:spLocks noRot="1" noChangeAspect="1" noMove="1" noResize="1" noEditPoints="1" noAdjustHandles="1" noChangeArrowheads="1" noChangeShapeType="1" noTextEdit="1"/>
                  </p:cNvSpPr>
                  <p:nvPr/>
                </p:nvSpPr>
                <p:spPr>
                  <a:xfrm>
                    <a:off x="5525286" y="5563587"/>
                    <a:ext cx="524527" cy="227739"/>
                  </a:xfrm>
                  <a:prstGeom prst="rect">
                    <a:avLst/>
                  </a:prstGeom>
                  <a:blipFill>
                    <a:blip r:embed="rId11"/>
                    <a:stretch>
                      <a:fillRect/>
                    </a:stretch>
                  </a:blipFill>
                </p:spPr>
                <p:txBody>
                  <a:bodyPr/>
                  <a:lstStyle/>
                  <a:p>
                    <a:r>
                      <a:rPr lang="ja-JP" altLang="en-US">
                        <a:noFill/>
                      </a:rPr>
                      <a:t> </a:t>
                    </a:r>
                  </a:p>
                </p:txBody>
              </p:sp>
            </mc:Fallback>
          </mc:AlternateContent>
        </p:grp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685E738C-4B42-6FE3-95AC-CB79E3EA7B25}"/>
                  </a:ext>
                </a:extLst>
              </p:cNvPr>
              <p:cNvSpPr txBox="1"/>
              <p:nvPr/>
            </p:nvSpPr>
            <p:spPr>
              <a:xfrm>
                <a:off x="8684867" y="2168526"/>
                <a:ext cx="2862073" cy="369332"/>
              </a:xfrm>
              <a:prstGeom prst="rect">
                <a:avLst/>
              </a:prstGeom>
              <a:solidFill>
                <a:schemeClr val="accent2">
                  <a:alpha val="30000"/>
                </a:schemeClr>
              </a:solidFill>
              <a:ln w="31750" cmpd="dbl">
                <a:solidFill>
                  <a:schemeClr val="accent2"/>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𝑛</m:t>
                          </m:r>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𝑛</m:t>
                          </m:r>
                        </m:sub>
                      </m:sSub>
                      <m:r>
                        <a:rPr lang="en-US" altLang="ja-JP" i="1">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𝑡𝑓</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𝑡</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𝑛</m:t>
                          </m:r>
                        </m:sub>
                      </m:sSub>
                      <m:r>
                        <a:rPr lang="en-US" altLang="ja-JP" i="1">
                          <a:latin typeface="Cambria Math" panose="02040503050406030204" pitchFamily="18" charset="0"/>
                        </a:rPr>
                        <m:t>)</m:t>
                      </m:r>
                    </m:oMath>
                  </m:oMathPara>
                </a14:m>
                <a:endParaRPr lang="en-US" altLang="ja-JP" dirty="0"/>
              </a:p>
            </p:txBody>
          </p:sp>
        </mc:Choice>
        <mc:Fallback xmlns="">
          <p:sp>
            <p:nvSpPr>
              <p:cNvPr id="27" name="テキスト ボックス 26">
                <a:extLst>
                  <a:ext uri="{FF2B5EF4-FFF2-40B4-BE49-F238E27FC236}">
                    <a16:creationId xmlns:a16="http://schemas.microsoft.com/office/drawing/2014/main" id="{685E738C-4B42-6FE3-95AC-CB79E3EA7B25}"/>
                  </a:ext>
                </a:extLst>
              </p:cNvPr>
              <p:cNvSpPr txBox="1">
                <a:spLocks noRot="1" noChangeAspect="1" noMove="1" noResize="1" noEditPoints="1" noAdjustHandles="1" noChangeArrowheads="1" noChangeShapeType="1" noTextEdit="1"/>
              </p:cNvSpPr>
              <p:nvPr/>
            </p:nvSpPr>
            <p:spPr>
              <a:xfrm>
                <a:off x="8684867" y="2168526"/>
                <a:ext cx="2862073" cy="369332"/>
              </a:xfrm>
              <a:prstGeom prst="rect">
                <a:avLst/>
              </a:prstGeom>
              <a:blipFill>
                <a:blip r:embed="rId12"/>
                <a:stretch>
                  <a:fillRect b="-9091"/>
                </a:stretch>
              </a:blipFill>
              <a:ln w="31750" cmpd="dbl">
                <a:solidFill>
                  <a:schemeClr val="accent2"/>
                </a:solidFill>
              </a:ln>
            </p:spPr>
            <p:txBody>
              <a:bodyPr/>
              <a:lstStyle/>
              <a:p>
                <a:r>
                  <a:rPr lang="ja-JP" altLang="en-US">
                    <a:noFill/>
                  </a:rPr>
                  <a:t> </a:t>
                </a:r>
              </a:p>
            </p:txBody>
          </p:sp>
        </mc:Fallback>
      </mc:AlternateContent>
    </p:spTree>
    <p:extLst>
      <p:ext uri="{BB962C8B-B14F-4D97-AF65-F5344CB8AC3E}">
        <p14:creationId xmlns:p14="http://schemas.microsoft.com/office/powerpoint/2010/main" val="3656033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en-US" altLang="ja-JP" sz="4000" dirty="0"/>
              <a:t>2</a:t>
            </a:r>
            <a:r>
              <a:rPr kumimoji="1" lang="en-US" altLang="ja-JP" sz="4000" dirty="0"/>
              <a:t>.2 </a:t>
            </a:r>
            <a:r>
              <a:rPr kumimoji="1" lang="ja-JP" altLang="en-US" sz="4000"/>
              <a:t>一階常微分方程式</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lnSpcReduction="10000"/>
              </a:bodyPr>
              <a:lstStyle/>
              <a:p>
                <a:pPr marL="0" indent="0">
                  <a:lnSpc>
                    <a:spcPct val="110000"/>
                  </a:lnSpc>
                  <a:buNone/>
                </a:pPr>
                <a:r>
                  <a:rPr lang="en-US" altLang="ja-JP" sz="2400" dirty="0"/>
                  <a:t>2.2.2 Runge-</a:t>
                </a:r>
                <a:r>
                  <a:rPr lang="en-US" altLang="ja-JP" sz="2400" dirty="0" err="1"/>
                  <a:t>Kutta</a:t>
                </a:r>
                <a:r>
                  <a:rPr lang="ja-JP" altLang="en-US" sz="2400"/>
                  <a:t>法</a:t>
                </a:r>
                <a:endParaRPr lang="en-US" altLang="ja-JP" sz="2400" dirty="0"/>
              </a:p>
              <a:p>
                <a:pPr marL="0" indent="0">
                  <a:lnSpc>
                    <a:spcPct val="110000"/>
                  </a:lnSpc>
                  <a:buNone/>
                </a:pPr>
                <a:r>
                  <a:rPr lang="ja-JP" altLang="en-US" sz="1800"/>
                  <a:t>一階常微分方程式</a:t>
                </a:r>
                <a:endParaRPr lang="en-US" altLang="ja-JP" sz="1800" dirty="0"/>
              </a:p>
              <a:p>
                <a:pPr marL="0" indent="0">
                  <a:lnSpc>
                    <a:spcPct val="110000"/>
                  </a:lnSpc>
                  <a:buNone/>
                </a:pPr>
                <a14:m>
                  <m:oMathPara xmlns:m="http://schemas.openxmlformats.org/officeDocument/2006/math">
                    <m:oMathParaPr>
                      <m:jc m:val="centerGroup"/>
                    </m:oMathParaPr>
                    <m:oMath xmlns:m="http://schemas.openxmlformats.org/officeDocument/2006/math">
                      <m:f>
                        <m:fPr>
                          <m:ctrlPr>
                            <a:rPr lang="en-US" altLang="ja-JP" sz="1800" i="1" smtClean="0">
                              <a:latin typeface="Cambria Math" panose="02040503050406030204" pitchFamily="18" charset="0"/>
                            </a:rPr>
                          </m:ctrlPr>
                        </m:fPr>
                        <m:num>
                          <m:r>
                            <a:rPr lang="en-US" altLang="ja-JP" sz="1800" b="0" i="1" smtClean="0">
                              <a:latin typeface="Cambria Math" panose="02040503050406030204" pitchFamily="18" charset="0"/>
                            </a:rPr>
                            <m:t>𝑑𝑢</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num>
                        <m:den>
                          <m:r>
                            <a:rPr lang="en-US" altLang="ja-JP" sz="1800" b="0" i="1" smtClean="0">
                              <a:latin typeface="Cambria Math" panose="02040503050406030204" pitchFamily="18" charset="0"/>
                            </a:rPr>
                            <m:t>𝑑𝑡</m:t>
                          </m:r>
                        </m:den>
                      </m:f>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𝑓</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𝑢</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oMath>
                  </m:oMathPara>
                </a14:m>
                <a:endParaRPr lang="en-US" altLang="ja-JP" sz="1800" dirty="0"/>
              </a:p>
              <a:p>
                <a:pPr marL="0" indent="0">
                  <a:lnSpc>
                    <a:spcPct val="110000"/>
                  </a:lnSpc>
                  <a:buNone/>
                </a:pPr>
                <a:r>
                  <a:rPr lang="ja-JP" altLang="en-US" sz="1800"/>
                  <a:t>において</a:t>
                </a:r>
                <a:endParaRPr lang="en-US" altLang="ja-JP" sz="1800" dirty="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𝑢</m:t>
                          </m:r>
                        </m:e>
                        <m:sub>
                          <m:r>
                            <a:rPr lang="en-US" altLang="ja-JP" sz="1800" b="0" i="1" smtClean="0">
                              <a:latin typeface="Cambria Math" panose="02040503050406030204" pitchFamily="18" charset="0"/>
                            </a:rPr>
                            <m:t>𝑛</m:t>
                          </m:r>
                          <m:r>
                            <a:rPr lang="en-US" altLang="ja-JP" sz="1800" b="0" i="1" smtClean="0">
                              <a:latin typeface="Cambria Math" panose="02040503050406030204" pitchFamily="18" charset="0"/>
                            </a:rPr>
                            <m:t>+1</m:t>
                          </m:r>
                        </m:sub>
                      </m:sSub>
                      <m:r>
                        <m:rPr>
                          <m:aln/>
                        </m:rPr>
                        <a:rPr lang="en-US" altLang="ja-JP" sz="1800" b="0" i="1" smtClean="0">
                          <a:latin typeface="Cambria Math" panose="02040503050406030204" pitchFamily="18" charset="0"/>
                        </a:rPr>
                        <m:t>=</m:t>
                      </m:r>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𝑢</m:t>
                          </m:r>
                        </m:e>
                        <m:sub>
                          <m:r>
                            <a:rPr lang="en-US" altLang="ja-JP" sz="1800" b="0" i="1" smtClean="0">
                              <a:latin typeface="Cambria Math" panose="02040503050406030204" pitchFamily="18" charset="0"/>
                            </a:rPr>
                            <m:t>𝑛</m:t>
                          </m:r>
                        </m:sub>
                      </m:sSub>
                      <m:r>
                        <a:rPr lang="en-US" altLang="ja-JP" sz="1800" b="0" i="1" smtClean="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b="0" i="1" smtClean="0">
                              <a:latin typeface="Cambria Math" panose="02040503050406030204" pitchFamily="18" charset="0"/>
                            </a:rPr>
                            <m:t>6</m:t>
                          </m:r>
                        </m:den>
                      </m:f>
                      <m:d>
                        <m:dPr>
                          <m:ctrlPr>
                            <a:rPr lang="en-US" altLang="ja-JP" sz="1800" b="0" i="1" smtClean="0">
                              <a:latin typeface="Cambria Math" panose="02040503050406030204" pitchFamily="18" charset="0"/>
                            </a:rPr>
                          </m:ctrlPr>
                        </m:dPr>
                        <m:e>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1</m:t>
                              </m:r>
                            </m:sub>
                          </m:sSub>
                          <m:r>
                            <a:rPr lang="en-US" altLang="ja-JP" sz="1800" b="0" i="1" smtClean="0">
                              <a:latin typeface="Cambria Math" panose="02040503050406030204" pitchFamily="18" charset="0"/>
                            </a:rPr>
                            <m:t>+2</m:t>
                          </m:r>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2</m:t>
                              </m:r>
                            </m:sub>
                          </m:sSub>
                          <m:r>
                            <a:rPr lang="en-US" altLang="ja-JP" sz="1800" b="0" i="1" smtClean="0">
                              <a:latin typeface="Cambria Math" panose="02040503050406030204" pitchFamily="18" charset="0"/>
                            </a:rPr>
                            <m:t>+2</m:t>
                          </m:r>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3</m:t>
                              </m:r>
                            </m:sub>
                          </m:sSub>
                          <m:r>
                            <a:rPr lang="en-US" altLang="ja-JP" sz="1800" b="0" i="1" smtClean="0">
                              <a:latin typeface="Cambria Math" panose="02040503050406030204" pitchFamily="18" charset="0"/>
                            </a:rPr>
                            <m:t>+</m:t>
                          </m:r>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4</m:t>
                              </m:r>
                            </m:sub>
                          </m:sSub>
                        </m:e>
                      </m:d>
                    </m:oMath>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1</m:t>
                          </m:r>
                        </m:sub>
                      </m:sSub>
                      <m:r>
                        <m:rPr>
                          <m:aln/>
                        </m:rP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𝑓</m:t>
                      </m:r>
                      <m:d>
                        <m:dPr>
                          <m:ctrlPr>
                            <a:rPr lang="en-US" altLang="ja-JP" sz="1800" b="0" i="1" smtClean="0">
                              <a:latin typeface="Cambria Math" panose="02040503050406030204" pitchFamily="18" charset="0"/>
                            </a:rPr>
                          </m:ctrlPr>
                        </m:dPr>
                        <m:e>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𝑡</m:t>
                              </m:r>
                            </m:e>
                            <m:sub>
                              <m:r>
                                <a:rPr lang="en-US" altLang="ja-JP" sz="1800" b="0" i="1" smtClean="0">
                                  <a:latin typeface="Cambria Math" panose="02040503050406030204" pitchFamily="18" charset="0"/>
                                </a:rPr>
                                <m:t>𝑛</m:t>
                              </m:r>
                            </m:sub>
                          </m:sSub>
                          <m:r>
                            <a:rPr lang="en-US" altLang="ja-JP" sz="1800" b="0" i="1" smtClean="0">
                              <a:latin typeface="Cambria Math" panose="02040503050406030204" pitchFamily="18" charset="0"/>
                            </a:rPr>
                            <m:t>, </m:t>
                          </m:r>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𝑢</m:t>
                              </m:r>
                            </m:e>
                            <m:sub>
                              <m:r>
                                <a:rPr lang="en-US" altLang="ja-JP" sz="1800" b="0" i="1" smtClean="0">
                                  <a:latin typeface="Cambria Math" panose="02040503050406030204" pitchFamily="18" charset="0"/>
                                </a:rPr>
                                <m:t>𝑛</m:t>
                              </m:r>
                            </m:sub>
                          </m:sSub>
                        </m:e>
                      </m:d>
                    </m:oMath>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2</m:t>
                          </m:r>
                        </m:sub>
                      </m:sSub>
                      <m:r>
                        <m:rPr>
                          <m:aln/>
                        </m:rP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𝑓</m:t>
                      </m:r>
                      <m:d>
                        <m:dPr>
                          <m:ctrlPr>
                            <a:rPr lang="en-US" altLang="ja-JP" sz="1800" b="0" i="1" smtClean="0">
                              <a:latin typeface="Cambria Math" panose="02040503050406030204" pitchFamily="18" charset="0"/>
                            </a:rPr>
                          </m:ctrlPr>
                        </m:dPr>
                        <m:e>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𝑡</m:t>
                              </m:r>
                            </m:e>
                            <m:sub>
                              <m:r>
                                <a:rPr lang="en-US" altLang="ja-JP" sz="1800" b="0" i="1" smtClean="0">
                                  <a:latin typeface="Cambria Math" panose="02040503050406030204" pitchFamily="18" charset="0"/>
                                </a:rPr>
                                <m:t>𝑛</m:t>
                              </m:r>
                            </m:sub>
                          </m:sSub>
                          <m:r>
                            <a:rPr lang="en-US" altLang="ja-JP" sz="1800" b="0" i="1" smtClean="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b="0" i="1" smtClean="0">
                                  <a:latin typeface="Cambria Math" panose="02040503050406030204" pitchFamily="18" charset="0"/>
                                </a:rPr>
                                <m:t>2</m:t>
                              </m:r>
                            </m:den>
                          </m:f>
                          <m:r>
                            <a:rPr lang="en-US" altLang="ja-JP" sz="1800" b="0" i="1" smtClean="0">
                              <a:latin typeface="Cambria Math" panose="02040503050406030204" pitchFamily="18" charset="0"/>
                            </a:rPr>
                            <m:t>,</m:t>
                          </m:r>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𝑢</m:t>
                              </m:r>
                            </m:e>
                            <m:sub>
                              <m:r>
                                <a:rPr lang="en-US" altLang="ja-JP" sz="1800" b="0" i="1" smtClean="0">
                                  <a:latin typeface="Cambria Math" panose="02040503050406030204" pitchFamily="18" charset="0"/>
                                </a:rPr>
                                <m:t>𝑛</m:t>
                              </m:r>
                            </m:sub>
                          </m:sSub>
                          <m:r>
                            <a:rPr lang="en-US" altLang="ja-JP" sz="1800" b="0" i="1" smtClean="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b="0" i="1" smtClean="0">
                                  <a:latin typeface="Cambria Math" panose="02040503050406030204" pitchFamily="18" charset="0"/>
                                </a:rPr>
                                <m:t>2</m:t>
                              </m:r>
                            </m:den>
                          </m:f>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1</m:t>
                              </m:r>
                            </m:sub>
                          </m:sSub>
                        </m:e>
                      </m:d>
                    </m:oMath>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3</m:t>
                          </m:r>
                        </m:sub>
                      </m:sSub>
                      <m:r>
                        <m:rPr>
                          <m:aln/>
                        </m:rP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𝑓</m:t>
                      </m:r>
                      <m:d>
                        <m:dPr>
                          <m:ctrlPr>
                            <a:rPr lang="en-US" altLang="ja-JP" sz="1800" b="0" i="1" smtClean="0">
                              <a:latin typeface="Cambria Math" panose="02040503050406030204" pitchFamily="18" charset="0"/>
                            </a:rPr>
                          </m:ctrlPr>
                        </m:dPr>
                        <m:e>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𝑡</m:t>
                              </m:r>
                            </m:e>
                            <m:sub>
                              <m:r>
                                <a:rPr lang="en-US" altLang="ja-JP" sz="1800" b="0" i="1" smtClean="0">
                                  <a:latin typeface="Cambria Math" panose="02040503050406030204" pitchFamily="18" charset="0"/>
                                </a:rPr>
                                <m:t>𝑛</m:t>
                              </m:r>
                            </m:sub>
                          </m:sSub>
                          <m:r>
                            <a:rPr lang="en-US" altLang="ja-JP" sz="1800" b="0" i="1" smtClean="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b="0" i="1" smtClean="0">
                                  <a:latin typeface="Cambria Math" panose="02040503050406030204" pitchFamily="18" charset="0"/>
                                </a:rPr>
                                <m:t>2</m:t>
                              </m:r>
                            </m:den>
                          </m:f>
                          <m:r>
                            <a:rPr lang="en-US" altLang="ja-JP" sz="1800" b="0" i="1" smtClean="0">
                              <a:latin typeface="Cambria Math" panose="02040503050406030204" pitchFamily="18" charset="0"/>
                            </a:rPr>
                            <m:t>,</m:t>
                          </m:r>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𝑢</m:t>
                              </m:r>
                            </m:e>
                            <m:sub>
                              <m:r>
                                <a:rPr lang="en-US" altLang="ja-JP" sz="1800" b="0" i="1" smtClean="0">
                                  <a:latin typeface="Cambria Math" panose="02040503050406030204" pitchFamily="18" charset="0"/>
                                </a:rPr>
                                <m:t>𝑛</m:t>
                              </m:r>
                            </m:sub>
                          </m:sSub>
                          <m:r>
                            <a:rPr lang="en-US" altLang="ja-JP" sz="1800" b="0" i="1" smtClean="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b="0" i="1" smtClean="0">
                                  <a:latin typeface="Cambria Math" panose="02040503050406030204" pitchFamily="18" charset="0"/>
                                </a:rPr>
                                <m:t>2</m:t>
                              </m:r>
                            </m:den>
                          </m:f>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2</m:t>
                              </m:r>
                            </m:sub>
                          </m:sSub>
                        </m:e>
                      </m:d>
                    </m:oMath>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4</m:t>
                          </m:r>
                        </m:sub>
                      </m:sSub>
                      <m:r>
                        <m:rPr>
                          <m:aln/>
                        </m:rP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𝑓</m:t>
                      </m:r>
                      <m:d>
                        <m:dPr>
                          <m:ctrlPr>
                            <a:rPr lang="en-US" altLang="ja-JP" sz="1800" b="0" i="1" smtClean="0">
                              <a:latin typeface="Cambria Math" panose="02040503050406030204" pitchFamily="18" charset="0"/>
                            </a:rPr>
                          </m:ctrlPr>
                        </m:dPr>
                        <m:e>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𝑡</m:t>
                              </m:r>
                            </m:e>
                            <m:sub>
                              <m:r>
                                <a:rPr lang="en-US" altLang="ja-JP" sz="1800" b="0" i="1" smtClean="0">
                                  <a:latin typeface="Cambria Math" panose="02040503050406030204" pitchFamily="18" charset="0"/>
                                </a:rPr>
                                <m:t>𝑛</m:t>
                              </m:r>
                            </m:sub>
                          </m:sSub>
                          <m:r>
                            <a:rPr lang="en-US" altLang="ja-JP" sz="1800" b="0" i="1" smtClean="0">
                              <a:latin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r>
                            <a:rPr lang="en-US" altLang="ja-JP" sz="1800" b="0" i="1" smtClean="0">
                              <a:latin typeface="Cambria Math" panose="02040503050406030204" pitchFamily="18" charset="0"/>
                            </a:rPr>
                            <m:t>,</m:t>
                          </m:r>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𝑢</m:t>
                              </m:r>
                            </m:e>
                            <m:sub>
                              <m:r>
                                <a:rPr lang="en-US" altLang="ja-JP" sz="1800" b="0" i="1" smtClean="0">
                                  <a:latin typeface="Cambria Math" panose="02040503050406030204" pitchFamily="18" charset="0"/>
                                </a:rPr>
                                <m:t>𝑛</m:t>
                              </m:r>
                            </m:sub>
                          </m:sSub>
                          <m:r>
                            <a:rPr lang="en-US" altLang="ja-JP" sz="1800" b="0" i="1" smtClean="0">
                              <a:latin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3</m:t>
                              </m:r>
                            </m:sub>
                          </m:sSub>
                        </m:e>
                      </m:d>
                    </m:oMath>
                  </m:oMathPara>
                </a14:m>
                <a:br>
                  <a:rPr lang="en-US" altLang="ja-JP" sz="1800" b="0" dirty="0"/>
                </a:br>
                <a:endParaRPr lang="en-US" altLang="ja-JP" sz="1800" dirty="0"/>
              </a:p>
              <a:p>
                <a:pPr marL="0" indent="0">
                  <a:lnSpc>
                    <a:spcPct val="110000"/>
                  </a:lnSpc>
                  <a:buNone/>
                </a:pPr>
                <a:endParaRPr lang="en-US" altLang="ja-JP" sz="1800" dirty="0"/>
              </a:p>
              <a:p>
                <a:pPr marL="0" indent="0">
                  <a:lnSpc>
                    <a:spcPct val="110000"/>
                  </a:lnSpc>
                  <a:buNone/>
                </a:pPr>
                <a:endParaRPr lang="en-US" altLang="ja-JP" sz="1800" dirty="0"/>
              </a:p>
              <a:p>
                <a:pPr marL="0" indent="0">
                  <a:lnSpc>
                    <a:spcPct val="110000"/>
                  </a:lnSpc>
                  <a:buNone/>
                </a:pPr>
                <a:endParaRPr lang="en-US" altLang="ja-JP" sz="1800" dirty="0"/>
              </a:p>
              <a:p>
                <a:pPr marL="0" indent="0">
                  <a:lnSpc>
                    <a:spcPct val="110000"/>
                  </a:lnSpc>
                  <a:buNone/>
                </a:pPr>
                <a:endParaRPr lang="en-US" altLang="ja-JP" sz="1800" b="0" dirty="0"/>
              </a:p>
              <a:p>
                <a:pPr marL="0" indent="0">
                  <a:lnSpc>
                    <a:spcPct val="110000"/>
                  </a:lnSpc>
                  <a:buNone/>
                </a:pPr>
                <a:endParaRPr lang="en-US" altLang="ja-JP" sz="1800" dirty="0"/>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965" t="-114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A36654D-E49B-B292-4767-95D34126B829}"/>
                  </a:ext>
                </a:extLst>
              </p:cNvPr>
              <p:cNvSpPr txBox="1"/>
              <p:nvPr/>
            </p:nvSpPr>
            <p:spPr>
              <a:xfrm>
                <a:off x="10791145" y="3152001"/>
                <a:ext cx="5626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(2.1)</m:t>
                      </m:r>
                    </m:oMath>
                  </m:oMathPara>
                </a14:m>
                <a:endParaRPr kumimoji="1" lang="ja-JP" altLang="en-US"/>
              </a:p>
            </p:txBody>
          </p:sp>
        </mc:Choice>
        <mc:Fallback xmlns="">
          <p:sp>
            <p:nvSpPr>
              <p:cNvPr id="4" name="テキスト ボックス 3">
                <a:extLst>
                  <a:ext uri="{FF2B5EF4-FFF2-40B4-BE49-F238E27FC236}">
                    <a16:creationId xmlns:a16="http://schemas.microsoft.com/office/drawing/2014/main" id="{BA36654D-E49B-B292-4767-95D34126B829}"/>
                  </a:ext>
                </a:extLst>
              </p:cNvPr>
              <p:cNvSpPr txBox="1">
                <a:spLocks noRot="1" noChangeAspect="1" noMove="1" noResize="1" noEditPoints="1" noAdjustHandles="1" noChangeArrowheads="1" noChangeShapeType="1" noTextEdit="1"/>
              </p:cNvSpPr>
              <p:nvPr/>
            </p:nvSpPr>
            <p:spPr>
              <a:xfrm>
                <a:off x="10791145" y="3152001"/>
                <a:ext cx="562655" cy="276999"/>
              </a:xfrm>
              <a:prstGeom prst="rect">
                <a:avLst/>
              </a:prstGeom>
              <a:blipFill>
                <a:blip r:embed="rId3"/>
                <a:stretch>
                  <a:fillRect l="-13043" t="-4348" r="-13043" b="-304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BA2F597-0141-3E7A-D803-630327C12D34}"/>
                  </a:ext>
                </a:extLst>
              </p:cNvPr>
              <p:cNvSpPr txBox="1"/>
              <p:nvPr/>
            </p:nvSpPr>
            <p:spPr>
              <a:xfrm>
                <a:off x="10791144" y="4151005"/>
                <a:ext cx="5626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(2.5)</m:t>
                      </m:r>
                    </m:oMath>
                  </m:oMathPara>
                </a14:m>
                <a:endParaRPr kumimoji="1" lang="ja-JP" altLang="en-US"/>
              </a:p>
            </p:txBody>
          </p:sp>
        </mc:Choice>
        <mc:Fallback xmlns="">
          <p:sp>
            <p:nvSpPr>
              <p:cNvPr id="5" name="テキスト ボックス 4">
                <a:extLst>
                  <a:ext uri="{FF2B5EF4-FFF2-40B4-BE49-F238E27FC236}">
                    <a16:creationId xmlns:a16="http://schemas.microsoft.com/office/drawing/2014/main" id="{FBA2F597-0141-3E7A-D803-630327C12D34}"/>
                  </a:ext>
                </a:extLst>
              </p:cNvPr>
              <p:cNvSpPr txBox="1">
                <a:spLocks noRot="1" noChangeAspect="1" noMove="1" noResize="1" noEditPoints="1" noAdjustHandles="1" noChangeArrowheads="1" noChangeShapeType="1" noTextEdit="1"/>
              </p:cNvSpPr>
              <p:nvPr/>
            </p:nvSpPr>
            <p:spPr>
              <a:xfrm>
                <a:off x="10791144" y="4151005"/>
                <a:ext cx="562655" cy="276999"/>
              </a:xfrm>
              <a:prstGeom prst="rect">
                <a:avLst/>
              </a:prstGeom>
              <a:blipFill>
                <a:blip r:embed="rId4"/>
                <a:stretch>
                  <a:fillRect l="-13333" r="-15556"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A807848-08F4-3198-DD55-95AF7CC654B5}"/>
                  </a:ext>
                </a:extLst>
              </p:cNvPr>
              <p:cNvSpPr txBox="1"/>
              <p:nvPr/>
            </p:nvSpPr>
            <p:spPr>
              <a:xfrm>
                <a:off x="10657262" y="4581000"/>
                <a:ext cx="6965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(2.5</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6" name="テキスト ボックス 5">
                <a:extLst>
                  <a:ext uri="{FF2B5EF4-FFF2-40B4-BE49-F238E27FC236}">
                    <a16:creationId xmlns:a16="http://schemas.microsoft.com/office/drawing/2014/main" id="{AA807848-08F4-3198-DD55-95AF7CC654B5}"/>
                  </a:ext>
                </a:extLst>
              </p:cNvPr>
              <p:cNvSpPr txBox="1">
                <a:spLocks noRot="1" noChangeAspect="1" noMove="1" noResize="1" noEditPoints="1" noAdjustHandles="1" noChangeArrowheads="1" noChangeShapeType="1" noTextEdit="1"/>
              </p:cNvSpPr>
              <p:nvPr/>
            </p:nvSpPr>
            <p:spPr>
              <a:xfrm>
                <a:off x="10657262" y="4581000"/>
                <a:ext cx="696537" cy="276999"/>
              </a:xfrm>
              <a:prstGeom prst="rect">
                <a:avLst/>
              </a:prstGeom>
              <a:blipFill>
                <a:blip r:embed="rId5"/>
                <a:stretch>
                  <a:fillRect l="-10909" r="-12727"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624DBAC8-3759-EE0C-1302-B22C6C462E2D}"/>
                  </a:ext>
                </a:extLst>
              </p:cNvPr>
              <p:cNvSpPr txBox="1"/>
              <p:nvPr/>
            </p:nvSpPr>
            <p:spPr>
              <a:xfrm>
                <a:off x="10657262" y="5126405"/>
                <a:ext cx="6927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(2.5</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7" name="テキスト ボックス 6">
                <a:extLst>
                  <a:ext uri="{FF2B5EF4-FFF2-40B4-BE49-F238E27FC236}">
                    <a16:creationId xmlns:a16="http://schemas.microsoft.com/office/drawing/2014/main" id="{624DBAC8-3759-EE0C-1302-B22C6C462E2D}"/>
                  </a:ext>
                </a:extLst>
              </p:cNvPr>
              <p:cNvSpPr txBox="1">
                <a:spLocks noRot="1" noChangeAspect="1" noMove="1" noResize="1" noEditPoints="1" noAdjustHandles="1" noChangeArrowheads="1" noChangeShapeType="1" noTextEdit="1"/>
              </p:cNvSpPr>
              <p:nvPr/>
            </p:nvSpPr>
            <p:spPr>
              <a:xfrm>
                <a:off x="10657262" y="5126405"/>
                <a:ext cx="692754" cy="276999"/>
              </a:xfrm>
              <a:prstGeom prst="rect">
                <a:avLst/>
              </a:prstGeom>
              <a:blipFill>
                <a:blip r:embed="rId6"/>
                <a:stretch>
                  <a:fillRect l="-10909" r="-10909"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9A7E1E0-FCFA-F91B-8954-885F5C60BD57}"/>
                  </a:ext>
                </a:extLst>
              </p:cNvPr>
              <p:cNvSpPr txBox="1"/>
              <p:nvPr/>
            </p:nvSpPr>
            <p:spPr>
              <a:xfrm>
                <a:off x="10657262" y="5795299"/>
                <a:ext cx="6757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(2.5</m:t>
                      </m:r>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8" name="テキスト ボックス 7">
                <a:extLst>
                  <a:ext uri="{FF2B5EF4-FFF2-40B4-BE49-F238E27FC236}">
                    <a16:creationId xmlns:a16="http://schemas.microsoft.com/office/drawing/2014/main" id="{A9A7E1E0-FCFA-F91B-8954-885F5C60BD57}"/>
                  </a:ext>
                </a:extLst>
              </p:cNvPr>
              <p:cNvSpPr txBox="1">
                <a:spLocks noRot="1" noChangeAspect="1" noMove="1" noResize="1" noEditPoints="1" noAdjustHandles="1" noChangeArrowheads="1" noChangeShapeType="1" noTextEdit="1"/>
              </p:cNvSpPr>
              <p:nvPr/>
            </p:nvSpPr>
            <p:spPr>
              <a:xfrm>
                <a:off x="10657262" y="5795299"/>
                <a:ext cx="675762" cy="276999"/>
              </a:xfrm>
              <a:prstGeom prst="rect">
                <a:avLst/>
              </a:prstGeom>
              <a:blipFill>
                <a:blip r:embed="rId7"/>
                <a:stretch>
                  <a:fillRect l="-11111" r="-11111"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718BCDC4-D72B-2458-13DB-D5CB48208642}"/>
                  </a:ext>
                </a:extLst>
              </p:cNvPr>
              <p:cNvSpPr txBox="1"/>
              <p:nvPr/>
            </p:nvSpPr>
            <p:spPr>
              <a:xfrm>
                <a:off x="10640270" y="6199950"/>
                <a:ext cx="7030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(2.5</m:t>
                      </m:r>
                      <m:r>
                        <a:rPr kumimoji="1" lang="en-US" altLang="ja-JP" b="0" i="1" smtClean="0">
                          <a:latin typeface="Cambria Math" panose="02040503050406030204" pitchFamily="18" charset="0"/>
                        </a:rPr>
                        <m:t>𝑑</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9" name="テキスト ボックス 8">
                <a:extLst>
                  <a:ext uri="{FF2B5EF4-FFF2-40B4-BE49-F238E27FC236}">
                    <a16:creationId xmlns:a16="http://schemas.microsoft.com/office/drawing/2014/main" id="{718BCDC4-D72B-2458-13DB-D5CB48208642}"/>
                  </a:ext>
                </a:extLst>
              </p:cNvPr>
              <p:cNvSpPr txBox="1">
                <a:spLocks noRot="1" noChangeAspect="1" noMove="1" noResize="1" noEditPoints="1" noAdjustHandles="1" noChangeArrowheads="1" noChangeShapeType="1" noTextEdit="1"/>
              </p:cNvSpPr>
              <p:nvPr/>
            </p:nvSpPr>
            <p:spPr>
              <a:xfrm>
                <a:off x="10640270" y="6199950"/>
                <a:ext cx="703013" cy="276999"/>
              </a:xfrm>
              <a:prstGeom prst="rect">
                <a:avLst/>
              </a:prstGeom>
              <a:blipFill>
                <a:blip r:embed="rId8"/>
                <a:stretch>
                  <a:fillRect l="-10526" t="-4545" r="-10526" b="-363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776487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en-US" altLang="ja-JP" sz="4000" dirty="0"/>
              <a:t>2</a:t>
            </a:r>
            <a:r>
              <a:rPr kumimoji="1" lang="en-US" altLang="ja-JP" sz="4000" dirty="0"/>
              <a:t>.2 </a:t>
            </a:r>
            <a:r>
              <a:rPr kumimoji="1" lang="ja-JP" altLang="en-US" sz="4000"/>
              <a:t>一階常微分方程式</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lnSpc>
                <a:spcPct val="110000"/>
              </a:lnSpc>
              <a:buNone/>
            </a:pPr>
            <a:r>
              <a:rPr lang="ja-JP" altLang="en-US" sz="1800"/>
              <a:t>と近似することで</a:t>
            </a:r>
            <a:r>
              <a:rPr lang="en-US" altLang="ja-JP" sz="1800" dirty="0"/>
              <a:t>Euler</a:t>
            </a:r>
            <a:r>
              <a:rPr lang="ja-JP" altLang="en-US" sz="1800"/>
              <a:t>法と同様に、逐次的に数値解を求める手法を</a:t>
            </a:r>
            <a:r>
              <a:rPr lang="en-US" altLang="ja-JP" sz="1800" b="1" dirty="0">
                <a:solidFill>
                  <a:schemeClr val="accent2"/>
                </a:solidFill>
              </a:rPr>
              <a:t>Runge-</a:t>
            </a:r>
            <a:r>
              <a:rPr lang="en-US" altLang="ja-JP" sz="1800" b="1" dirty="0" err="1">
                <a:solidFill>
                  <a:schemeClr val="accent2"/>
                </a:solidFill>
              </a:rPr>
              <a:t>Kutta</a:t>
            </a:r>
            <a:r>
              <a:rPr lang="ja-JP" altLang="en-US" sz="1800" b="1">
                <a:solidFill>
                  <a:schemeClr val="accent2"/>
                </a:solidFill>
              </a:rPr>
              <a:t>法</a:t>
            </a:r>
            <a:r>
              <a:rPr lang="ja-JP" altLang="en-US" sz="1800"/>
              <a:t>と呼ぶ。</a:t>
            </a:r>
            <a:r>
              <a:rPr lang="en-US" altLang="ja-JP" sz="1800" dirty="0"/>
              <a:t>(</a:t>
            </a:r>
            <a:r>
              <a:rPr lang="ja-JP" altLang="en-US" sz="1800"/>
              <a:t>導出省略</a:t>
            </a:r>
            <a:r>
              <a:rPr lang="en-US" altLang="ja-JP" sz="1800" dirty="0"/>
              <a:t>)</a:t>
            </a:r>
          </a:p>
          <a:p>
            <a:pPr marL="0" indent="0">
              <a:lnSpc>
                <a:spcPct val="110000"/>
              </a:lnSpc>
              <a:buNone/>
            </a:pPr>
            <a:r>
              <a:rPr lang="en-US" altLang="ja-JP" sz="1800" dirty="0"/>
              <a:t>Runge-</a:t>
            </a:r>
            <a:r>
              <a:rPr lang="en-US" altLang="ja-JP" sz="1800" dirty="0" err="1"/>
              <a:t>Kutta</a:t>
            </a:r>
            <a:r>
              <a:rPr lang="ja-JP" altLang="en-US" sz="1800"/>
              <a:t>法の精度は</a:t>
            </a:r>
            <a:r>
              <a:rPr lang="en-US" altLang="ja-JP" sz="1800" dirty="0"/>
              <a:t>4</a:t>
            </a:r>
            <a:r>
              <a:rPr lang="ja-JP" altLang="en-US" sz="1800"/>
              <a:t>次精度であることが知られている。精度が良いため</a:t>
            </a:r>
            <a:r>
              <a:rPr lang="en-US" altLang="ja-JP" sz="1800" dirty="0"/>
              <a:t>Euler</a:t>
            </a:r>
            <a:r>
              <a:rPr lang="ja-JP" altLang="en-US" sz="1800"/>
              <a:t>法よりも使用される機会が多い。</a:t>
            </a:r>
            <a:endParaRPr lang="en-US" altLang="ja-JP" sz="18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78A72A1-9F5F-0C09-EBBA-0E5A452362BC}"/>
                  </a:ext>
                </a:extLst>
              </p:cNvPr>
              <p:cNvSpPr txBox="1"/>
              <p:nvPr/>
            </p:nvSpPr>
            <p:spPr>
              <a:xfrm>
                <a:off x="838200" y="4378799"/>
                <a:ext cx="10515600" cy="1815882"/>
              </a:xfrm>
              <a:prstGeom prst="rect">
                <a:avLst/>
              </a:prstGeom>
              <a:noFill/>
              <a:ln w="38100" cmpd="thickThin">
                <a:solidFill>
                  <a:schemeClr val="accent2"/>
                </a:solidFill>
              </a:ln>
            </p:spPr>
            <p:txBody>
              <a:bodyPr wrap="square" rtlCol="0">
                <a:spAutoFit/>
              </a:bodyPr>
              <a:lstStyle/>
              <a:p>
                <a:r>
                  <a:rPr kumimoji="1" lang="ja-JP" altLang="en-US" sz="2000" b="1">
                    <a:solidFill>
                      <a:schemeClr val="accent2"/>
                    </a:solidFill>
                  </a:rPr>
                  <a:t>一階常微分方程式まとめ</a:t>
                </a:r>
                <a:endParaRPr lang="en-US" altLang="ja-JP" sz="2000" b="1" dirty="0">
                  <a:solidFill>
                    <a:schemeClr val="accent2"/>
                  </a:solidFill>
                </a:endParaRPr>
              </a:p>
              <a:p>
                <a:endParaRPr kumimoji="1" lang="en-US" altLang="ja-JP" sz="2000" b="1" dirty="0">
                  <a:solidFill>
                    <a:schemeClr val="accent2"/>
                  </a:solidFill>
                </a:endParaRPr>
              </a:p>
              <a:p>
                <a:pPr>
                  <a:lnSpc>
                    <a:spcPct val="150000"/>
                  </a:lnSpc>
                </a:pPr>
                <a:r>
                  <a:rPr lang="ja-JP" altLang="en-US"/>
                  <a:t>・一階常微分方程式は、ある時刻</a:t>
                </a:r>
                <a:r>
                  <a:rPr lang="en-US" altLang="ja-JP" sz="1800" dirty="0"/>
                  <a:t> </a:t>
                </a:r>
                <a14:m>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𝑡</m:t>
                        </m:r>
                      </m:e>
                      <m:sub>
                        <m:r>
                          <a:rPr lang="en-US" altLang="ja-JP" sz="1800" b="0" i="1" smtClean="0">
                            <a:latin typeface="Cambria Math" panose="02040503050406030204" pitchFamily="18" charset="0"/>
                          </a:rPr>
                          <m:t>𝑛</m:t>
                        </m:r>
                      </m:sub>
                    </m:sSub>
                  </m:oMath>
                </a14:m>
                <a:r>
                  <a:rPr lang="en-US" altLang="ja-JP" sz="1800" dirty="0"/>
                  <a:t> </a:t>
                </a:r>
                <a:r>
                  <a:rPr lang="ja-JP" altLang="en-US" sz="1800"/>
                  <a:t>での値</a:t>
                </a:r>
                <a:r>
                  <a:rPr lang="en-US" altLang="ja-JP" sz="1800" dirty="0"/>
                  <a:t> </a:t>
                </a:r>
                <a14:m>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𝑢</m:t>
                        </m:r>
                      </m:e>
                      <m:sub>
                        <m:r>
                          <a:rPr lang="en-US" altLang="ja-JP" sz="1800" b="0" i="1" smtClean="0">
                            <a:latin typeface="Cambria Math" panose="02040503050406030204" pitchFamily="18" charset="0"/>
                          </a:rPr>
                          <m:t>𝑛</m:t>
                        </m:r>
                      </m:sub>
                    </m:sSub>
                  </m:oMath>
                </a14:m>
                <a:r>
                  <a:rPr lang="en-US" altLang="ja-JP" sz="1800" dirty="0"/>
                  <a:t> </a:t>
                </a:r>
                <a:r>
                  <a:rPr lang="ja-JP" altLang="en-US"/>
                  <a:t>と離散化幅</a:t>
                </a:r>
                <a14:m>
                  <m:oMath xmlns:m="http://schemas.openxmlformats.org/officeDocument/2006/math">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𝑡</m:t>
                    </m:r>
                  </m:oMath>
                </a14:m>
                <a:r>
                  <a:rPr lang="ja-JP" altLang="en-US" dirty="0"/>
                  <a:t>を与える</a:t>
                </a:r>
                <a:r>
                  <a:rPr lang="ja-JP" altLang="en-US"/>
                  <a:t>ことで近似的に解ける。</a:t>
                </a:r>
                <a:endParaRPr lang="en-US" altLang="ja-JP" dirty="0"/>
              </a:p>
              <a:p>
                <a:pPr>
                  <a:lnSpc>
                    <a:spcPct val="150000"/>
                  </a:lnSpc>
                </a:pPr>
                <a:r>
                  <a:rPr kumimoji="1" lang="ja-JP" altLang="en-US"/>
                  <a:t>・代表的な解法として</a:t>
                </a:r>
                <a:r>
                  <a:rPr kumimoji="1" lang="en-US" altLang="ja-JP" b="1" dirty="0">
                    <a:solidFill>
                      <a:schemeClr val="accent2"/>
                    </a:solidFill>
                  </a:rPr>
                  <a:t>Euler</a:t>
                </a:r>
                <a:r>
                  <a:rPr kumimoji="1" lang="ja-JP" altLang="en-US" b="1">
                    <a:solidFill>
                      <a:schemeClr val="accent2"/>
                    </a:solidFill>
                  </a:rPr>
                  <a:t>法</a:t>
                </a:r>
                <a:r>
                  <a:rPr kumimoji="1" lang="ja-JP" altLang="en-US"/>
                  <a:t>、</a:t>
                </a:r>
                <a:r>
                  <a:rPr kumimoji="1" lang="en-US" altLang="ja-JP" b="1" dirty="0">
                    <a:solidFill>
                      <a:schemeClr val="accent2"/>
                    </a:solidFill>
                  </a:rPr>
                  <a:t>Runge-</a:t>
                </a:r>
                <a:r>
                  <a:rPr kumimoji="1" lang="en-US" altLang="ja-JP" b="1" dirty="0" err="1">
                    <a:solidFill>
                      <a:schemeClr val="accent2"/>
                    </a:solidFill>
                  </a:rPr>
                  <a:t>Kutta</a:t>
                </a:r>
                <a:r>
                  <a:rPr kumimoji="1" lang="ja-JP" altLang="en-US" b="1">
                    <a:solidFill>
                      <a:schemeClr val="accent2"/>
                    </a:solidFill>
                  </a:rPr>
                  <a:t>法</a:t>
                </a:r>
                <a:r>
                  <a:rPr kumimoji="1" lang="ja-JP" altLang="en-US"/>
                  <a:t>がありそれぞれ</a:t>
                </a:r>
                <a:r>
                  <a:rPr kumimoji="1" lang="en-US" altLang="ja-JP" dirty="0"/>
                  <a:t>1</a:t>
                </a:r>
                <a:r>
                  <a:rPr kumimoji="1" lang="ja-JP" altLang="en-US"/>
                  <a:t>次精度、</a:t>
                </a:r>
                <a:r>
                  <a:rPr kumimoji="1" lang="en-US" altLang="ja-JP" dirty="0"/>
                  <a:t>4</a:t>
                </a:r>
                <a:r>
                  <a:rPr kumimoji="1" lang="ja-JP" altLang="en-US"/>
                  <a:t>次精度である。</a:t>
                </a:r>
                <a:endParaRPr kumimoji="1" lang="en-US" altLang="ja-JP" dirty="0"/>
              </a:p>
              <a:p>
                <a:endParaRPr kumimoji="1" lang="ja-JP" altLang="en-US"/>
              </a:p>
            </p:txBody>
          </p:sp>
        </mc:Choice>
        <mc:Fallback xmlns="">
          <p:sp>
            <p:nvSpPr>
              <p:cNvPr id="4" name="テキスト ボックス 3">
                <a:extLst>
                  <a:ext uri="{FF2B5EF4-FFF2-40B4-BE49-F238E27FC236}">
                    <a16:creationId xmlns:a16="http://schemas.microsoft.com/office/drawing/2014/main" id="{E78A72A1-9F5F-0C09-EBBA-0E5A452362BC}"/>
                  </a:ext>
                </a:extLst>
              </p:cNvPr>
              <p:cNvSpPr txBox="1">
                <a:spLocks noRot="1" noChangeAspect="1" noMove="1" noResize="1" noEditPoints="1" noAdjustHandles="1" noChangeArrowheads="1" noChangeShapeType="1" noTextEdit="1"/>
              </p:cNvSpPr>
              <p:nvPr/>
            </p:nvSpPr>
            <p:spPr>
              <a:xfrm>
                <a:off x="838200" y="4378799"/>
                <a:ext cx="10515600" cy="1815882"/>
              </a:xfrm>
              <a:prstGeom prst="rect">
                <a:avLst/>
              </a:prstGeom>
              <a:blipFill>
                <a:blip r:embed="rId2"/>
                <a:stretch>
                  <a:fillRect l="-481" t="-680"/>
                </a:stretch>
              </a:blipFill>
              <a:ln w="38100" cmpd="thickThin">
                <a:solidFill>
                  <a:schemeClr val="accent2"/>
                </a:solidFill>
              </a:ln>
            </p:spPr>
            <p:txBody>
              <a:bodyPr/>
              <a:lstStyle/>
              <a:p>
                <a:r>
                  <a:rPr lang="ja-JP" altLang="en-US">
                    <a:noFill/>
                  </a:rPr>
                  <a:t> </a:t>
                </a:r>
              </a:p>
            </p:txBody>
          </p:sp>
        </mc:Fallback>
      </mc:AlternateContent>
    </p:spTree>
    <p:extLst>
      <p:ext uri="{BB962C8B-B14F-4D97-AF65-F5344CB8AC3E}">
        <p14:creationId xmlns:p14="http://schemas.microsoft.com/office/powerpoint/2010/main" val="3853470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en-US" altLang="ja-JP" sz="4000" dirty="0"/>
              <a:t>2</a:t>
            </a:r>
            <a:r>
              <a:rPr kumimoji="1" lang="en-US" altLang="ja-JP" sz="4000" dirty="0"/>
              <a:t>.2 </a:t>
            </a:r>
            <a:r>
              <a:rPr kumimoji="1" lang="ja-JP" altLang="en-US" sz="4000"/>
              <a:t>一階常微分方程式</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lnSpc>
                    <a:spcPct val="110000"/>
                  </a:lnSpc>
                  <a:buNone/>
                </a:pPr>
                <a:r>
                  <a:rPr lang="ja-JP" altLang="en-US" sz="2400"/>
                  <a:t>補足：</a:t>
                </a:r>
                <a:r>
                  <a:rPr lang="en-US" altLang="ja-JP" sz="2400" dirty="0"/>
                  <a:t> </a:t>
                </a:r>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r>
                          <a:rPr lang="en-US" altLang="ja-JP" sz="2400" i="1">
                            <a:latin typeface="Cambria Math" panose="02040503050406030204" pitchFamily="18" charset="0"/>
                          </a:rPr>
                          <m:t>,</m:t>
                        </m:r>
                        <m:r>
                          <a:rPr lang="en-US" altLang="ja-JP" sz="2400" i="1">
                            <a:latin typeface="Cambria Math" panose="02040503050406030204" pitchFamily="18" charset="0"/>
                          </a:rPr>
                          <m:t>𝑢</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e>
                    </m:d>
                    <m:r>
                      <a:rPr lang="en-US" altLang="ja-JP" sz="2400" i="1">
                        <a:latin typeface="Cambria Math" panose="02040503050406030204" pitchFamily="18" charset="0"/>
                      </a:rPr>
                      <m:t>=</m:t>
                    </m:r>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𝑢</m:t>
                    </m:r>
                    <m:r>
                      <a:rPr lang="en-US" altLang="ja-JP" sz="2400" i="1">
                        <a:latin typeface="Cambria Math" panose="02040503050406030204" pitchFamily="18" charset="0"/>
                      </a:rPr>
                      <m:t>(</m:t>
                    </m:r>
                    <m:r>
                      <a:rPr lang="en-US" altLang="ja-JP" sz="2400" i="1">
                        <a:latin typeface="Cambria Math" panose="02040503050406030204" pitchFamily="18" charset="0"/>
                      </a:rPr>
                      <m:t>𝑡</m:t>
                    </m:r>
                    <m:r>
                      <a:rPr lang="en-US" altLang="ja-JP" sz="2400" i="1">
                        <a:latin typeface="Cambria Math" panose="02040503050406030204" pitchFamily="18" charset="0"/>
                      </a:rPr>
                      <m:t>))</m:t>
                    </m:r>
                  </m:oMath>
                </a14:m>
                <a:r>
                  <a:rPr lang="en-US" altLang="ja-JP" sz="2400" dirty="0"/>
                  <a:t> </a:t>
                </a:r>
                <a:r>
                  <a:rPr lang="ja-JP" altLang="en-US" sz="2400" dirty="0"/>
                  <a:t>の場合の</a:t>
                </a:r>
                <a:r>
                  <a:rPr lang="en-US" altLang="ja-JP" sz="2400" dirty="0"/>
                  <a:t>Runge-Kutta</a:t>
                </a:r>
                <a:r>
                  <a:rPr lang="ja-JP" altLang="en-US" sz="2400"/>
                  <a:t>法</a:t>
                </a:r>
                <a:endParaRPr lang="en-US" altLang="ja-JP" sz="2400" dirty="0"/>
              </a:p>
              <a:p>
                <a:pPr marL="0" indent="0">
                  <a:lnSpc>
                    <a:spcPct val="110000"/>
                  </a:lnSpc>
                  <a:buNone/>
                </a:pPr>
                <a:r>
                  <a:rPr lang="ja-JP" altLang="en-US" sz="1800"/>
                  <a:t>一階常微分方程式</a:t>
                </a:r>
                <a:endParaRPr lang="en-US" altLang="ja-JP" sz="1800" dirty="0"/>
              </a:p>
              <a:p>
                <a:pPr marL="0" indent="0">
                  <a:lnSpc>
                    <a:spcPct val="110000"/>
                  </a:lnSpc>
                  <a:buNone/>
                </a:pPr>
                <a14:m>
                  <m:oMathPara xmlns:m="http://schemas.openxmlformats.org/officeDocument/2006/math">
                    <m:oMathParaPr>
                      <m:jc m:val="centerGroup"/>
                    </m:oMathParaPr>
                    <m:oMath xmlns:m="http://schemas.openxmlformats.org/officeDocument/2006/math">
                      <m:f>
                        <m:fPr>
                          <m:ctrlPr>
                            <a:rPr lang="en-US" altLang="ja-JP" sz="1800" i="1" smtClean="0">
                              <a:latin typeface="Cambria Math" panose="02040503050406030204" pitchFamily="18" charset="0"/>
                            </a:rPr>
                          </m:ctrlPr>
                        </m:fPr>
                        <m:num>
                          <m:r>
                            <a:rPr lang="en-US" altLang="ja-JP" sz="1800" b="0" i="1" smtClean="0">
                              <a:latin typeface="Cambria Math" panose="02040503050406030204" pitchFamily="18" charset="0"/>
                            </a:rPr>
                            <m:t>𝑑𝑢</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num>
                        <m:den>
                          <m:r>
                            <a:rPr lang="en-US" altLang="ja-JP" sz="1800" b="0" i="1" smtClean="0">
                              <a:latin typeface="Cambria Math" panose="02040503050406030204" pitchFamily="18" charset="0"/>
                            </a:rPr>
                            <m:t>𝑑𝑡</m:t>
                          </m:r>
                        </m:den>
                      </m:f>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𝑓</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𝑢</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oMath>
                  </m:oMathPara>
                </a14:m>
                <a:endParaRPr lang="en-US" altLang="ja-JP" sz="1800" dirty="0"/>
              </a:p>
              <a:p>
                <a:pPr marL="0" indent="0">
                  <a:lnSpc>
                    <a:spcPct val="110000"/>
                  </a:lnSpc>
                  <a:buNone/>
                </a:pPr>
                <a:r>
                  <a:rPr lang="ja-JP" altLang="en-US" sz="1800"/>
                  <a:t>において</a:t>
                </a:r>
                <a:r>
                  <a:rPr lang="en-US" altLang="ja-JP" sz="1800" dirty="0"/>
                  <a:t> </a:t>
                </a:r>
                <a14:m>
                  <m:oMath xmlns:m="http://schemas.openxmlformats.org/officeDocument/2006/math">
                    <m:r>
                      <a:rPr lang="en-US" altLang="ja-JP" sz="1800" b="0" i="1" smtClean="0">
                        <a:latin typeface="Cambria Math" panose="02040503050406030204" pitchFamily="18" charset="0"/>
                      </a:rPr>
                      <m:t>𝑓</m:t>
                    </m:r>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𝑢</m:t>
                        </m:r>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𝑡</m:t>
                            </m:r>
                          </m:e>
                        </m:d>
                      </m:e>
                    </m:d>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𝑓</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𝑢</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oMath>
                </a14:m>
                <a:r>
                  <a:rPr lang="en-US" altLang="ja-JP" sz="1800" dirty="0"/>
                  <a:t> </a:t>
                </a:r>
                <a:r>
                  <a:rPr lang="ja-JP" altLang="en-US" sz="1800"/>
                  <a:t>である </a:t>
                </a:r>
                <a:r>
                  <a:rPr lang="en-US" altLang="ja-JP" sz="1800" dirty="0"/>
                  <a:t>(</a:t>
                </a:r>
                <a:r>
                  <a:rPr lang="ja-JP" altLang="en-US" sz="1800"/>
                  <a:t>時間</a:t>
                </a:r>
                <a:r>
                  <a:rPr lang="en-US" altLang="ja-JP" sz="1800" dirty="0"/>
                  <a:t> </a:t>
                </a:r>
                <a14:m>
                  <m:oMath xmlns:m="http://schemas.openxmlformats.org/officeDocument/2006/math">
                    <m:r>
                      <a:rPr lang="en-US" altLang="ja-JP" sz="1800" b="0" i="1" smtClean="0">
                        <a:latin typeface="Cambria Math" panose="02040503050406030204" pitchFamily="18" charset="0"/>
                      </a:rPr>
                      <m:t>𝑡</m:t>
                    </m:r>
                  </m:oMath>
                </a14:m>
                <a:r>
                  <a:rPr lang="en-US" altLang="ja-JP" sz="1800" dirty="0"/>
                  <a:t> </a:t>
                </a:r>
                <a:r>
                  <a:rPr lang="ja-JP" altLang="en-US" sz="1800"/>
                  <a:t>にあらわに依存していない</a:t>
                </a:r>
                <a:r>
                  <a:rPr lang="en-US" altLang="ja-JP" sz="1800" dirty="0"/>
                  <a:t>)</a:t>
                </a:r>
                <a:r>
                  <a:rPr lang="ja-JP" altLang="en-US" sz="1800"/>
                  <a:t>場合、</a:t>
                </a:r>
                <a:endParaRPr lang="en-US" altLang="ja-JP" sz="1800" dirty="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1</m:t>
                          </m:r>
                        </m:sub>
                      </m:sSub>
                      <m:r>
                        <m:rPr>
                          <m:aln/>
                        </m:rP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𝑓</m:t>
                      </m:r>
                      <m:d>
                        <m:dPr>
                          <m:ctrlPr>
                            <a:rPr lang="en-US" altLang="ja-JP" sz="1800" b="0" i="1" smtClean="0">
                              <a:latin typeface="Cambria Math" panose="02040503050406030204" pitchFamily="18" charset="0"/>
                            </a:rPr>
                          </m:ctrlPr>
                        </m:dPr>
                        <m:e>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𝑢</m:t>
                              </m:r>
                            </m:e>
                            <m:sub>
                              <m:r>
                                <a:rPr lang="en-US" altLang="ja-JP" sz="1800" b="0" i="1" smtClean="0">
                                  <a:latin typeface="Cambria Math" panose="02040503050406030204" pitchFamily="18" charset="0"/>
                                </a:rPr>
                                <m:t>𝑛</m:t>
                              </m:r>
                            </m:sub>
                          </m:sSub>
                        </m:e>
                      </m:d>
                    </m:oMath>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2</m:t>
                          </m:r>
                        </m:sub>
                      </m:sSub>
                      <m:r>
                        <m:rPr>
                          <m:aln/>
                        </m:rP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𝑓</m:t>
                      </m:r>
                      <m:d>
                        <m:dPr>
                          <m:ctrlPr>
                            <a:rPr lang="en-US" altLang="ja-JP" sz="1800" b="0" i="1" smtClean="0">
                              <a:latin typeface="Cambria Math" panose="02040503050406030204" pitchFamily="18" charset="0"/>
                            </a:rPr>
                          </m:ctrlPr>
                        </m:dPr>
                        <m:e>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𝑢</m:t>
                              </m:r>
                            </m:e>
                            <m:sub>
                              <m:r>
                                <a:rPr lang="en-US" altLang="ja-JP" sz="1800" b="0" i="1" smtClean="0">
                                  <a:latin typeface="Cambria Math" panose="02040503050406030204" pitchFamily="18" charset="0"/>
                                </a:rPr>
                                <m:t>𝑛</m:t>
                              </m:r>
                            </m:sub>
                          </m:sSub>
                          <m:r>
                            <a:rPr lang="en-US" altLang="ja-JP" sz="1800" b="0" i="1" smtClean="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b="0" i="1" smtClean="0">
                                  <a:latin typeface="Cambria Math" panose="02040503050406030204" pitchFamily="18" charset="0"/>
                                </a:rPr>
                                <m:t>2</m:t>
                              </m:r>
                            </m:den>
                          </m:f>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1</m:t>
                              </m:r>
                            </m:sub>
                          </m:sSub>
                        </m:e>
                      </m:d>
                    </m:oMath>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3</m:t>
                          </m:r>
                        </m:sub>
                      </m:sSub>
                      <m:r>
                        <m:rPr>
                          <m:aln/>
                        </m:rP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𝑓</m:t>
                      </m:r>
                      <m:d>
                        <m:dPr>
                          <m:ctrlPr>
                            <a:rPr lang="en-US" altLang="ja-JP" sz="1800" b="0" i="1" smtClean="0">
                              <a:latin typeface="Cambria Math" panose="02040503050406030204" pitchFamily="18" charset="0"/>
                            </a:rPr>
                          </m:ctrlPr>
                        </m:dPr>
                        <m:e>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𝑢</m:t>
                              </m:r>
                            </m:e>
                            <m:sub>
                              <m:r>
                                <a:rPr lang="en-US" altLang="ja-JP" sz="1800" b="0" i="1" smtClean="0">
                                  <a:latin typeface="Cambria Math" panose="02040503050406030204" pitchFamily="18" charset="0"/>
                                </a:rPr>
                                <m:t>𝑛</m:t>
                              </m:r>
                            </m:sub>
                          </m:sSub>
                          <m:r>
                            <a:rPr lang="en-US" altLang="ja-JP" sz="1800" b="0" i="1" smtClean="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b="0" i="1" smtClean="0">
                                  <a:latin typeface="Cambria Math" panose="02040503050406030204" pitchFamily="18" charset="0"/>
                                </a:rPr>
                                <m:t>2</m:t>
                              </m:r>
                            </m:den>
                          </m:f>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2</m:t>
                              </m:r>
                            </m:sub>
                          </m:sSub>
                        </m:e>
                      </m:d>
                    </m:oMath>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4</m:t>
                          </m:r>
                        </m:sub>
                      </m:sSub>
                      <m:r>
                        <m:rPr>
                          <m:aln/>
                        </m:rP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𝑓</m:t>
                      </m:r>
                      <m:d>
                        <m:dPr>
                          <m:ctrlPr>
                            <a:rPr lang="en-US" altLang="ja-JP" sz="1800" b="0" i="1" smtClean="0">
                              <a:latin typeface="Cambria Math" panose="02040503050406030204" pitchFamily="18" charset="0"/>
                            </a:rPr>
                          </m:ctrlPr>
                        </m:dPr>
                        <m:e>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𝑢</m:t>
                              </m:r>
                            </m:e>
                            <m:sub>
                              <m:r>
                                <a:rPr lang="en-US" altLang="ja-JP" sz="1800" b="0" i="1" smtClean="0">
                                  <a:latin typeface="Cambria Math" panose="02040503050406030204" pitchFamily="18" charset="0"/>
                                </a:rPr>
                                <m:t>𝑛</m:t>
                              </m:r>
                            </m:sub>
                          </m:sSub>
                          <m:r>
                            <a:rPr lang="en-US" altLang="ja-JP" sz="1800" b="0" i="1" smtClean="0">
                              <a:latin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3</m:t>
                              </m:r>
                            </m:sub>
                          </m:sSub>
                        </m:e>
                      </m:d>
                    </m:oMath>
                  </m:oMathPara>
                </a14:m>
                <a:br>
                  <a:rPr lang="en-US" altLang="ja-JP" sz="1800" b="0" dirty="0"/>
                </a:br>
                <a:endParaRPr lang="en-US" altLang="ja-JP" sz="1800" dirty="0"/>
              </a:p>
              <a:p>
                <a:pPr marL="0" indent="0">
                  <a:lnSpc>
                    <a:spcPct val="110000"/>
                  </a:lnSpc>
                  <a:buNone/>
                </a:pPr>
                <a:r>
                  <a:rPr lang="ja-JP" altLang="en-US" sz="1800"/>
                  <a:t>とできる。</a:t>
                </a:r>
                <a:r>
                  <a:rPr lang="en-US" altLang="ja-JP" sz="1800" dirty="0"/>
                  <a:t>( </a:t>
                </a:r>
                <a14:m>
                  <m:oMath xmlns:m="http://schemas.openxmlformats.org/officeDocument/2006/math">
                    <m:r>
                      <a:rPr lang="en-US" altLang="ja-JP" sz="1800" b="0" i="1" smtClean="0">
                        <a:latin typeface="Cambria Math" panose="02040503050406030204" pitchFamily="18" charset="0"/>
                      </a:rPr>
                      <m:t>𝑢</m:t>
                    </m:r>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𝑡</m:t>
                        </m:r>
                      </m:e>
                    </m:d>
                  </m:oMath>
                </a14:m>
                <a:r>
                  <a:rPr lang="en-US" altLang="ja-JP" sz="1800" dirty="0"/>
                  <a:t> </a:t>
                </a:r>
                <a:r>
                  <a:rPr lang="ja-JP" altLang="en-US" sz="1800" dirty="0"/>
                  <a:t>の</a:t>
                </a:r>
                <a:r>
                  <a:rPr lang="ja-JP" altLang="en-US" sz="1800"/>
                  <a:t>中の</a:t>
                </a:r>
                <a:r>
                  <a:rPr lang="en-US" altLang="ja-JP" sz="1800" dirty="0"/>
                  <a:t> </a:t>
                </a:r>
                <a14:m>
                  <m:oMath xmlns:m="http://schemas.openxmlformats.org/officeDocument/2006/math">
                    <m:r>
                      <a:rPr lang="en-US" altLang="ja-JP" sz="1800" b="0" i="1" smtClean="0">
                        <a:latin typeface="Cambria Math" panose="02040503050406030204" pitchFamily="18" charset="0"/>
                      </a:rPr>
                      <m:t>𝑡</m:t>
                    </m:r>
                  </m:oMath>
                </a14:m>
                <a:r>
                  <a:rPr lang="en-US" altLang="ja-JP" sz="1800" dirty="0"/>
                  <a:t> </a:t>
                </a:r>
                <a:r>
                  <a:rPr lang="ja-JP" altLang="en-US" sz="1800" dirty="0"/>
                  <a:t>に</a:t>
                </a:r>
                <a:r>
                  <a:rPr lang="en-US" altLang="ja-JP" sz="1800" dirty="0"/>
                  <a:t> </a:t>
                </a:r>
                <a14:m>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𝑡</m:t>
                        </m:r>
                      </m:e>
                      <m:sub>
                        <m:r>
                          <a:rPr lang="en-US" altLang="ja-JP" sz="1800" b="0" i="1" smtClean="0">
                            <a:latin typeface="Cambria Math" panose="02040503050406030204" pitchFamily="18" charset="0"/>
                          </a:rPr>
                          <m:t>𝑛</m:t>
                        </m:r>
                      </m:sub>
                    </m:sSub>
                    <m:r>
                      <a:rPr lang="en-US" altLang="ja-JP" sz="1800" b="0" i="1" smtClean="0">
                        <a:latin typeface="Cambria Math" panose="02040503050406030204" pitchFamily="18" charset="0"/>
                      </a:rPr>
                      <m:t>+</m:t>
                    </m:r>
                    <m:f>
                      <m:fPr>
                        <m:type m:val="lin"/>
                        <m:ctrlPr>
                          <a:rPr lang="en-US" altLang="ja-JP" sz="1800" b="0" i="1" smtClean="0">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b="0" i="1" smtClean="0">
                            <a:latin typeface="Cambria Math" panose="02040503050406030204" pitchFamily="18" charset="0"/>
                          </a:rPr>
                          <m:t>2</m:t>
                        </m:r>
                      </m:den>
                    </m:f>
                  </m:oMath>
                </a14:m>
                <a:r>
                  <a:rPr lang="en-US" altLang="ja-JP" sz="1800" dirty="0"/>
                  <a:t> </a:t>
                </a:r>
                <a:r>
                  <a:rPr lang="ja-JP" altLang="en-US" sz="1800"/>
                  <a:t>を入れる、といった操作はしなくて良い</a:t>
                </a:r>
                <a:r>
                  <a:rPr lang="en-US" altLang="ja-JP" sz="1800" dirty="0"/>
                  <a:t>)</a:t>
                </a:r>
              </a:p>
              <a:p>
                <a:pPr marL="0" indent="0">
                  <a:lnSpc>
                    <a:spcPct val="110000"/>
                  </a:lnSpc>
                  <a:buNone/>
                </a:pPr>
                <a:endParaRPr lang="en-US" altLang="ja-JP" sz="1800" dirty="0"/>
              </a:p>
              <a:p>
                <a:pPr marL="0" indent="0">
                  <a:lnSpc>
                    <a:spcPct val="110000"/>
                  </a:lnSpc>
                  <a:buNone/>
                </a:pPr>
                <a:endParaRPr lang="en-US" altLang="ja-JP" sz="1800" dirty="0"/>
              </a:p>
              <a:p>
                <a:pPr marL="0" indent="0">
                  <a:lnSpc>
                    <a:spcPct val="110000"/>
                  </a:lnSpc>
                  <a:buNone/>
                </a:pPr>
                <a:endParaRPr lang="en-US" altLang="ja-JP" sz="1800" b="0" dirty="0"/>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965" b="-119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53282EAE-DB29-A6FF-CED9-A7FBF85370B5}"/>
                  </a:ext>
                </a:extLst>
              </p:cNvPr>
              <p:cNvSpPr txBox="1"/>
              <p:nvPr/>
            </p:nvSpPr>
            <p:spPr>
              <a:xfrm>
                <a:off x="10791145" y="3290500"/>
                <a:ext cx="5626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(2.1)</m:t>
                      </m:r>
                    </m:oMath>
                  </m:oMathPara>
                </a14:m>
                <a:endParaRPr kumimoji="1" lang="ja-JP" altLang="en-US"/>
              </a:p>
            </p:txBody>
          </p:sp>
        </mc:Choice>
        <mc:Fallback xmlns="">
          <p:sp>
            <p:nvSpPr>
              <p:cNvPr id="4" name="テキスト ボックス 3">
                <a:extLst>
                  <a:ext uri="{FF2B5EF4-FFF2-40B4-BE49-F238E27FC236}">
                    <a16:creationId xmlns:a16="http://schemas.microsoft.com/office/drawing/2014/main" id="{53282EAE-DB29-A6FF-CED9-A7FBF85370B5}"/>
                  </a:ext>
                </a:extLst>
              </p:cNvPr>
              <p:cNvSpPr txBox="1">
                <a:spLocks noRot="1" noChangeAspect="1" noMove="1" noResize="1" noEditPoints="1" noAdjustHandles="1" noChangeArrowheads="1" noChangeShapeType="1" noTextEdit="1"/>
              </p:cNvSpPr>
              <p:nvPr/>
            </p:nvSpPr>
            <p:spPr>
              <a:xfrm>
                <a:off x="10791145" y="3290500"/>
                <a:ext cx="562655" cy="276999"/>
              </a:xfrm>
              <a:prstGeom prst="rect">
                <a:avLst/>
              </a:prstGeom>
              <a:blipFill>
                <a:blip r:embed="rId3"/>
                <a:stretch>
                  <a:fillRect l="-13043" t="-4545" r="-13043" b="-363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EDEF06F-2F1B-C044-E7FC-ED17514B34FA}"/>
                  </a:ext>
                </a:extLst>
              </p:cNvPr>
              <p:cNvSpPr txBox="1"/>
              <p:nvPr/>
            </p:nvSpPr>
            <p:spPr>
              <a:xfrm>
                <a:off x="10657263" y="4244740"/>
                <a:ext cx="6965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(2.6</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5" name="テキスト ボックス 4">
                <a:extLst>
                  <a:ext uri="{FF2B5EF4-FFF2-40B4-BE49-F238E27FC236}">
                    <a16:creationId xmlns:a16="http://schemas.microsoft.com/office/drawing/2014/main" id="{CEDEF06F-2F1B-C044-E7FC-ED17514B34FA}"/>
                  </a:ext>
                </a:extLst>
              </p:cNvPr>
              <p:cNvSpPr txBox="1">
                <a:spLocks noRot="1" noChangeAspect="1" noMove="1" noResize="1" noEditPoints="1" noAdjustHandles="1" noChangeArrowheads="1" noChangeShapeType="1" noTextEdit="1"/>
              </p:cNvSpPr>
              <p:nvPr/>
            </p:nvSpPr>
            <p:spPr>
              <a:xfrm>
                <a:off x="10657263" y="4244740"/>
                <a:ext cx="696537" cy="276999"/>
              </a:xfrm>
              <a:prstGeom prst="rect">
                <a:avLst/>
              </a:prstGeom>
              <a:blipFill>
                <a:blip r:embed="rId4"/>
                <a:stretch>
                  <a:fillRect l="-10714" t="-4348" r="-10714" b="-304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E862BDF-51C8-4153-ED77-7B6CA02044A9}"/>
                  </a:ext>
                </a:extLst>
              </p:cNvPr>
              <p:cNvSpPr txBox="1"/>
              <p:nvPr/>
            </p:nvSpPr>
            <p:spPr>
              <a:xfrm>
                <a:off x="10657262" y="4705002"/>
                <a:ext cx="6927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(2.6</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6" name="テキスト ボックス 5">
                <a:extLst>
                  <a:ext uri="{FF2B5EF4-FFF2-40B4-BE49-F238E27FC236}">
                    <a16:creationId xmlns:a16="http://schemas.microsoft.com/office/drawing/2014/main" id="{0E862BDF-51C8-4153-ED77-7B6CA02044A9}"/>
                  </a:ext>
                </a:extLst>
              </p:cNvPr>
              <p:cNvSpPr txBox="1">
                <a:spLocks noRot="1" noChangeAspect="1" noMove="1" noResize="1" noEditPoints="1" noAdjustHandles="1" noChangeArrowheads="1" noChangeShapeType="1" noTextEdit="1"/>
              </p:cNvSpPr>
              <p:nvPr/>
            </p:nvSpPr>
            <p:spPr>
              <a:xfrm>
                <a:off x="10657262" y="4705002"/>
                <a:ext cx="692754" cy="276999"/>
              </a:xfrm>
              <a:prstGeom prst="rect">
                <a:avLst/>
              </a:prstGeom>
              <a:blipFill>
                <a:blip r:embed="rId5"/>
                <a:stretch>
                  <a:fillRect l="-10909" r="-10909"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2D1C3DBE-C325-30B7-E1E3-9E462BC69389}"/>
                  </a:ext>
                </a:extLst>
              </p:cNvPr>
              <p:cNvSpPr txBox="1"/>
              <p:nvPr/>
            </p:nvSpPr>
            <p:spPr>
              <a:xfrm>
                <a:off x="10679562" y="5286171"/>
                <a:ext cx="6757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(2.6</m:t>
                      </m:r>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7" name="テキスト ボックス 6">
                <a:extLst>
                  <a:ext uri="{FF2B5EF4-FFF2-40B4-BE49-F238E27FC236}">
                    <a16:creationId xmlns:a16="http://schemas.microsoft.com/office/drawing/2014/main" id="{2D1C3DBE-C325-30B7-E1E3-9E462BC69389}"/>
                  </a:ext>
                </a:extLst>
              </p:cNvPr>
              <p:cNvSpPr txBox="1">
                <a:spLocks noRot="1" noChangeAspect="1" noMove="1" noResize="1" noEditPoints="1" noAdjustHandles="1" noChangeArrowheads="1" noChangeShapeType="1" noTextEdit="1"/>
              </p:cNvSpPr>
              <p:nvPr/>
            </p:nvSpPr>
            <p:spPr>
              <a:xfrm>
                <a:off x="10679562" y="5286171"/>
                <a:ext cx="675762" cy="276999"/>
              </a:xfrm>
              <a:prstGeom prst="rect">
                <a:avLst/>
              </a:prstGeom>
              <a:blipFill>
                <a:blip r:embed="rId6"/>
                <a:stretch>
                  <a:fillRect l="-10909" t="-4348" r="-10909" b="-304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966642C-B2A9-AB5F-8C31-BB0B0ED261B6}"/>
                  </a:ext>
                </a:extLst>
              </p:cNvPr>
              <p:cNvSpPr txBox="1"/>
              <p:nvPr/>
            </p:nvSpPr>
            <p:spPr>
              <a:xfrm>
                <a:off x="10647003" y="5728840"/>
                <a:ext cx="7030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(2.6</m:t>
                      </m:r>
                      <m:r>
                        <a:rPr kumimoji="1" lang="en-US" altLang="ja-JP" b="0" i="1" smtClean="0">
                          <a:latin typeface="Cambria Math" panose="02040503050406030204" pitchFamily="18" charset="0"/>
                        </a:rPr>
                        <m:t>𝑑</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8" name="テキスト ボックス 7">
                <a:extLst>
                  <a:ext uri="{FF2B5EF4-FFF2-40B4-BE49-F238E27FC236}">
                    <a16:creationId xmlns:a16="http://schemas.microsoft.com/office/drawing/2014/main" id="{F966642C-B2A9-AB5F-8C31-BB0B0ED261B6}"/>
                  </a:ext>
                </a:extLst>
              </p:cNvPr>
              <p:cNvSpPr txBox="1">
                <a:spLocks noRot="1" noChangeAspect="1" noMove="1" noResize="1" noEditPoints="1" noAdjustHandles="1" noChangeArrowheads="1" noChangeShapeType="1" noTextEdit="1"/>
              </p:cNvSpPr>
              <p:nvPr/>
            </p:nvSpPr>
            <p:spPr>
              <a:xfrm>
                <a:off x="10647003" y="5728840"/>
                <a:ext cx="703013" cy="276999"/>
              </a:xfrm>
              <a:prstGeom prst="rect">
                <a:avLst/>
              </a:prstGeom>
              <a:blipFill>
                <a:blip r:embed="rId7"/>
                <a:stretch>
                  <a:fillRect l="-10714" t="-4545" r="-10714" b="-363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39360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ja-JP" altLang="en-US" sz="4000"/>
              <a:t>目次</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5257800" cy="4451605"/>
          </a:xfrm>
        </p:spPr>
        <p:txBody>
          <a:bodyPr>
            <a:normAutofit fontScale="92500" lnSpcReduction="10000"/>
          </a:bodyPr>
          <a:lstStyle/>
          <a:p>
            <a:pPr marL="0" indent="0">
              <a:lnSpc>
                <a:spcPct val="110000"/>
              </a:lnSpc>
              <a:buNone/>
            </a:pPr>
            <a:r>
              <a:rPr kumimoji="1" lang="ja-JP" altLang="en-US" sz="2200"/>
              <a:t>🟧</a:t>
            </a:r>
            <a:r>
              <a:rPr kumimoji="1" lang="en-US" altLang="ja-JP" sz="2200" dirty="0"/>
              <a:t>  </a:t>
            </a:r>
            <a:r>
              <a:rPr kumimoji="1" lang="ja-JP" altLang="en-US" sz="2200" b="1">
                <a:solidFill>
                  <a:schemeClr val="accent2"/>
                </a:solidFill>
              </a:rPr>
              <a:t>数値相対論</a:t>
            </a:r>
            <a:endParaRPr kumimoji="1" lang="en-US" altLang="ja-JP" sz="2200" b="1" dirty="0">
              <a:solidFill>
                <a:schemeClr val="accent2"/>
              </a:solidFill>
            </a:endParaRPr>
          </a:p>
          <a:p>
            <a:pPr marL="457200" indent="-457200">
              <a:lnSpc>
                <a:spcPct val="110000"/>
              </a:lnSpc>
              <a:buAutoNum type="arabicPeriod"/>
            </a:pPr>
            <a:r>
              <a:rPr kumimoji="1" lang="en-US" altLang="ja-JP" sz="2200" dirty="0">
                <a:solidFill>
                  <a:schemeClr val="bg1">
                    <a:lumMod val="65000"/>
                  </a:schemeClr>
                </a:solidFill>
              </a:rPr>
              <a:t>Introduction</a:t>
            </a:r>
          </a:p>
          <a:p>
            <a:pPr marL="457200" indent="-457200">
              <a:lnSpc>
                <a:spcPct val="110000"/>
              </a:lnSpc>
              <a:buAutoNum type="arabicPeriod"/>
            </a:pPr>
            <a:r>
              <a:rPr lang="ja-JP" altLang="en-US" sz="2200"/>
              <a:t>偏微分</a:t>
            </a:r>
            <a:r>
              <a:rPr kumimoji="1" lang="ja-JP" altLang="en-US" sz="2200"/>
              <a:t>方程式の数値的解法</a:t>
            </a:r>
            <a:endParaRPr kumimoji="1" lang="en-US" altLang="ja-JP" sz="2200" dirty="0"/>
          </a:p>
          <a:p>
            <a:pPr marL="914400" lvl="1" indent="-457200">
              <a:lnSpc>
                <a:spcPct val="110000"/>
              </a:lnSpc>
              <a:buAutoNum type="arabicPeriod"/>
            </a:pPr>
            <a:r>
              <a:rPr kumimoji="1" lang="ja-JP" altLang="en-US" sz="1800">
                <a:solidFill>
                  <a:schemeClr val="bg1">
                    <a:lumMod val="65000"/>
                  </a:schemeClr>
                </a:solidFill>
              </a:rPr>
              <a:t>概要</a:t>
            </a:r>
            <a:endParaRPr kumimoji="1" lang="en-US" altLang="ja-JP" sz="18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一階常微分方程式</a:t>
            </a:r>
            <a:endParaRPr kumimoji="1" lang="en-US" altLang="ja-JP" sz="1800" dirty="0">
              <a:solidFill>
                <a:schemeClr val="bg1">
                  <a:lumMod val="65000"/>
                </a:schemeClr>
              </a:solidFill>
            </a:endParaRPr>
          </a:p>
          <a:p>
            <a:pPr marL="1371600" lvl="2" indent="-457200">
              <a:lnSpc>
                <a:spcPct val="110000"/>
              </a:lnSpc>
              <a:buAutoNum type="arabicPeriod"/>
            </a:pPr>
            <a:r>
              <a:rPr lang="en-US" altLang="ja-JP" sz="1400" dirty="0">
                <a:solidFill>
                  <a:schemeClr val="bg1">
                    <a:lumMod val="65000"/>
                  </a:schemeClr>
                </a:solidFill>
              </a:rPr>
              <a:t>Euler</a:t>
            </a:r>
            <a:r>
              <a:rPr lang="ja-JP" altLang="en-US" sz="1400">
                <a:solidFill>
                  <a:schemeClr val="bg1">
                    <a:lumMod val="65000"/>
                  </a:schemeClr>
                </a:solidFill>
              </a:rPr>
              <a:t>法</a:t>
            </a:r>
            <a:endParaRPr lang="en-US" altLang="ja-JP" sz="1400" dirty="0">
              <a:solidFill>
                <a:schemeClr val="bg1">
                  <a:lumMod val="65000"/>
                </a:schemeClr>
              </a:solidFill>
            </a:endParaRPr>
          </a:p>
          <a:p>
            <a:pPr marL="1371600" lvl="2" indent="-457200">
              <a:lnSpc>
                <a:spcPct val="110000"/>
              </a:lnSpc>
              <a:buAutoNum type="arabicPeriod"/>
            </a:pPr>
            <a:r>
              <a:rPr kumimoji="1" lang="en-US" altLang="ja-JP" sz="1400" dirty="0">
                <a:solidFill>
                  <a:schemeClr val="bg1">
                    <a:lumMod val="65000"/>
                  </a:schemeClr>
                </a:solidFill>
              </a:rPr>
              <a:t>Runge-</a:t>
            </a:r>
            <a:r>
              <a:rPr kumimoji="1" lang="en-US" altLang="ja-JP" sz="1400" dirty="0" err="1">
                <a:solidFill>
                  <a:schemeClr val="bg1">
                    <a:lumMod val="65000"/>
                  </a:schemeClr>
                </a:solidFill>
              </a:rPr>
              <a:t>Kutta</a:t>
            </a:r>
            <a:r>
              <a:rPr kumimoji="1" lang="ja-JP" altLang="en-US" sz="1400">
                <a:solidFill>
                  <a:schemeClr val="bg1">
                    <a:lumMod val="65000"/>
                  </a:schemeClr>
                </a:solidFill>
              </a:rPr>
              <a:t>法</a:t>
            </a:r>
            <a:endParaRPr kumimoji="1" lang="en-US" altLang="ja-JP" sz="1400" dirty="0">
              <a:solidFill>
                <a:schemeClr val="bg1">
                  <a:lumMod val="65000"/>
                </a:schemeClr>
              </a:solidFill>
            </a:endParaRPr>
          </a:p>
          <a:p>
            <a:pPr marL="914400" lvl="1" indent="-457200">
              <a:lnSpc>
                <a:spcPct val="110000"/>
              </a:lnSpc>
              <a:buAutoNum type="arabicPeriod"/>
            </a:pPr>
            <a:r>
              <a:rPr kumimoji="1" lang="ja-JP" altLang="en-US" sz="1800"/>
              <a:t>一階連立常微分方程式</a:t>
            </a:r>
            <a:endParaRPr kumimoji="1" lang="en-US" altLang="ja-JP" sz="1800" dirty="0"/>
          </a:p>
          <a:p>
            <a:pPr marL="914400" lvl="1" indent="-457200">
              <a:lnSpc>
                <a:spcPct val="110000"/>
              </a:lnSpc>
              <a:buAutoNum type="arabicPeriod"/>
            </a:pPr>
            <a:r>
              <a:rPr lang="ja-JP" altLang="en-US" sz="1800">
                <a:solidFill>
                  <a:schemeClr val="bg1">
                    <a:lumMod val="65000"/>
                  </a:schemeClr>
                </a:solidFill>
              </a:rPr>
              <a:t>二階常微分方程式</a:t>
            </a:r>
            <a:endParaRPr lang="en-US" altLang="ja-JP" sz="18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一階偏微分方程式</a:t>
            </a:r>
            <a:r>
              <a:rPr kumimoji="1" lang="en-US" altLang="ja-JP" sz="1800" dirty="0">
                <a:solidFill>
                  <a:schemeClr val="bg1">
                    <a:lumMod val="65000"/>
                  </a:schemeClr>
                </a:solidFill>
              </a:rPr>
              <a:t>(t, x </a:t>
            </a:r>
            <a:r>
              <a:rPr kumimoji="1" lang="ja-JP" altLang="en-US" sz="1800">
                <a:solidFill>
                  <a:schemeClr val="bg1">
                    <a:lumMod val="65000"/>
                  </a:schemeClr>
                </a:solidFill>
              </a:rPr>
              <a:t>微分</a:t>
            </a:r>
            <a:r>
              <a:rPr kumimoji="1" lang="en-US" altLang="ja-JP" sz="1800" dirty="0">
                <a:solidFill>
                  <a:schemeClr val="bg1">
                    <a:lumMod val="65000"/>
                  </a:schemeClr>
                </a:solidFill>
              </a:rPr>
              <a:t>)</a:t>
            </a:r>
          </a:p>
          <a:p>
            <a:pPr marL="1371600" lvl="2" indent="-457200">
              <a:lnSpc>
                <a:spcPct val="110000"/>
              </a:lnSpc>
              <a:buAutoNum type="arabicPeriod"/>
            </a:pPr>
            <a:r>
              <a:rPr lang="en-US" altLang="ja-JP" sz="1400" dirty="0">
                <a:solidFill>
                  <a:schemeClr val="bg1">
                    <a:lumMod val="65000"/>
                  </a:schemeClr>
                </a:solidFill>
              </a:rPr>
              <a:t>Method of Line</a:t>
            </a:r>
          </a:p>
          <a:p>
            <a:pPr marL="1371600" lvl="2" indent="-457200">
              <a:lnSpc>
                <a:spcPct val="110000"/>
              </a:lnSpc>
              <a:buAutoNum type="arabicPeriod"/>
            </a:pPr>
            <a:r>
              <a:rPr lang="en-US" altLang="ja-JP" sz="1400" dirty="0">
                <a:solidFill>
                  <a:schemeClr val="bg1">
                    <a:lumMod val="65000"/>
                  </a:schemeClr>
                </a:solidFill>
              </a:rPr>
              <a:t>Euler</a:t>
            </a:r>
            <a:r>
              <a:rPr lang="ja-JP" altLang="en-US" sz="1400">
                <a:solidFill>
                  <a:schemeClr val="bg1">
                    <a:lumMod val="65000"/>
                  </a:schemeClr>
                </a:solidFill>
              </a:rPr>
              <a:t>法</a:t>
            </a:r>
            <a:endParaRPr lang="en-US" altLang="ja-JP" sz="1400" dirty="0">
              <a:solidFill>
                <a:schemeClr val="bg1">
                  <a:lumMod val="65000"/>
                </a:schemeClr>
              </a:solidFill>
            </a:endParaRPr>
          </a:p>
          <a:p>
            <a:pPr marL="1371600" lvl="2" indent="-457200">
              <a:lnSpc>
                <a:spcPct val="110000"/>
              </a:lnSpc>
              <a:buAutoNum type="arabicPeriod"/>
            </a:pPr>
            <a:r>
              <a:rPr kumimoji="1" lang="en-US" altLang="ja-JP" sz="1400" dirty="0">
                <a:solidFill>
                  <a:schemeClr val="bg1">
                    <a:lumMod val="65000"/>
                  </a:schemeClr>
                </a:solidFill>
              </a:rPr>
              <a:t>Runge-</a:t>
            </a:r>
            <a:r>
              <a:rPr kumimoji="1" lang="en-US" altLang="ja-JP" sz="1400" dirty="0" err="1">
                <a:solidFill>
                  <a:schemeClr val="bg1">
                    <a:lumMod val="65000"/>
                  </a:schemeClr>
                </a:solidFill>
              </a:rPr>
              <a:t>Kutta</a:t>
            </a:r>
            <a:r>
              <a:rPr kumimoji="1" lang="ja-JP" altLang="en-US" sz="1400">
                <a:solidFill>
                  <a:schemeClr val="bg1">
                    <a:lumMod val="65000"/>
                  </a:schemeClr>
                </a:solidFill>
              </a:rPr>
              <a:t>法</a:t>
            </a:r>
            <a:endParaRPr lang="en-US" altLang="ja-JP" sz="1200" dirty="0">
              <a:solidFill>
                <a:schemeClr val="bg1">
                  <a:lumMod val="65000"/>
                </a:schemeClr>
              </a:solidFill>
            </a:endParaRPr>
          </a:p>
        </p:txBody>
      </p:sp>
      <p:sp>
        <p:nvSpPr>
          <p:cNvPr id="7" name="コンテンツ プレースホルダー 2">
            <a:extLst>
              <a:ext uri="{FF2B5EF4-FFF2-40B4-BE49-F238E27FC236}">
                <a16:creationId xmlns:a16="http://schemas.microsoft.com/office/drawing/2014/main" id="{A07AC76D-8D19-9DBD-12DD-C2F7513592BE}"/>
              </a:ext>
            </a:extLst>
          </p:cNvPr>
          <p:cNvSpPr txBox="1">
            <a:spLocks/>
          </p:cNvSpPr>
          <p:nvPr/>
        </p:nvSpPr>
        <p:spPr>
          <a:xfrm>
            <a:off x="6096000" y="2144118"/>
            <a:ext cx="5257800" cy="4451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10000"/>
              </a:lnSpc>
              <a:buFont typeface="+mj-lt"/>
              <a:buAutoNum type="arabicPeriod" startAt="3"/>
            </a:pPr>
            <a:endParaRPr kumimoji="1" lang="en-US" altLang="ja-JP" sz="2200" dirty="0"/>
          </a:p>
          <a:p>
            <a:pPr marL="457200" indent="-457200">
              <a:lnSpc>
                <a:spcPct val="110000"/>
              </a:lnSpc>
              <a:buFont typeface="+mj-lt"/>
              <a:buAutoNum type="arabicPeriod" startAt="3"/>
            </a:pPr>
            <a:r>
              <a:rPr kumimoji="1" lang="ja-JP" altLang="en-US" sz="2200">
                <a:solidFill>
                  <a:schemeClr val="bg1">
                    <a:lumMod val="65000"/>
                  </a:schemeClr>
                </a:solidFill>
              </a:rPr>
              <a:t>数値相対論の計算に必要な要素</a:t>
            </a:r>
            <a:endParaRPr kumimoji="1" lang="en-US" altLang="ja-JP" sz="2200" dirty="0">
              <a:solidFill>
                <a:schemeClr val="bg1">
                  <a:lumMod val="65000"/>
                </a:schemeClr>
              </a:solidFill>
            </a:endParaRPr>
          </a:p>
          <a:p>
            <a:pPr marL="914400" lvl="1" indent="-457200">
              <a:lnSpc>
                <a:spcPct val="110000"/>
              </a:lnSpc>
              <a:buAutoNum type="arabicPeriod"/>
            </a:pPr>
            <a:r>
              <a:rPr lang="en-US" altLang="ja-JP" sz="1800" dirty="0">
                <a:solidFill>
                  <a:schemeClr val="bg1">
                    <a:lumMod val="65000"/>
                  </a:schemeClr>
                </a:solidFill>
              </a:rPr>
              <a:t>Evolution</a:t>
            </a:r>
          </a:p>
          <a:p>
            <a:pPr marL="1371600" lvl="2" indent="-457200">
              <a:lnSpc>
                <a:spcPct val="110000"/>
              </a:lnSpc>
              <a:buAutoNum type="arabicPeriod"/>
            </a:pPr>
            <a:r>
              <a:rPr lang="en-US" altLang="ja-JP" sz="1400" dirty="0">
                <a:solidFill>
                  <a:schemeClr val="bg1">
                    <a:lumMod val="65000"/>
                  </a:schemeClr>
                </a:solidFill>
              </a:rPr>
              <a:t>ADM</a:t>
            </a:r>
            <a:r>
              <a:rPr lang="ja-JP" altLang="en-US" sz="1400">
                <a:solidFill>
                  <a:schemeClr val="bg1">
                    <a:lumMod val="65000"/>
                  </a:schemeClr>
                </a:solidFill>
              </a:rPr>
              <a:t>分解</a:t>
            </a:r>
            <a:endParaRPr lang="en-US" altLang="ja-JP" sz="1400" dirty="0">
              <a:solidFill>
                <a:schemeClr val="bg1">
                  <a:lumMod val="65000"/>
                </a:schemeClr>
              </a:solidFill>
            </a:endParaRPr>
          </a:p>
          <a:p>
            <a:pPr marL="1371600" lvl="2" indent="-457200">
              <a:lnSpc>
                <a:spcPct val="110000"/>
              </a:lnSpc>
              <a:buAutoNum type="arabicPeriod"/>
            </a:pPr>
            <a:r>
              <a:rPr lang="en-US" altLang="ja-JP" sz="1400" dirty="0">
                <a:solidFill>
                  <a:schemeClr val="bg1">
                    <a:lumMod val="65000"/>
                  </a:schemeClr>
                </a:solidFill>
              </a:rPr>
              <a:t>BSSN</a:t>
            </a:r>
            <a:r>
              <a:rPr lang="ja-JP" altLang="en-US" sz="1400">
                <a:solidFill>
                  <a:schemeClr val="bg1">
                    <a:lumMod val="65000"/>
                  </a:schemeClr>
                </a:solidFill>
              </a:rPr>
              <a:t>形式</a:t>
            </a:r>
            <a:endParaRPr lang="en-US" altLang="ja-JP" sz="1400" dirty="0">
              <a:solidFill>
                <a:schemeClr val="bg1">
                  <a:lumMod val="65000"/>
                </a:schemeClr>
              </a:solidFill>
            </a:endParaRPr>
          </a:p>
          <a:p>
            <a:pPr marL="914400" lvl="1" indent="-457200">
              <a:lnSpc>
                <a:spcPct val="110000"/>
              </a:lnSpc>
              <a:buAutoNum type="arabicPeriod"/>
            </a:pPr>
            <a:r>
              <a:rPr kumimoji="1" lang="en-US" altLang="ja-JP" sz="1800" dirty="0">
                <a:solidFill>
                  <a:schemeClr val="bg1">
                    <a:lumMod val="65000"/>
                  </a:schemeClr>
                </a:solidFill>
              </a:rPr>
              <a:t>Initial data</a:t>
            </a:r>
          </a:p>
          <a:p>
            <a:pPr marL="914400" lvl="1" indent="-457200">
              <a:lnSpc>
                <a:spcPct val="110000"/>
              </a:lnSpc>
              <a:buAutoNum type="arabicPeriod"/>
            </a:pPr>
            <a:r>
              <a:rPr lang="en-US" altLang="ja-JP" sz="1800" dirty="0">
                <a:solidFill>
                  <a:schemeClr val="bg1">
                    <a:lumMod val="65000"/>
                  </a:schemeClr>
                </a:solidFill>
              </a:rPr>
              <a:t>Analyzing data</a:t>
            </a:r>
          </a:p>
          <a:p>
            <a:pPr marL="914400" lvl="1" indent="-457200">
              <a:lnSpc>
                <a:spcPct val="110000"/>
              </a:lnSpc>
              <a:buAutoNum type="arabicPeriod"/>
            </a:pPr>
            <a:r>
              <a:rPr kumimoji="1" lang="ja-JP" altLang="en-US" sz="1800">
                <a:solidFill>
                  <a:schemeClr val="bg1">
                    <a:lumMod val="65000"/>
                  </a:schemeClr>
                </a:solidFill>
              </a:rPr>
              <a:t>その他</a:t>
            </a:r>
            <a:endParaRPr kumimoji="1" lang="en-US" altLang="ja-JP" sz="1800" dirty="0">
              <a:solidFill>
                <a:schemeClr val="bg1">
                  <a:lumMod val="65000"/>
                </a:schemeClr>
              </a:solidFill>
            </a:endParaRPr>
          </a:p>
          <a:p>
            <a:pPr marL="457200" indent="-457200">
              <a:lnSpc>
                <a:spcPct val="110000"/>
              </a:lnSpc>
              <a:buAutoNum type="arabicPeriod" startAt="3"/>
            </a:pPr>
            <a:r>
              <a:rPr lang="en-US" altLang="ja-JP" sz="2200" dirty="0">
                <a:solidFill>
                  <a:schemeClr val="bg1">
                    <a:lumMod val="65000"/>
                  </a:schemeClr>
                </a:solidFill>
              </a:rPr>
              <a:t>Einstein Toolkit</a:t>
            </a:r>
          </a:p>
          <a:p>
            <a:pPr marL="0" indent="0">
              <a:lnSpc>
                <a:spcPct val="110000"/>
              </a:lnSpc>
              <a:buNone/>
            </a:pPr>
            <a:endParaRPr lang="en-US" altLang="ja-JP" sz="2200" dirty="0"/>
          </a:p>
          <a:p>
            <a:pPr marL="457200" indent="-457200">
              <a:lnSpc>
                <a:spcPct val="110000"/>
              </a:lnSpc>
              <a:buAutoNum type="arabicPeriod"/>
            </a:pPr>
            <a:endParaRPr lang="en-US" altLang="ja-JP" sz="2200" dirty="0"/>
          </a:p>
          <a:p>
            <a:pPr marL="457200" indent="-457200">
              <a:lnSpc>
                <a:spcPct val="110000"/>
              </a:lnSpc>
              <a:buAutoNum type="arabicPeriod"/>
            </a:pPr>
            <a:endParaRPr lang="en-US" altLang="ja-JP" sz="2200" dirty="0"/>
          </a:p>
        </p:txBody>
      </p:sp>
    </p:spTree>
    <p:extLst>
      <p:ext uri="{BB962C8B-B14F-4D97-AF65-F5344CB8AC3E}">
        <p14:creationId xmlns:p14="http://schemas.microsoft.com/office/powerpoint/2010/main" val="239618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en-US" altLang="ja-JP" sz="4000" dirty="0"/>
              <a:t>2</a:t>
            </a:r>
            <a:r>
              <a:rPr kumimoji="1" lang="en-US" altLang="ja-JP" sz="4000" dirty="0"/>
              <a:t>.3 </a:t>
            </a:r>
            <a:r>
              <a:rPr kumimoji="1" lang="ja-JP" altLang="en-US" sz="4000"/>
              <a:t>一階連立常微分方程式</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lnSpc>
                    <a:spcPct val="110000"/>
                  </a:lnSpc>
                  <a:buNone/>
                </a:pPr>
                <a:r>
                  <a:rPr lang="ja-JP" altLang="en-US" sz="1800"/>
                  <a:t>一階連立常微分方程式</a:t>
                </a:r>
                <a:endParaRPr lang="en-US" altLang="ja-JP" sz="1800" dirty="0"/>
              </a:p>
              <a:p>
                <a:pPr marL="0" indent="0">
                  <a:lnSpc>
                    <a:spcPct val="110000"/>
                  </a:lnSpc>
                  <a:buNone/>
                </a:pPr>
                <a14:m>
                  <m:oMathPara xmlns:m="http://schemas.openxmlformats.org/officeDocument/2006/math">
                    <m:oMathParaPr>
                      <m:jc m:val="centerGroup"/>
                    </m:oMathParaPr>
                    <m:oMath xmlns:m="http://schemas.openxmlformats.org/officeDocument/2006/math">
                      <m:d>
                        <m:dPr>
                          <m:begChr m:val="{"/>
                          <m:endChr m:val=""/>
                          <m:ctrlPr>
                            <a:rPr lang="en-US" altLang="ja-JP" sz="1800" i="1" smtClean="0">
                              <a:latin typeface="Cambria Math" panose="02040503050406030204" pitchFamily="18" charset="0"/>
                            </a:rPr>
                          </m:ctrlPr>
                        </m:dPr>
                        <m:e>
                          <m:m>
                            <m:mPr>
                              <m:mcs>
                                <m:mc>
                                  <m:mcPr>
                                    <m:count m:val="1"/>
                                    <m:mcJc m:val="center"/>
                                  </m:mcPr>
                                </m:mc>
                              </m:mcs>
                              <m:ctrlPr>
                                <a:rPr lang="en-US" altLang="ja-JP" sz="1800" i="1" smtClean="0">
                                  <a:latin typeface="Cambria Math" panose="02040503050406030204" pitchFamily="18" charset="0"/>
                                </a:rPr>
                              </m:ctrlPr>
                            </m:mPr>
                            <m:mr>
                              <m:e>
                                <m:f>
                                  <m:fPr>
                                    <m:ctrlPr>
                                      <a:rPr lang="en-US" altLang="ja-JP" sz="1800" i="1" smtClean="0">
                                        <a:latin typeface="Cambria Math" panose="02040503050406030204" pitchFamily="18" charset="0"/>
                                      </a:rPr>
                                    </m:ctrlPr>
                                  </m:fPr>
                                  <m:num>
                                    <m:r>
                                      <a:rPr lang="en-US" altLang="ja-JP" sz="1800" b="0" i="1" smtClean="0">
                                        <a:latin typeface="Cambria Math" panose="02040503050406030204" pitchFamily="18" charset="0"/>
                                      </a:rPr>
                                      <m:t>𝑑𝑢</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num>
                                  <m:den>
                                    <m:r>
                                      <a:rPr lang="en-US" altLang="ja-JP" sz="1800" b="0" i="1" smtClean="0">
                                        <a:latin typeface="Cambria Math" panose="02040503050406030204" pitchFamily="18" charset="0"/>
                                      </a:rPr>
                                      <m:t>𝑑𝑡</m:t>
                                    </m:r>
                                  </m:den>
                                </m:f>
                                <m:r>
                                  <a:rPr lang="en-US" altLang="ja-JP" sz="1800" b="0" i="1" smtClean="0">
                                    <a:latin typeface="Cambria Math" panose="02040503050406030204" pitchFamily="18" charset="0"/>
                                  </a:rPr>
                                  <m:t>=</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𝑓</m:t>
                                    </m:r>
                                  </m:e>
                                  <m:sub>
                                    <m:r>
                                      <a:rPr lang="en-US" altLang="ja-JP" sz="1800" b="0" i="1" smtClean="0">
                                        <a:latin typeface="Cambria Math" panose="02040503050406030204" pitchFamily="18" charset="0"/>
                                      </a:rPr>
                                      <m:t>𝑢</m:t>
                                    </m:r>
                                  </m:sub>
                                </m:sSub>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𝑢</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𝑣</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r>
                                  <m:rPr>
                                    <m:nor/>
                                  </m:rPr>
                                  <a:rPr lang="en-US" altLang="ja-JP" sz="1800" dirty="0"/>
                                  <m:t> </m:t>
                                </m:r>
                              </m:e>
                            </m:mr>
                            <m:mr>
                              <m:e>
                                <m:f>
                                  <m:fPr>
                                    <m:ctrlPr>
                                      <a:rPr lang="en-US" altLang="ja-JP" sz="1800" i="1" smtClean="0">
                                        <a:latin typeface="Cambria Math" panose="02040503050406030204" pitchFamily="18" charset="0"/>
                                      </a:rPr>
                                    </m:ctrlPr>
                                  </m:fPr>
                                  <m:num>
                                    <m:r>
                                      <a:rPr lang="en-US" altLang="ja-JP" sz="1800" b="0" i="1" smtClean="0">
                                        <a:latin typeface="Cambria Math" panose="02040503050406030204" pitchFamily="18" charset="0"/>
                                      </a:rPr>
                                      <m:t>𝑑𝑣</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num>
                                  <m:den>
                                    <m:r>
                                      <a:rPr lang="en-US" altLang="ja-JP" sz="1800" b="0" i="1" smtClean="0">
                                        <a:latin typeface="Cambria Math" panose="02040503050406030204" pitchFamily="18" charset="0"/>
                                      </a:rPr>
                                      <m:t>𝑑𝑡</m:t>
                                    </m:r>
                                  </m:den>
                                </m:f>
                                <m:r>
                                  <a:rPr lang="en-US" altLang="ja-JP" sz="1800" b="0" i="1" smtClean="0">
                                    <a:latin typeface="Cambria Math" panose="02040503050406030204" pitchFamily="18" charset="0"/>
                                  </a:rPr>
                                  <m:t>=</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𝑓</m:t>
                                    </m:r>
                                  </m:e>
                                  <m:sub>
                                    <m:r>
                                      <a:rPr lang="en-US" altLang="ja-JP" sz="1800" b="0" i="1" smtClean="0">
                                        <a:latin typeface="Cambria Math" panose="02040503050406030204" pitchFamily="18" charset="0"/>
                                      </a:rPr>
                                      <m:t>𝑣</m:t>
                                    </m:r>
                                  </m:sub>
                                </m:sSub>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𝑢</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𝑣</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r>
                                  <m:rPr>
                                    <m:nor/>
                                  </m:rPr>
                                  <a:rPr lang="en-US" altLang="ja-JP" sz="1800" dirty="0"/>
                                  <m:t> </m:t>
                                </m:r>
                              </m:e>
                            </m:mr>
                          </m:m>
                        </m:e>
                      </m:d>
                    </m:oMath>
                  </m:oMathPara>
                </a14:m>
                <a:endParaRPr lang="en-US" altLang="ja-JP" sz="1800" dirty="0"/>
              </a:p>
              <a:p>
                <a:pPr marL="0" indent="0">
                  <a:lnSpc>
                    <a:spcPct val="110000"/>
                  </a:lnSpc>
                  <a:buNone/>
                </a:pPr>
                <a:r>
                  <a:rPr lang="ja-JP" altLang="en-US" sz="1800"/>
                  <a:t>を</a:t>
                </a:r>
                <a:r>
                  <a:rPr lang="en-US" altLang="ja-JP" sz="1800" dirty="0"/>
                  <a:t>Runge-</a:t>
                </a:r>
                <a:r>
                  <a:rPr lang="en-US" altLang="ja-JP" sz="1800" dirty="0" err="1"/>
                  <a:t>Kutta</a:t>
                </a:r>
                <a:r>
                  <a:rPr lang="ja-JP" altLang="en-US" sz="1800"/>
                  <a:t>法で解くと</a:t>
                </a:r>
                <a:endParaRPr lang="en-US" altLang="ja-JP" sz="1800" dirty="0"/>
              </a:p>
              <a:p>
                <a:pPr marL="0" indent="0">
                  <a:lnSpc>
                    <a:spcPct val="110000"/>
                  </a:lnSpc>
                  <a:buNone/>
                </a:pPr>
                <a:endParaRPr lang="en-US" altLang="ja-JP" sz="1800" dirty="0"/>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𝑢</m:t>
                          </m:r>
                        </m:e>
                        <m:sub>
                          <m:r>
                            <a:rPr lang="en-US" altLang="ja-JP" sz="1800" b="0" i="1" smtClean="0">
                              <a:latin typeface="Cambria Math" panose="02040503050406030204" pitchFamily="18" charset="0"/>
                            </a:rPr>
                            <m:t>𝑛</m:t>
                          </m:r>
                          <m:r>
                            <a:rPr lang="en-US" altLang="ja-JP" sz="1800" b="0" i="1" smtClean="0">
                              <a:latin typeface="Cambria Math" panose="02040503050406030204" pitchFamily="18" charset="0"/>
                            </a:rPr>
                            <m:t>+1</m:t>
                          </m:r>
                        </m:sub>
                      </m:sSub>
                      <m:r>
                        <m:rPr>
                          <m:aln/>
                        </m:rPr>
                        <a:rPr lang="en-US" altLang="ja-JP" sz="1800" b="0" i="1" smtClean="0">
                          <a:latin typeface="Cambria Math" panose="02040503050406030204" pitchFamily="18" charset="0"/>
                        </a:rPr>
                        <m:t>=</m:t>
                      </m:r>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𝑢</m:t>
                          </m:r>
                        </m:e>
                        <m:sub>
                          <m:r>
                            <a:rPr lang="en-US" altLang="ja-JP" sz="1800" b="0" i="1" smtClean="0">
                              <a:latin typeface="Cambria Math" panose="02040503050406030204" pitchFamily="18" charset="0"/>
                            </a:rPr>
                            <m:t>𝑛</m:t>
                          </m:r>
                        </m:sub>
                      </m:sSub>
                      <m:r>
                        <a:rPr lang="en-US" altLang="ja-JP" sz="1800" b="0" i="1" smtClean="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b="0" i="1" smtClean="0">
                              <a:latin typeface="Cambria Math" panose="02040503050406030204" pitchFamily="18" charset="0"/>
                            </a:rPr>
                            <m:t>6</m:t>
                          </m:r>
                        </m:den>
                      </m:f>
                      <m:d>
                        <m:dPr>
                          <m:ctrlPr>
                            <a:rPr lang="en-US" altLang="ja-JP" sz="1800" b="0" i="1" smtClean="0">
                              <a:latin typeface="Cambria Math" panose="02040503050406030204" pitchFamily="18" charset="0"/>
                            </a:rPr>
                          </m:ctrlPr>
                        </m:dPr>
                        <m:e>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𝑢</m:t>
                              </m:r>
                              <m:r>
                                <a:rPr lang="en-US" altLang="ja-JP" sz="1800" b="0" i="1" smtClean="0">
                                  <a:latin typeface="Cambria Math" panose="02040503050406030204" pitchFamily="18" charset="0"/>
                                </a:rPr>
                                <m:t>1</m:t>
                              </m:r>
                            </m:sub>
                          </m:sSub>
                          <m:r>
                            <a:rPr lang="en-US" altLang="ja-JP" sz="1800" b="0" i="1" smtClean="0">
                              <a:latin typeface="Cambria Math" panose="02040503050406030204" pitchFamily="18" charset="0"/>
                            </a:rPr>
                            <m:t>+2</m:t>
                          </m:r>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𝑢</m:t>
                              </m:r>
                              <m:r>
                                <a:rPr lang="en-US" altLang="ja-JP" sz="1800" b="0" i="1" smtClean="0">
                                  <a:latin typeface="Cambria Math" panose="02040503050406030204" pitchFamily="18" charset="0"/>
                                </a:rPr>
                                <m:t>2</m:t>
                              </m:r>
                            </m:sub>
                          </m:sSub>
                          <m:r>
                            <a:rPr lang="en-US" altLang="ja-JP" sz="1800" b="0" i="1" smtClean="0">
                              <a:latin typeface="Cambria Math" panose="02040503050406030204" pitchFamily="18" charset="0"/>
                            </a:rPr>
                            <m:t>+2</m:t>
                          </m:r>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𝑢</m:t>
                              </m:r>
                              <m:r>
                                <a:rPr lang="en-US" altLang="ja-JP" sz="1800" b="0" i="1" smtClean="0">
                                  <a:latin typeface="Cambria Math" panose="02040503050406030204" pitchFamily="18" charset="0"/>
                                </a:rPr>
                                <m:t>3</m:t>
                              </m:r>
                            </m:sub>
                          </m:sSub>
                          <m:r>
                            <a:rPr lang="en-US" altLang="ja-JP" sz="1800" b="0" i="1" smtClean="0">
                              <a:latin typeface="Cambria Math" panose="02040503050406030204" pitchFamily="18" charset="0"/>
                            </a:rPr>
                            <m:t>+</m:t>
                          </m:r>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𝑢</m:t>
                              </m:r>
                              <m:r>
                                <a:rPr lang="en-US" altLang="ja-JP" sz="1800" b="0" i="1" smtClean="0">
                                  <a:latin typeface="Cambria Math" panose="02040503050406030204" pitchFamily="18" charset="0"/>
                                </a:rPr>
                                <m:t>4</m:t>
                              </m:r>
                            </m:sub>
                          </m:sSub>
                        </m:e>
                      </m:d>
                    </m:oMath>
                  </m:oMathPara>
                </a14:m>
                <a:br>
                  <a:rPr lang="en-US" altLang="ja-JP" sz="1800" b="0" dirty="0"/>
                </a:br>
                <a:endParaRPr lang="en-US" altLang="ja-JP" sz="1800" b="0" dirty="0"/>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𝑣</m:t>
                          </m:r>
                        </m:e>
                        <m:sub>
                          <m:r>
                            <a:rPr lang="en-US" altLang="ja-JP" sz="1800" b="0" i="1" smtClean="0">
                              <a:latin typeface="Cambria Math" panose="02040503050406030204" pitchFamily="18" charset="0"/>
                            </a:rPr>
                            <m:t>𝑛</m:t>
                          </m:r>
                          <m:r>
                            <a:rPr lang="en-US" altLang="ja-JP" sz="1800" b="0" i="1" smtClean="0">
                              <a:latin typeface="Cambria Math" panose="02040503050406030204" pitchFamily="18" charset="0"/>
                            </a:rPr>
                            <m:t>+1</m:t>
                          </m:r>
                        </m:sub>
                      </m:sSub>
                      <m:r>
                        <m:rPr>
                          <m:aln/>
                        </m:rPr>
                        <a:rPr lang="en-US" altLang="ja-JP" sz="1800" b="0" i="1" smtClean="0">
                          <a:latin typeface="Cambria Math" panose="02040503050406030204" pitchFamily="18" charset="0"/>
                        </a:rPr>
                        <m:t>=</m:t>
                      </m:r>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𝑣</m:t>
                          </m:r>
                        </m:e>
                        <m:sub>
                          <m:r>
                            <a:rPr lang="en-US" altLang="ja-JP" sz="1800" b="0" i="1" smtClean="0">
                              <a:latin typeface="Cambria Math" panose="02040503050406030204" pitchFamily="18" charset="0"/>
                            </a:rPr>
                            <m:t>𝑛</m:t>
                          </m:r>
                        </m:sub>
                      </m:sSub>
                      <m:r>
                        <a:rPr lang="en-US" altLang="ja-JP" sz="1800" b="0" i="1" smtClean="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b="0" i="1" smtClean="0">
                              <a:latin typeface="Cambria Math" panose="02040503050406030204" pitchFamily="18" charset="0"/>
                            </a:rPr>
                            <m:t>6</m:t>
                          </m:r>
                        </m:den>
                      </m:f>
                      <m:d>
                        <m:dPr>
                          <m:ctrlPr>
                            <a:rPr lang="en-US" altLang="ja-JP" sz="1800" b="0" i="1" smtClean="0">
                              <a:latin typeface="Cambria Math" panose="02040503050406030204" pitchFamily="18" charset="0"/>
                            </a:rPr>
                          </m:ctrlPr>
                        </m:dPr>
                        <m:e>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𝑣</m:t>
                              </m:r>
                              <m:r>
                                <a:rPr lang="en-US" altLang="ja-JP" sz="1800" b="0" i="1" smtClean="0">
                                  <a:latin typeface="Cambria Math" panose="02040503050406030204" pitchFamily="18" charset="0"/>
                                </a:rPr>
                                <m:t>1</m:t>
                              </m:r>
                            </m:sub>
                          </m:sSub>
                          <m:r>
                            <a:rPr lang="en-US" altLang="ja-JP" sz="1800" b="0" i="1" smtClean="0">
                              <a:latin typeface="Cambria Math" panose="02040503050406030204" pitchFamily="18" charset="0"/>
                            </a:rPr>
                            <m:t>+2</m:t>
                          </m:r>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𝑣</m:t>
                              </m:r>
                              <m:r>
                                <a:rPr lang="en-US" altLang="ja-JP" sz="1800" b="0" i="1" smtClean="0">
                                  <a:latin typeface="Cambria Math" panose="02040503050406030204" pitchFamily="18" charset="0"/>
                                </a:rPr>
                                <m:t>2</m:t>
                              </m:r>
                            </m:sub>
                          </m:sSub>
                          <m:r>
                            <a:rPr lang="en-US" altLang="ja-JP" sz="1800" b="0" i="1" smtClean="0">
                              <a:latin typeface="Cambria Math" panose="02040503050406030204" pitchFamily="18" charset="0"/>
                            </a:rPr>
                            <m:t>+2</m:t>
                          </m:r>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𝑣</m:t>
                              </m:r>
                              <m:r>
                                <a:rPr lang="en-US" altLang="ja-JP" sz="1800" b="0" i="1" smtClean="0">
                                  <a:latin typeface="Cambria Math" panose="02040503050406030204" pitchFamily="18" charset="0"/>
                                </a:rPr>
                                <m:t>3</m:t>
                              </m:r>
                            </m:sub>
                          </m:sSub>
                          <m:r>
                            <a:rPr lang="en-US" altLang="ja-JP" sz="1800" b="0" i="1" smtClean="0">
                              <a:latin typeface="Cambria Math" panose="02040503050406030204" pitchFamily="18" charset="0"/>
                            </a:rPr>
                            <m:t>+</m:t>
                          </m:r>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𝑣</m:t>
                              </m:r>
                              <m:r>
                                <a:rPr lang="en-US" altLang="ja-JP" sz="1800" b="0" i="1" smtClean="0">
                                  <a:latin typeface="Cambria Math" panose="02040503050406030204" pitchFamily="18" charset="0"/>
                                </a:rPr>
                                <m:t>4</m:t>
                              </m:r>
                            </m:sub>
                          </m:sSub>
                        </m:e>
                      </m:d>
                    </m:oMath>
                  </m:oMathPara>
                </a14:m>
                <a:endParaRPr lang="en-US" altLang="ja-JP" sz="1800" dirty="0"/>
              </a:p>
              <a:p>
                <a:pPr marL="0" indent="0">
                  <a:lnSpc>
                    <a:spcPct val="110000"/>
                  </a:lnSpc>
                  <a:buNone/>
                </a:pPr>
                <a:endParaRPr lang="en-US" altLang="ja-JP" sz="1800" dirty="0"/>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603" t="-2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D4EDFA1-C3A1-7378-6523-88917E28BE38}"/>
                  </a:ext>
                </a:extLst>
              </p:cNvPr>
              <p:cNvSpPr txBox="1"/>
              <p:nvPr/>
            </p:nvSpPr>
            <p:spPr>
              <a:xfrm>
                <a:off x="10791145" y="3154402"/>
                <a:ext cx="56265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(2.7)</m:t>
                      </m:r>
                    </m:oMath>
                  </m:oMathPara>
                </a14:m>
                <a:endParaRPr kumimoji="1" lang="ja-JP" altLang="en-US"/>
              </a:p>
            </p:txBody>
          </p:sp>
        </mc:Choice>
        <mc:Fallback xmlns="">
          <p:sp>
            <p:nvSpPr>
              <p:cNvPr id="4" name="テキスト ボックス 3">
                <a:extLst>
                  <a:ext uri="{FF2B5EF4-FFF2-40B4-BE49-F238E27FC236}">
                    <a16:creationId xmlns:a16="http://schemas.microsoft.com/office/drawing/2014/main" id="{1D4EDFA1-C3A1-7378-6523-88917E28BE38}"/>
                  </a:ext>
                </a:extLst>
              </p:cNvPr>
              <p:cNvSpPr txBox="1">
                <a:spLocks noRot="1" noChangeAspect="1" noMove="1" noResize="1" noEditPoints="1" noAdjustHandles="1" noChangeArrowheads="1" noChangeShapeType="1" noTextEdit="1"/>
              </p:cNvSpPr>
              <p:nvPr/>
            </p:nvSpPr>
            <p:spPr>
              <a:xfrm>
                <a:off x="10791145" y="3154402"/>
                <a:ext cx="562655" cy="276999"/>
              </a:xfrm>
              <a:prstGeom prst="rect">
                <a:avLst/>
              </a:prstGeom>
              <a:blipFill>
                <a:blip r:embed="rId3"/>
                <a:stretch>
                  <a:fillRect l="-13043" t="-4348" r="-13043" b="-304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723A332-7F33-3C5D-9D0B-F3DF0641D924}"/>
                  </a:ext>
                </a:extLst>
              </p:cNvPr>
              <p:cNvSpPr txBox="1"/>
              <p:nvPr/>
            </p:nvSpPr>
            <p:spPr>
              <a:xfrm>
                <a:off x="10791144" y="5225104"/>
                <a:ext cx="5626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(2.8)</m:t>
                      </m:r>
                    </m:oMath>
                  </m:oMathPara>
                </a14:m>
                <a:endParaRPr kumimoji="1" lang="ja-JP" altLang="en-US"/>
              </a:p>
            </p:txBody>
          </p:sp>
        </mc:Choice>
        <mc:Fallback xmlns="">
          <p:sp>
            <p:nvSpPr>
              <p:cNvPr id="5" name="テキスト ボックス 4">
                <a:extLst>
                  <a:ext uri="{FF2B5EF4-FFF2-40B4-BE49-F238E27FC236}">
                    <a16:creationId xmlns:a16="http://schemas.microsoft.com/office/drawing/2014/main" id="{0723A332-7F33-3C5D-9D0B-F3DF0641D924}"/>
                  </a:ext>
                </a:extLst>
              </p:cNvPr>
              <p:cNvSpPr txBox="1">
                <a:spLocks noRot="1" noChangeAspect="1" noMove="1" noResize="1" noEditPoints="1" noAdjustHandles="1" noChangeArrowheads="1" noChangeShapeType="1" noTextEdit="1"/>
              </p:cNvSpPr>
              <p:nvPr/>
            </p:nvSpPr>
            <p:spPr>
              <a:xfrm>
                <a:off x="10791144" y="5225104"/>
                <a:ext cx="562655" cy="276999"/>
              </a:xfrm>
              <a:prstGeom prst="rect">
                <a:avLst/>
              </a:prstGeom>
              <a:blipFill>
                <a:blip r:embed="rId4"/>
                <a:stretch>
                  <a:fillRect l="-13333" t="-4348" r="-15556" b="-3478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58104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ja-JP" altLang="en-US" sz="4000"/>
              <a:t>発表スケジュール・概要</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4076" cy="4451605"/>
          </a:xfrm>
        </p:spPr>
        <p:txBody>
          <a:bodyPr>
            <a:normAutofit/>
          </a:bodyPr>
          <a:lstStyle/>
          <a:p>
            <a:pPr marL="0" indent="0">
              <a:lnSpc>
                <a:spcPct val="110000"/>
              </a:lnSpc>
              <a:buNone/>
            </a:pPr>
            <a:r>
              <a:rPr kumimoji="1" lang="ja-JP" altLang="en-US" sz="2200"/>
              <a:t>🟧</a:t>
            </a:r>
            <a:r>
              <a:rPr kumimoji="1" lang="en-US" altLang="ja-JP" sz="2200" dirty="0"/>
              <a:t>  </a:t>
            </a:r>
            <a:r>
              <a:rPr kumimoji="1" lang="ja-JP" altLang="en-US" sz="2200" b="1">
                <a:solidFill>
                  <a:schemeClr val="accent2"/>
                </a:solidFill>
              </a:rPr>
              <a:t>数値相対論　</a:t>
            </a:r>
            <a:r>
              <a:rPr kumimoji="1" lang="en-US" altLang="ja-JP" sz="2200" b="1" dirty="0">
                <a:solidFill>
                  <a:schemeClr val="accent2"/>
                </a:solidFill>
              </a:rPr>
              <a:t>(5/15</a:t>
            </a:r>
            <a:r>
              <a:rPr kumimoji="1" lang="ja-JP" altLang="en-US" sz="2200" b="1">
                <a:solidFill>
                  <a:schemeClr val="accent2"/>
                </a:solidFill>
              </a:rPr>
              <a:t>発表</a:t>
            </a:r>
            <a:r>
              <a:rPr kumimoji="1" lang="en-US" altLang="ja-JP" sz="2200" b="1" dirty="0">
                <a:solidFill>
                  <a:schemeClr val="accent2"/>
                </a:solidFill>
              </a:rPr>
              <a:t>)</a:t>
            </a:r>
          </a:p>
          <a:p>
            <a:pPr marL="0" indent="0">
              <a:lnSpc>
                <a:spcPct val="110000"/>
              </a:lnSpc>
              <a:buNone/>
            </a:pPr>
            <a:r>
              <a:rPr lang="ja-JP" altLang="en-US" sz="1800"/>
              <a:t>数値相対論の基礎と、数値相対論の計算ツールである</a:t>
            </a:r>
            <a:r>
              <a:rPr lang="en-US" altLang="ja-JP" sz="1800" dirty="0"/>
              <a:t>Einstein Toolkit</a:t>
            </a:r>
            <a:r>
              <a:rPr lang="ja-JP" altLang="en-US" sz="1800"/>
              <a:t>についての説明</a:t>
            </a:r>
            <a:endParaRPr kumimoji="1" lang="en-US" altLang="ja-JP" sz="1800" dirty="0"/>
          </a:p>
          <a:p>
            <a:pPr marL="0" indent="0">
              <a:lnSpc>
                <a:spcPct val="110000"/>
              </a:lnSpc>
              <a:buNone/>
            </a:pPr>
            <a:endParaRPr lang="en-US" altLang="ja-JP" sz="2200" b="1" dirty="0">
              <a:solidFill>
                <a:schemeClr val="accent2"/>
              </a:solidFill>
            </a:endParaRPr>
          </a:p>
          <a:p>
            <a:pPr marL="0" indent="0">
              <a:lnSpc>
                <a:spcPct val="110000"/>
              </a:lnSpc>
              <a:buNone/>
            </a:pPr>
            <a:r>
              <a:rPr kumimoji="1" lang="ja-JP" altLang="en-US" sz="2200"/>
              <a:t>🟧</a:t>
            </a:r>
            <a:r>
              <a:rPr kumimoji="1" lang="en-US" altLang="ja-JP" sz="2200" b="1" dirty="0">
                <a:solidFill>
                  <a:schemeClr val="accent2"/>
                </a:solidFill>
              </a:rPr>
              <a:t>  </a:t>
            </a:r>
            <a:r>
              <a:rPr lang="en-US" altLang="ja-JP" sz="2200" b="1" dirty="0">
                <a:solidFill>
                  <a:schemeClr val="accent2"/>
                </a:solidFill>
              </a:rPr>
              <a:t>Einstein Toolkit</a:t>
            </a:r>
            <a:r>
              <a:rPr lang="ja-JP" altLang="en-US" sz="2200" b="1">
                <a:solidFill>
                  <a:schemeClr val="accent2"/>
                </a:solidFill>
              </a:rPr>
              <a:t>を用いた連星ブラックホールシミュレーション　</a:t>
            </a:r>
            <a:r>
              <a:rPr lang="en-US" altLang="ja-JP" sz="2200" b="1" dirty="0">
                <a:solidFill>
                  <a:schemeClr val="accent2"/>
                </a:solidFill>
              </a:rPr>
              <a:t>(6/12</a:t>
            </a:r>
            <a:r>
              <a:rPr lang="ja-JP" altLang="en-US" sz="2200" b="1">
                <a:solidFill>
                  <a:schemeClr val="accent2"/>
                </a:solidFill>
              </a:rPr>
              <a:t>発表</a:t>
            </a:r>
            <a:r>
              <a:rPr lang="en-US" altLang="ja-JP" sz="2200" b="1" dirty="0">
                <a:solidFill>
                  <a:schemeClr val="accent2"/>
                </a:solidFill>
              </a:rPr>
              <a:t>)</a:t>
            </a:r>
          </a:p>
          <a:p>
            <a:pPr marL="0" indent="0">
              <a:lnSpc>
                <a:spcPct val="110000"/>
              </a:lnSpc>
              <a:buNone/>
            </a:pPr>
            <a:r>
              <a:rPr lang="en-US" altLang="ja-JP" sz="1800" dirty="0"/>
              <a:t>Einstein Toolkit</a:t>
            </a:r>
            <a:r>
              <a:rPr lang="ja-JP" altLang="en-US" sz="1800"/>
              <a:t>で</a:t>
            </a:r>
            <a:r>
              <a:rPr lang="en-US" altLang="ja-JP" sz="1800" dirty="0"/>
              <a:t>BBH</a:t>
            </a:r>
            <a:r>
              <a:rPr lang="ja-JP" altLang="en-US" sz="1800"/>
              <a:t>シミュレーションを行うためのコード、出力結果の解析方法についての説明</a:t>
            </a:r>
            <a:endParaRPr lang="en-US" altLang="ja-JP" sz="1800" b="1" dirty="0">
              <a:solidFill>
                <a:schemeClr val="accent2"/>
              </a:solidFill>
            </a:endParaRPr>
          </a:p>
          <a:p>
            <a:pPr marL="0" indent="0">
              <a:lnSpc>
                <a:spcPct val="110000"/>
              </a:lnSpc>
              <a:buNone/>
            </a:pPr>
            <a:endParaRPr kumimoji="1" lang="en-US" altLang="ja-JP" sz="2200" b="1" dirty="0">
              <a:solidFill>
                <a:schemeClr val="accent2"/>
              </a:solidFill>
            </a:endParaRPr>
          </a:p>
          <a:p>
            <a:pPr marL="0" indent="0">
              <a:lnSpc>
                <a:spcPct val="110000"/>
              </a:lnSpc>
              <a:buNone/>
            </a:pPr>
            <a:r>
              <a:rPr kumimoji="1" lang="ja-JP" altLang="en-US" sz="2200"/>
              <a:t>🟧</a:t>
            </a:r>
            <a:r>
              <a:rPr kumimoji="1" lang="en-US" altLang="ja-JP" sz="2200" dirty="0"/>
              <a:t>  </a:t>
            </a:r>
            <a:r>
              <a:rPr kumimoji="1" lang="en-US" altLang="ja-JP" sz="2200" b="1" dirty="0">
                <a:solidFill>
                  <a:schemeClr val="accent2"/>
                </a:solidFill>
              </a:rPr>
              <a:t>Scalar Gauss-Bonne</a:t>
            </a:r>
            <a:r>
              <a:rPr lang="en-US" altLang="ja-JP" sz="2200" b="1" dirty="0">
                <a:solidFill>
                  <a:schemeClr val="accent2"/>
                </a:solidFill>
              </a:rPr>
              <a:t>t </a:t>
            </a:r>
            <a:r>
              <a:rPr lang="ja-JP" altLang="en-US" sz="2200" b="1">
                <a:solidFill>
                  <a:schemeClr val="accent2"/>
                </a:solidFill>
              </a:rPr>
              <a:t>理論における</a:t>
            </a:r>
            <a:r>
              <a:rPr lang="en-US" altLang="ja-JP" sz="2200" b="1" dirty="0">
                <a:solidFill>
                  <a:schemeClr val="accent2"/>
                </a:solidFill>
              </a:rPr>
              <a:t>BBH</a:t>
            </a:r>
            <a:r>
              <a:rPr lang="ja-JP" altLang="en-US" sz="2200" b="1">
                <a:solidFill>
                  <a:schemeClr val="accent2"/>
                </a:solidFill>
              </a:rPr>
              <a:t>シミュレーション　</a:t>
            </a:r>
            <a:r>
              <a:rPr lang="en-US" altLang="ja-JP" sz="2200" b="1" dirty="0">
                <a:solidFill>
                  <a:schemeClr val="accent2"/>
                </a:solidFill>
              </a:rPr>
              <a:t>(7/24</a:t>
            </a:r>
            <a:r>
              <a:rPr lang="ja-JP" altLang="en-US" sz="2200" b="1">
                <a:solidFill>
                  <a:schemeClr val="accent2"/>
                </a:solidFill>
              </a:rPr>
              <a:t>以降発表</a:t>
            </a:r>
            <a:r>
              <a:rPr lang="en-US" altLang="ja-JP" sz="2200" b="1" dirty="0">
                <a:solidFill>
                  <a:schemeClr val="accent2"/>
                </a:solidFill>
              </a:rPr>
              <a:t>)</a:t>
            </a:r>
          </a:p>
          <a:p>
            <a:pPr marL="0" indent="0">
              <a:lnSpc>
                <a:spcPct val="110000"/>
              </a:lnSpc>
              <a:buNone/>
            </a:pPr>
            <a:r>
              <a:rPr lang="en-US" altLang="ja-JP" sz="1800" dirty="0"/>
              <a:t>GR</a:t>
            </a:r>
            <a:r>
              <a:rPr lang="ja-JP" altLang="en-US" sz="1800"/>
              <a:t>を拡張した</a:t>
            </a:r>
            <a:r>
              <a:rPr lang="en-US" altLang="ja-JP" sz="1800" dirty="0" err="1"/>
              <a:t>sGB</a:t>
            </a:r>
            <a:r>
              <a:rPr lang="ja-JP" altLang="en-US" sz="1800"/>
              <a:t>理論、</a:t>
            </a:r>
            <a:r>
              <a:rPr lang="en-US" altLang="ja-JP" sz="1800" dirty="0" err="1"/>
              <a:t>sGB</a:t>
            </a:r>
            <a:r>
              <a:rPr lang="ja-JP" altLang="en-US" sz="1800"/>
              <a:t>理論での</a:t>
            </a:r>
            <a:r>
              <a:rPr lang="en-US" altLang="ja-JP" sz="1800" dirty="0"/>
              <a:t>BBH</a:t>
            </a:r>
            <a:r>
              <a:rPr lang="ja-JP" altLang="en-US" sz="1800"/>
              <a:t>シミュレーションコードの説明、出力結果の解析・議論</a:t>
            </a:r>
            <a:endParaRPr kumimoji="1" lang="en-US" altLang="ja-JP" sz="1800" b="1" dirty="0">
              <a:solidFill>
                <a:schemeClr val="accent2"/>
              </a:solidFill>
            </a:endParaRPr>
          </a:p>
        </p:txBody>
      </p:sp>
      <p:sp>
        <p:nvSpPr>
          <p:cNvPr id="5" name="コンテンツ プレースホルダー 2">
            <a:extLst>
              <a:ext uri="{FF2B5EF4-FFF2-40B4-BE49-F238E27FC236}">
                <a16:creationId xmlns:a16="http://schemas.microsoft.com/office/drawing/2014/main" id="{6018C3B7-BD9B-3C18-4201-F68D2B9B55F4}"/>
              </a:ext>
            </a:extLst>
          </p:cNvPr>
          <p:cNvSpPr txBox="1">
            <a:spLocks/>
          </p:cNvSpPr>
          <p:nvPr/>
        </p:nvSpPr>
        <p:spPr>
          <a:xfrm>
            <a:off x="6094476" y="2144118"/>
            <a:ext cx="5257800" cy="4451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buNone/>
            </a:pPr>
            <a:endParaRPr lang="en-US" altLang="ja-JP" sz="2200" dirty="0"/>
          </a:p>
          <a:p>
            <a:pPr marL="0" indent="0">
              <a:lnSpc>
                <a:spcPct val="110000"/>
              </a:lnSpc>
              <a:buNone/>
            </a:pPr>
            <a:endParaRPr lang="en-US" altLang="ja-JP" sz="2200" dirty="0"/>
          </a:p>
        </p:txBody>
      </p:sp>
    </p:spTree>
    <p:extLst>
      <p:ext uri="{BB962C8B-B14F-4D97-AF65-F5344CB8AC3E}">
        <p14:creationId xmlns:p14="http://schemas.microsoft.com/office/powerpoint/2010/main" val="171586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en-US" altLang="ja-JP" sz="4000" dirty="0"/>
              <a:t>2</a:t>
            </a:r>
            <a:r>
              <a:rPr kumimoji="1" lang="en-US" altLang="ja-JP" sz="4000" dirty="0"/>
              <a:t>.3 </a:t>
            </a:r>
            <a:r>
              <a:rPr kumimoji="1" lang="ja-JP" altLang="en-US" sz="4000"/>
              <a:t>一階連立常微分方程式</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5257800" cy="2231113"/>
              </a:xfrm>
            </p:spPr>
            <p:txBody>
              <a:bodyPr>
                <a:normAutofit/>
              </a:bodyPr>
              <a:lstStyle/>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𝑢</m:t>
                          </m:r>
                          <m:r>
                            <a:rPr lang="en-US" altLang="ja-JP" sz="1800" b="0" i="1" smtClean="0">
                              <a:latin typeface="Cambria Math" panose="02040503050406030204" pitchFamily="18" charset="0"/>
                            </a:rPr>
                            <m:t>1</m:t>
                          </m:r>
                        </m:sub>
                      </m:sSub>
                      <m:r>
                        <m:rPr>
                          <m:aln/>
                        </m:rPr>
                        <a:rPr lang="en-US" altLang="ja-JP" sz="1800" b="0" i="1" smtClean="0">
                          <a:latin typeface="Cambria Math" panose="02040503050406030204" pitchFamily="18" charset="0"/>
                        </a:rPr>
                        <m:t>=</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𝑓</m:t>
                          </m:r>
                        </m:e>
                        <m:sub>
                          <m:r>
                            <a:rPr lang="en-US" altLang="ja-JP" sz="1800" b="0" i="1" smtClean="0">
                              <a:latin typeface="Cambria Math" panose="02040503050406030204" pitchFamily="18" charset="0"/>
                            </a:rPr>
                            <m:t>𝑢</m:t>
                          </m:r>
                        </m:sub>
                      </m:sSub>
                      <m:d>
                        <m:dPr>
                          <m:ctrlPr>
                            <a:rPr lang="en-US" altLang="ja-JP" sz="1800" b="0" i="1" smtClean="0">
                              <a:latin typeface="Cambria Math" panose="02040503050406030204" pitchFamily="18" charset="0"/>
                            </a:rPr>
                          </m:ctrlPr>
                        </m:dPr>
                        <m:e>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𝑡</m:t>
                              </m:r>
                            </m:e>
                            <m:sub>
                              <m:r>
                                <a:rPr lang="en-US" altLang="ja-JP" sz="1800" b="0" i="1" smtClean="0">
                                  <a:latin typeface="Cambria Math" panose="02040503050406030204" pitchFamily="18" charset="0"/>
                                </a:rPr>
                                <m:t>𝑛</m:t>
                              </m:r>
                            </m:sub>
                          </m:sSub>
                          <m:r>
                            <a:rPr lang="en-US" altLang="ja-JP" sz="1800" b="0" i="1" smtClean="0">
                              <a:latin typeface="Cambria Math" panose="02040503050406030204" pitchFamily="18" charset="0"/>
                            </a:rPr>
                            <m:t>, </m:t>
                          </m:r>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𝑢</m:t>
                              </m:r>
                            </m:e>
                            <m:sub>
                              <m:r>
                                <a:rPr lang="en-US" altLang="ja-JP" sz="1800" b="0" i="1" smtClean="0">
                                  <a:latin typeface="Cambria Math" panose="02040503050406030204" pitchFamily="18" charset="0"/>
                                </a:rPr>
                                <m:t>𝑛</m:t>
                              </m:r>
                            </m:sub>
                          </m:sSub>
                          <m:r>
                            <a:rPr lang="en-US" altLang="ja-JP" sz="1800" i="1">
                              <a:latin typeface="Cambria Math" panose="02040503050406030204" pitchFamily="18" charset="0"/>
                            </a:rPr>
                            <m:t>, </m:t>
                          </m:r>
                          <m:sSub>
                            <m:sSubPr>
                              <m:ctrlPr>
                                <a:rPr lang="en-US" altLang="ja-JP" sz="1800" i="1">
                                  <a:latin typeface="Cambria Math" panose="02040503050406030204" pitchFamily="18" charset="0"/>
                                </a:rPr>
                              </m:ctrlPr>
                            </m:sSubPr>
                            <m:e>
                              <m:r>
                                <a:rPr lang="en-US" altLang="ja-JP" sz="1800" b="0" i="1" smtClean="0">
                                  <a:latin typeface="Cambria Math" panose="02040503050406030204" pitchFamily="18" charset="0"/>
                                </a:rPr>
                                <m:t>𝑣</m:t>
                              </m:r>
                            </m:e>
                            <m:sub>
                              <m:r>
                                <a:rPr lang="en-US" altLang="ja-JP" sz="1800" i="1">
                                  <a:latin typeface="Cambria Math" panose="02040503050406030204" pitchFamily="18" charset="0"/>
                                </a:rPr>
                                <m:t>𝑛</m:t>
                              </m:r>
                            </m:sub>
                          </m:sSub>
                        </m:e>
                      </m:d>
                    </m:oMath>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𝑢</m:t>
                          </m:r>
                          <m:r>
                            <a:rPr lang="en-US" altLang="ja-JP" sz="1800" b="0" i="1" smtClean="0">
                              <a:latin typeface="Cambria Math" panose="02040503050406030204" pitchFamily="18" charset="0"/>
                            </a:rPr>
                            <m:t>2</m:t>
                          </m:r>
                        </m:sub>
                      </m:sSub>
                      <m:r>
                        <m:rPr>
                          <m:aln/>
                        </m:rPr>
                        <a:rPr lang="en-US" altLang="ja-JP" sz="1800" b="0" i="1" smtClean="0">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𝑓</m:t>
                          </m:r>
                        </m:e>
                        <m:sub>
                          <m:r>
                            <a:rPr lang="en-US" altLang="ja-JP" sz="1800" i="1">
                              <a:latin typeface="Cambria Math" panose="02040503050406030204" pitchFamily="18" charset="0"/>
                            </a:rPr>
                            <m:t>𝑢</m:t>
                          </m:r>
                        </m:sub>
                      </m:sSub>
                      <m:d>
                        <m:dPr>
                          <m:ctrlPr>
                            <a:rPr lang="en-US" altLang="ja-JP" sz="1800" b="0" i="1" smtClean="0">
                              <a:latin typeface="Cambria Math" panose="02040503050406030204" pitchFamily="18" charset="0"/>
                            </a:rPr>
                          </m:ctrlPr>
                        </m:dPr>
                        <m:e>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𝑡</m:t>
                              </m:r>
                            </m:e>
                            <m:sub>
                              <m:r>
                                <a:rPr lang="en-US" altLang="ja-JP" sz="1800" b="0" i="1" smtClean="0">
                                  <a:latin typeface="Cambria Math" panose="02040503050406030204" pitchFamily="18" charset="0"/>
                                </a:rPr>
                                <m:t>𝑛</m:t>
                              </m:r>
                            </m:sub>
                          </m:sSub>
                          <m:r>
                            <a:rPr lang="en-US" altLang="ja-JP" sz="1800" b="0" i="1" smtClean="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b="0" i="1" smtClean="0">
                                  <a:latin typeface="Cambria Math" panose="02040503050406030204" pitchFamily="18" charset="0"/>
                                </a:rPr>
                                <m:t>2</m:t>
                              </m:r>
                            </m:den>
                          </m:f>
                          <m:r>
                            <a:rPr lang="en-US" altLang="ja-JP" sz="1800" b="0" i="1" smtClean="0">
                              <a:latin typeface="Cambria Math" panose="02040503050406030204" pitchFamily="18" charset="0"/>
                            </a:rPr>
                            <m:t>,</m:t>
                          </m:r>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𝑢</m:t>
                              </m:r>
                            </m:e>
                            <m:sub>
                              <m:r>
                                <a:rPr lang="en-US" altLang="ja-JP" sz="1800" b="0" i="1" smtClean="0">
                                  <a:latin typeface="Cambria Math" panose="02040503050406030204" pitchFamily="18" charset="0"/>
                                </a:rPr>
                                <m:t>𝑛</m:t>
                              </m:r>
                            </m:sub>
                          </m:sSub>
                          <m:r>
                            <a:rPr lang="en-US" altLang="ja-JP" sz="1800" b="0" i="1" smtClean="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b="0" i="1" smtClean="0">
                                  <a:latin typeface="Cambria Math" panose="02040503050406030204" pitchFamily="18" charset="0"/>
                                </a:rPr>
                                <m:t>2</m:t>
                              </m:r>
                            </m:den>
                          </m:f>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𝑢</m:t>
                              </m:r>
                              <m:r>
                                <a:rPr lang="en-US" altLang="ja-JP" sz="1800" b="0" i="1" smtClean="0">
                                  <a:latin typeface="Cambria Math" panose="02040503050406030204" pitchFamily="18" charset="0"/>
                                </a:rPr>
                                <m:t>1</m:t>
                              </m:r>
                            </m:sub>
                          </m:sSub>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b="0" i="1" smtClean="0">
                                  <a:latin typeface="Cambria Math" panose="02040503050406030204" pitchFamily="18" charset="0"/>
                                </a:rPr>
                                <m:t>𝑣</m:t>
                              </m:r>
                            </m:e>
                            <m:sub>
                              <m:r>
                                <a:rPr lang="en-US" altLang="ja-JP" sz="1800" i="1">
                                  <a:latin typeface="Cambria Math" panose="02040503050406030204" pitchFamily="18" charset="0"/>
                                </a:rPr>
                                <m:t>𝑛</m:t>
                              </m:r>
                            </m:sub>
                          </m:sSub>
                          <m:r>
                            <a:rPr lang="en-US" altLang="ja-JP" sz="1800" i="1">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i="1">
                                  <a:latin typeface="Cambria Math" panose="02040503050406030204" pitchFamily="18" charset="0"/>
                                </a:rPr>
                                <m:t>2</m:t>
                              </m:r>
                            </m:den>
                          </m:f>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𝑘</m:t>
                              </m:r>
                            </m:e>
                            <m:sub>
                              <m:r>
                                <a:rPr lang="en-US" altLang="ja-JP" sz="1800" b="0" i="1" smtClean="0">
                                  <a:latin typeface="Cambria Math" panose="02040503050406030204" pitchFamily="18" charset="0"/>
                                </a:rPr>
                                <m:t>𝑣</m:t>
                              </m:r>
                              <m:r>
                                <a:rPr lang="en-US" altLang="ja-JP" sz="1800" i="1">
                                  <a:latin typeface="Cambria Math" panose="02040503050406030204" pitchFamily="18" charset="0"/>
                                </a:rPr>
                                <m:t>1</m:t>
                              </m:r>
                            </m:sub>
                          </m:sSub>
                        </m:e>
                      </m:d>
                    </m:oMath>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𝑢</m:t>
                          </m:r>
                          <m:r>
                            <a:rPr lang="en-US" altLang="ja-JP" sz="1800" b="0" i="1" smtClean="0">
                              <a:latin typeface="Cambria Math" panose="02040503050406030204" pitchFamily="18" charset="0"/>
                            </a:rPr>
                            <m:t>3</m:t>
                          </m:r>
                        </m:sub>
                      </m:sSub>
                      <m:r>
                        <m:rPr>
                          <m:aln/>
                        </m:rPr>
                        <a:rPr lang="en-US" altLang="ja-JP" sz="1800" b="0" i="1" smtClean="0">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𝑓</m:t>
                          </m:r>
                        </m:e>
                        <m:sub>
                          <m:r>
                            <a:rPr lang="en-US" altLang="ja-JP" sz="1800" i="1">
                              <a:latin typeface="Cambria Math" panose="02040503050406030204" pitchFamily="18" charset="0"/>
                            </a:rPr>
                            <m:t>𝑢</m:t>
                          </m:r>
                        </m:sub>
                      </m:sSub>
                      <m:d>
                        <m:dPr>
                          <m:ctrlPr>
                            <a:rPr lang="en-US" altLang="ja-JP" sz="1800" b="0" i="1" smtClean="0">
                              <a:latin typeface="Cambria Math" panose="02040503050406030204" pitchFamily="18" charset="0"/>
                            </a:rPr>
                          </m:ctrlPr>
                        </m:dPr>
                        <m:e>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𝑡</m:t>
                              </m:r>
                            </m:e>
                            <m:sub>
                              <m:r>
                                <a:rPr lang="en-US" altLang="ja-JP" sz="1800" b="0" i="1" smtClean="0">
                                  <a:latin typeface="Cambria Math" panose="02040503050406030204" pitchFamily="18" charset="0"/>
                                </a:rPr>
                                <m:t>𝑛</m:t>
                              </m:r>
                            </m:sub>
                          </m:sSub>
                          <m:r>
                            <a:rPr lang="en-US" altLang="ja-JP" sz="1800" b="0" i="1" smtClean="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b="0" i="1" smtClean="0">
                                  <a:latin typeface="Cambria Math" panose="02040503050406030204" pitchFamily="18" charset="0"/>
                                </a:rPr>
                                <m:t>2</m:t>
                              </m:r>
                            </m:den>
                          </m:f>
                          <m:r>
                            <a:rPr lang="en-US" altLang="ja-JP" sz="1800" b="0" i="1" smtClean="0">
                              <a:latin typeface="Cambria Math" panose="02040503050406030204" pitchFamily="18" charset="0"/>
                            </a:rPr>
                            <m:t>,</m:t>
                          </m:r>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𝑢</m:t>
                              </m:r>
                            </m:e>
                            <m:sub>
                              <m:r>
                                <a:rPr lang="en-US" altLang="ja-JP" sz="1800" b="0" i="1" smtClean="0">
                                  <a:latin typeface="Cambria Math" panose="02040503050406030204" pitchFamily="18" charset="0"/>
                                </a:rPr>
                                <m:t>𝑛</m:t>
                              </m:r>
                            </m:sub>
                          </m:sSub>
                          <m:r>
                            <a:rPr lang="en-US" altLang="ja-JP" sz="1800" b="0" i="1" smtClean="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b="0" i="1" smtClean="0">
                                  <a:latin typeface="Cambria Math" panose="02040503050406030204" pitchFamily="18" charset="0"/>
                                </a:rPr>
                                <m:t>2</m:t>
                              </m:r>
                            </m:den>
                          </m:f>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𝑢</m:t>
                              </m:r>
                              <m:r>
                                <a:rPr lang="en-US" altLang="ja-JP" sz="1800" b="0" i="1" smtClean="0">
                                  <a:latin typeface="Cambria Math" panose="02040503050406030204" pitchFamily="18" charset="0"/>
                                </a:rPr>
                                <m:t>2</m:t>
                              </m:r>
                            </m:sub>
                          </m:sSub>
                          <m:r>
                            <a:rPr lang="en-US" altLang="ja-JP" sz="1800" b="0" i="1" smtClean="0">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𝑣</m:t>
                              </m:r>
                            </m:e>
                            <m:sub>
                              <m:r>
                                <a:rPr lang="en-US" altLang="ja-JP" sz="1800" i="1">
                                  <a:latin typeface="Cambria Math" panose="02040503050406030204" pitchFamily="18" charset="0"/>
                                </a:rPr>
                                <m:t>𝑛</m:t>
                              </m:r>
                            </m:sub>
                          </m:sSub>
                          <m:r>
                            <a:rPr lang="en-US" altLang="ja-JP" sz="1800" i="1">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i="1">
                                  <a:latin typeface="Cambria Math" panose="02040503050406030204" pitchFamily="18" charset="0"/>
                                </a:rPr>
                                <m:t>2</m:t>
                              </m:r>
                            </m:den>
                          </m:f>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𝑘</m:t>
                              </m:r>
                            </m:e>
                            <m:sub>
                              <m:r>
                                <a:rPr lang="en-US" altLang="ja-JP" sz="1800" i="1">
                                  <a:latin typeface="Cambria Math" panose="02040503050406030204" pitchFamily="18" charset="0"/>
                                </a:rPr>
                                <m:t>𝑣</m:t>
                              </m:r>
                              <m:r>
                                <a:rPr lang="en-US" altLang="ja-JP" sz="1800" b="0" i="1" smtClean="0">
                                  <a:latin typeface="Cambria Math" panose="02040503050406030204" pitchFamily="18" charset="0"/>
                                </a:rPr>
                                <m:t>2</m:t>
                              </m:r>
                            </m:sub>
                          </m:sSub>
                        </m:e>
                      </m:d>
                    </m:oMath>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𝑢</m:t>
                          </m:r>
                          <m:r>
                            <a:rPr lang="en-US" altLang="ja-JP" sz="1800" b="0" i="1" smtClean="0">
                              <a:latin typeface="Cambria Math" panose="02040503050406030204" pitchFamily="18" charset="0"/>
                            </a:rPr>
                            <m:t>4</m:t>
                          </m:r>
                        </m:sub>
                      </m:sSub>
                      <m:r>
                        <m:rPr>
                          <m:aln/>
                        </m:rPr>
                        <a:rPr lang="en-US" altLang="ja-JP" sz="1800" b="0" i="1" smtClean="0">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𝑓</m:t>
                          </m:r>
                        </m:e>
                        <m:sub>
                          <m:r>
                            <a:rPr lang="en-US" altLang="ja-JP" sz="1800" i="1">
                              <a:latin typeface="Cambria Math" panose="02040503050406030204" pitchFamily="18" charset="0"/>
                            </a:rPr>
                            <m:t>𝑢</m:t>
                          </m:r>
                        </m:sub>
                      </m:sSub>
                      <m:d>
                        <m:dPr>
                          <m:ctrlPr>
                            <a:rPr lang="en-US" altLang="ja-JP" sz="1800" b="0" i="1" smtClean="0">
                              <a:latin typeface="Cambria Math" panose="02040503050406030204" pitchFamily="18" charset="0"/>
                            </a:rPr>
                          </m:ctrlPr>
                        </m:dPr>
                        <m:e>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𝑡</m:t>
                              </m:r>
                            </m:e>
                            <m:sub>
                              <m:r>
                                <a:rPr lang="en-US" altLang="ja-JP" sz="1800" b="0" i="1" smtClean="0">
                                  <a:latin typeface="Cambria Math" panose="02040503050406030204" pitchFamily="18" charset="0"/>
                                </a:rPr>
                                <m:t>𝑛</m:t>
                              </m:r>
                            </m:sub>
                          </m:sSub>
                          <m:r>
                            <a:rPr lang="en-US" altLang="ja-JP" sz="1800" b="0" i="1" smtClean="0">
                              <a:latin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r>
                            <a:rPr lang="en-US" altLang="ja-JP" sz="1800" b="0" i="1" smtClean="0">
                              <a:latin typeface="Cambria Math" panose="02040503050406030204" pitchFamily="18" charset="0"/>
                            </a:rPr>
                            <m:t>,</m:t>
                          </m:r>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𝑢</m:t>
                              </m:r>
                            </m:e>
                            <m:sub>
                              <m:r>
                                <a:rPr lang="en-US" altLang="ja-JP" sz="1800" b="0" i="1" smtClean="0">
                                  <a:latin typeface="Cambria Math" panose="02040503050406030204" pitchFamily="18" charset="0"/>
                                </a:rPr>
                                <m:t>𝑛</m:t>
                              </m:r>
                            </m:sub>
                          </m:sSub>
                          <m:r>
                            <a:rPr lang="en-US" altLang="ja-JP" sz="1800" b="0" i="1" smtClean="0">
                              <a:latin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𝑢</m:t>
                              </m:r>
                              <m:r>
                                <a:rPr lang="en-US" altLang="ja-JP" sz="1800" b="0" i="1" smtClean="0">
                                  <a:latin typeface="Cambria Math" panose="02040503050406030204" pitchFamily="18" charset="0"/>
                                </a:rPr>
                                <m:t>3</m:t>
                              </m:r>
                            </m:sub>
                          </m:sSub>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b="0" i="1" smtClean="0">
                                  <a:latin typeface="Cambria Math" panose="02040503050406030204" pitchFamily="18" charset="0"/>
                                </a:rPr>
                                <m:t>𝑣</m:t>
                              </m:r>
                            </m:e>
                            <m:sub>
                              <m:r>
                                <a:rPr lang="en-US" altLang="ja-JP" sz="1800" i="1">
                                  <a:latin typeface="Cambria Math" panose="02040503050406030204" pitchFamily="18" charset="0"/>
                                </a:rPr>
                                <m:t>𝑛</m:t>
                              </m:r>
                            </m:sub>
                          </m:sSub>
                          <m:r>
                            <a:rPr lang="en-US" altLang="ja-JP" sz="1800" i="1">
                              <a:latin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𝑘</m:t>
                              </m:r>
                            </m:e>
                            <m:sub>
                              <m:r>
                                <a:rPr lang="en-US" altLang="ja-JP" sz="1800" b="0" i="1" smtClean="0">
                                  <a:latin typeface="Cambria Math" panose="02040503050406030204" pitchFamily="18" charset="0"/>
                                </a:rPr>
                                <m:t>𝑣</m:t>
                              </m:r>
                              <m:r>
                                <a:rPr lang="en-US" altLang="ja-JP" sz="1800" i="1">
                                  <a:latin typeface="Cambria Math" panose="02040503050406030204" pitchFamily="18" charset="0"/>
                                </a:rPr>
                                <m:t>3</m:t>
                              </m:r>
                            </m:sub>
                          </m:sSub>
                        </m:e>
                      </m:d>
                    </m:oMath>
                  </m:oMathPara>
                </a14:m>
                <a:endParaRPr lang="en-US" altLang="ja-JP" sz="1800" dirty="0"/>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5257800" cy="2231113"/>
              </a:xfr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id="{58D7607D-FFB0-C6D2-68F7-F5BF476DE7CC}"/>
                  </a:ext>
                </a:extLst>
              </p:cNvPr>
              <p:cNvSpPr txBox="1">
                <a:spLocks/>
              </p:cNvSpPr>
              <p:nvPr/>
            </p:nvSpPr>
            <p:spPr>
              <a:xfrm>
                <a:off x="6096000" y="2152997"/>
                <a:ext cx="5257800" cy="2231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altLang="ja-JP" sz="1800" i="1" smtClean="0">
                              <a:latin typeface="Cambria Math" panose="02040503050406030204" pitchFamily="18" charset="0"/>
                            </a:rPr>
                          </m:ctrlPr>
                        </m:sSubPr>
                        <m:e>
                          <m:r>
                            <a:rPr lang="en-US" altLang="ja-JP" sz="1800" i="1" smtClean="0">
                              <a:latin typeface="Cambria Math" panose="02040503050406030204" pitchFamily="18" charset="0"/>
                            </a:rPr>
                            <m:t>𝑘</m:t>
                          </m:r>
                        </m:e>
                        <m:sub>
                          <m:r>
                            <a:rPr lang="en-US" altLang="ja-JP" sz="1800" b="0" i="1" smtClean="0">
                              <a:latin typeface="Cambria Math" panose="02040503050406030204" pitchFamily="18" charset="0"/>
                            </a:rPr>
                            <m:t>𝑣</m:t>
                          </m:r>
                          <m:r>
                            <a:rPr lang="en-US" altLang="ja-JP" sz="1800" i="1" smtClean="0">
                              <a:latin typeface="Cambria Math" panose="02040503050406030204" pitchFamily="18" charset="0"/>
                            </a:rPr>
                            <m:t>1</m:t>
                          </m:r>
                        </m:sub>
                      </m:sSub>
                      <m:r>
                        <m:rPr>
                          <m:aln/>
                        </m:rPr>
                        <a:rPr lang="en-US" altLang="ja-JP" sz="1800" i="1" smtClean="0">
                          <a:latin typeface="Cambria Math" panose="02040503050406030204" pitchFamily="18" charset="0"/>
                        </a:rPr>
                        <m:t>=</m:t>
                      </m:r>
                      <m:sSub>
                        <m:sSubPr>
                          <m:ctrlPr>
                            <a:rPr lang="en-US" altLang="ja-JP" sz="1800" i="1" smtClean="0">
                              <a:latin typeface="Cambria Math" panose="02040503050406030204" pitchFamily="18" charset="0"/>
                            </a:rPr>
                          </m:ctrlPr>
                        </m:sSubPr>
                        <m:e>
                          <m:r>
                            <a:rPr lang="en-US" altLang="ja-JP" sz="1800" i="1" smtClean="0">
                              <a:latin typeface="Cambria Math" panose="02040503050406030204" pitchFamily="18" charset="0"/>
                            </a:rPr>
                            <m:t>𝑓</m:t>
                          </m:r>
                        </m:e>
                        <m:sub>
                          <m:r>
                            <a:rPr lang="en-US" altLang="ja-JP" sz="1800" b="0" i="1" smtClean="0">
                              <a:latin typeface="Cambria Math" panose="02040503050406030204" pitchFamily="18" charset="0"/>
                            </a:rPr>
                            <m:t>𝑣</m:t>
                          </m:r>
                        </m:sub>
                      </m:sSub>
                      <m:d>
                        <m:dPr>
                          <m:ctrlPr>
                            <a:rPr lang="en-US" altLang="ja-JP" sz="1800" i="1" smtClean="0">
                              <a:latin typeface="Cambria Math" panose="02040503050406030204" pitchFamily="18" charset="0"/>
                            </a:rPr>
                          </m:ctrlPr>
                        </m:dPr>
                        <m:e>
                          <m:sSub>
                            <m:sSubPr>
                              <m:ctrlPr>
                                <a:rPr lang="en-US" altLang="ja-JP" sz="1800" i="1" smtClean="0">
                                  <a:latin typeface="Cambria Math" panose="02040503050406030204" pitchFamily="18" charset="0"/>
                                </a:rPr>
                              </m:ctrlPr>
                            </m:sSubPr>
                            <m:e>
                              <m:r>
                                <a:rPr lang="en-US" altLang="ja-JP" sz="1800" i="1" smtClean="0">
                                  <a:latin typeface="Cambria Math" panose="02040503050406030204" pitchFamily="18" charset="0"/>
                                </a:rPr>
                                <m:t>𝑡</m:t>
                              </m:r>
                            </m:e>
                            <m:sub>
                              <m:r>
                                <a:rPr lang="en-US" altLang="ja-JP" sz="1800" i="1" smtClean="0">
                                  <a:latin typeface="Cambria Math" panose="02040503050406030204" pitchFamily="18" charset="0"/>
                                </a:rPr>
                                <m:t>𝑛</m:t>
                              </m:r>
                            </m:sub>
                          </m:sSub>
                          <m:r>
                            <a:rPr lang="en-US" altLang="ja-JP" sz="1800" i="1" smtClean="0">
                              <a:latin typeface="Cambria Math" panose="02040503050406030204" pitchFamily="18" charset="0"/>
                            </a:rPr>
                            <m:t>, </m:t>
                          </m:r>
                          <m:sSub>
                            <m:sSubPr>
                              <m:ctrlPr>
                                <a:rPr lang="en-US" altLang="ja-JP" sz="1800" i="1" smtClean="0">
                                  <a:latin typeface="Cambria Math" panose="02040503050406030204" pitchFamily="18" charset="0"/>
                                </a:rPr>
                              </m:ctrlPr>
                            </m:sSubPr>
                            <m:e>
                              <m:r>
                                <a:rPr lang="en-US" altLang="ja-JP" sz="1800" i="1" smtClean="0">
                                  <a:latin typeface="Cambria Math" panose="02040503050406030204" pitchFamily="18" charset="0"/>
                                </a:rPr>
                                <m:t>𝑢</m:t>
                              </m:r>
                            </m:e>
                            <m:sub>
                              <m:r>
                                <a:rPr lang="en-US" altLang="ja-JP" sz="1800" i="1" smtClean="0">
                                  <a:latin typeface="Cambria Math" panose="02040503050406030204" pitchFamily="18" charset="0"/>
                                </a:rPr>
                                <m:t>𝑛</m:t>
                              </m:r>
                            </m:sub>
                          </m:sSub>
                          <m:r>
                            <a:rPr lang="en-US" altLang="ja-JP" sz="1800" i="1">
                              <a:latin typeface="Cambria Math" panose="02040503050406030204" pitchFamily="18" charset="0"/>
                            </a:rPr>
                            <m:t>, </m:t>
                          </m:r>
                          <m:sSub>
                            <m:sSubPr>
                              <m:ctrlPr>
                                <a:rPr lang="en-US" altLang="ja-JP" sz="1800" i="1">
                                  <a:latin typeface="Cambria Math" panose="02040503050406030204" pitchFamily="18" charset="0"/>
                                </a:rPr>
                              </m:ctrlPr>
                            </m:sSubPr>
                            <m:e>
                              <m:r>
                                <a:rPr lang="en-US" altLang="ja-JP" sz="1800" i="1" smtClean="0">
                                  <a:latin typeface="Cambria Math" panose="02040503050406030204" pitchFamily="18" charset="0"/>
                                </a:rPr>
                                <m:t>𝑣</m:t>
                              </m:r>
                            </m:e>
                            <m:sub>
                              <m:r>
                                <a:rPr lang="en-US" altLang="ja-JP" sz="1800" i="1">
                                  <a:latin typeface="Cambria Math" panose="02040503050406030204" pitchFamily="18" charset="0"/>
                                </a:rPr>
                                <m:t>𝑛</m:t>
                              </m:r>
                            </m:sub>
                          </m:sSub>
                        </m:e>
                      </m:d>
                    </m:oMath>
                    <m:oMath xmlns:m="http://schemas.openxmlformats.org/officeDocument/2006/math">
                      <m:sSub>
                        <m:sSubPr>
                          <m:ctrlPr>
                            <a:rPr lang="en-US" altLang="ja-JP" sz="1800" i="1" smtClean="0">
                              <a:latin typeface="Cambria Math" panose="02040503050406030204" pitchFamily="18" charset="0"/>
                            </a:rPr>
                          </m:ctrlPr>
                        </m:sSubPr>
                        <m:e>
                          <m:r>
                            <a:rPr lang="en-US" altLang="ja-JP" sz="1800" i="1" smtClean="0">
                              <a:latin typeface="Cambria Math" panose="02040503050406030204" pitchFamily="18" charset="0"/>
                            </a:rPr>
                            <m:t>𝑘</m:t>
                          </m:r>
                        </m:e>
                        <m:sub>
                          <m:r>
                            <a:rPr lang="en-US" altLang="ja-JP" sz="1800" b="0" i="1" smtClean="0">
                              <a:latin typeface="Cambria Math" panose="02040503050406030204" pitchFamily="18" charset="0"/>
                            </a:rPr>
                            <m:t>𝑣</m:t>
                          </m:r>
                          <m:r>
                            <a:rPr lang="en-US" altLang="ja-JP" sz="1800" i="1" smtClean="0">
                              <a:latin typeface="Cambria Math" panose="02040503050406030204" pitchFamily="18" charset="0"/>
                            </a:rPr>
                            <m:t>2</m:t>
                          </m:r>
                        </m:sub>
                      </m:sSub>
                      <m:r>
                        <m:rPr>
                          <m:aln/>
                        </m:rPr>
                        <a:rPr lang="en-US" altLang="ja-JP" sz="1800" i="1" smtClean="0">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𝑓</m:t>
                          </m:r>
                        </m:e>
                        <m:sub>
                          <m:r>
                            <a:rPr lang="en-US" altLang="ja-JP" sz="1800" b="0" i="1" smtClean="0">
                              <a:latin typeface="Cambria Math" panose="02040503050406030204" pitchFamily="18" charset="0"/>
                            </a:rPr>
                            <m:t>𝑣</m:t>
                          </m:r>
                        </m:sub>
                      </m:sSub>
                      <m:d>
                        <m:dPr>
                          <m:ctrlPr>
                            <a:rPr lang="en-US" altLang="ja-JP" sz="1800" i="1" smtClean="0">
                              <a:latin typeface="Cambria Math" panose="02040503050406030204" pitchFamily="18" charset="0"/>
                            </a:rPr>
                          </m:ctrlPr>
                        </m:dPr>
                        <m:e>
                          <m:sSub>
                            <m:sSubPr>
                              <m:ctrlPr>
                                <a:rPr lang="en-US" altLang="ja-JP" sz="1800" i="1" smtClean="0">
                                  <a:latin typeface="Cambria Math" panose="02040503050406030204" pitchFamily="18" charset="0"/>
                                </a:rPr>
                              </m:ctrlPr>
                            </m:sSubPr>
                            <m:e>
                              <m:r>
                                <a:rPr lang="en-US" altLang="ja-JP" sz="1800" i="1" smtClean="0">
                                  <a:latin typeface="Cambria Math" panose="02040503050406030204" pitchFamily="18" charset="0"/>
                                </a:rPr>
                                <m:t>𝑡</m:t>
                              </m:r>
                            </m:e>
                            <m:sub>
                              <m:r>
                                <a:rPr lang="en-US" altLang="ja-JP" sz="1800" i="1" smtClean="0">
                                  <a:latin typeface="Cambria Math" panose="02040503050406030204" pitchFamily="18" charset="0"/>
                                </a:rPr>
                                <m:t>𝑛</m:t>
                              </m:r>
                            </m:sub>
                          </m:sSub>
                          <m:r>
                            <a:rPr lang="en-US" altLang="ja-JP" sz="1800" i="1" smtClean="0">
                              <a:latin typeface="Cambria Math" panose="02040503050406030204" pitchFamily="18" charset="0"/>
                            </a:rPr>
                            <m:t>+</m:t>
                          </m:r>
                          <m:f>
                            <m:fPr>
                              <m:ctrlPr>
                                <a:rPr lang="en-US" altLang="ja-JP" sz="1800" i="1" smtClean="0">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i="1" smtClean="0">
                                  <a:latin typeface="Cambria Math" panose="02040503050406030204" pitchFamily="18" charset="0"/>
                                </a:rPr>
                                <m:t>2</m:t>
                              </m:r>
                            </m:den>
                          </m:f>
                          <m:r>
                            <a:rPr lang="en-US" altLang="ja-JP" sz="1800" i="1" smtClean="0">
                              <a:latin typeface="Cambria Math" panose="02040503050406030204" pitchFamily="18" charset="0"/>
                            </a:rPr>
                            <m:t>,</m:t>
                          </m:r>
                          <m:sSub>
                            <m:sSubPr>
                              <m:ctrlPr>
                                <a:rPr lang="en-US" altLang="ja-JP" sz="1800" i="1" smtClean="0">
                                  <a:latin typeface="Cambria Math" panose="02040503050406030204" pitchFamily="18" charset="0"/>
                                </a:rPr>
                              </m:ctrlPr>
                            </m:sSubPr>
                            <m:e>
                              <m:r>
                                <a:rPr lang="en-US" altLang="ja-JP" sz="1800" i="1" smtClean="0">
                                  <a:latin typeface="Cambria Math" panose="02040503050406030204" pitchFamily="18" charset="0"/>
                                </a:rPr>
                                <m:t>𝑢</m:t>
                              </m:r>
                            </m:e>
                            <m:sub>
                              <m:r>
                                <a:rPr lang="en-US" altLang="ja-JP" sz="1800" i="1" smtClean="0">
                                  <a:latin typeface="Cambria Math" panose="02040503050406030204" pitchFamily="18" charset="0"/>
                                </a:rPr>
                                <m:t>𝑛</m:t>
                              </m:r>
                            </m:sub>
                          </m:sSub>
                          <m:r>
                            <a:rPr lang="en-US" altLang="ja-JP" sz="1800" i="1" smtClean="0">
                              <a:latin typeface="Cambria Math" panose="02040503050406030204" pitchFamily="18" charset="0"/>
                            </a:rPr>
                            <m:t>+</m:t>
                          </m:r>
                          <m:f>
                            <m:fPr>
                              <m:ctrlPr>
                                <a:rPr lang="en-US" altLang="ja-JP" sz="1800" i="1" smtClean="0">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i="1" smtClean="0">
                                  <a:latin typeface="Cambria Math" panose="02040503050406030204" pitchFamily="18" charset="0"/>
                                </a:rPr>
                                <m:t>2</m:t>
                              </m:r>
                            </m:den>
                          </m:f>
                          <m:sSub>
                            <m:sSubPr>
                              <m:ctrlPr>
                                <a:rPr lang="en-US" altLang="ja-JP" sz="1800" i="1" smtClean="0">
                                  <a:latin typeface="Cambria Math" panose="02040503050406030204" pitchFamily="18" charset="0"/>
                                </a:rPr>
                              </m:ctrlPr>
                            </m:sSubPr>
                            <m:e>
                              <m:r>
                                <a:rPr lang="en-US" altLang="ja-JP" sz="1800" i="1" smtClean="0">
                                  <a:latin typeface="Cambria Math" panose="02040503050406030204" pitchFamily="18" charset="0"/>
                                </a:rPr>
                                <m:t>𝑘</m:t>
                              </m:r>
                            </m:e>
                            <m:sub>
                              <m:r>
                                <a:rPr lang="en-US" altLang="ja-JP" sz="1800" i="1" smtClean="0">
                                  <a:latin typeface="Cambria Math" panose="02040503050406030204" pitchFamily="18" charset="0"/>
                                </a:rPr>
                                <m:t>𝑢</m:t>
                              </m:r>
                              <m:r>
                                <a:rPr lang="en-US" altLang="ja-JP" sz="1800" i="1" smtClean="0">
                                  <a:latin typeface="Cambria Math" panose="02040503050406030204" pitchFamily="18" charset="0"/>
                                </a:rPr>
                                <m:t>1</m:t>
                              </m:r>
                            </m:sub>
                          </m:sSub>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smtClean="0">
                                  <a:latin typeface="Cambria Math" panose="02040503050406030204" pitchFamily="18" charset="0"/>
                                </a:rPr>
                                <m:t>𝑣</m:t>
                              </m:r>
                            </m:e>
                            <m:sub>
                              <m:r>
                                <a:rPr lang="en-US" altLang="ja-JP" sz="1800" i="1">
                                  <a:latin typeface="Cambria Math" panose="02040503050406030204" pitchFamily="18" charset="0"/>
                                </a:rPr>
                                <m:t>𝑛</m:t>
                              </m:r>
                            </m:sub>
                          </m:sSub>
                          <m:r>
                            <a:rPr lang="en-US" altLang="ja-JP" sz="1800" i="1">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i="1">
                                  <a:latin typeface="Cambria Math" panose="02040503050406030204" pitchFamily="18" charset="0"/>
                                </a:rPr>
                                <m:t>2</m:t>
                              </m:r>
                            </m:den>
                          </m:f>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𝑘</m:t>
                              </m:r>
                            </m:e>
                            <m:sub>
                              <m:r>
                                <a:rPr lang="en-US" altLang="ja-JP" sz="1800" i="1" smtClean="0">
                                  <a:latin typeface="Cambria Math" panose="02040503050406030204" pitchFamily="18" charset="0"/>
                                </a:rPr>
                                <m:t>𝑣</m:t>
                              </m:r>
                              <m:r>
                                <a:rPr lang="en-US" altLang="ja-JP" sz="1800" i="1">
                                  <a:latin typeface="Cambria Math" panose="02040503050406030204" pitchFamily="18" charset="0"/>
                                </a:rPr>
                                <m:t>1</m:t>
                              </m:r>
                            </m:sub>
                          </m:sSub>
                        </m:e>
                      </m:d>
                    </m:oMath>
                    <m:oMath xmlns:m="http://schemas.openxmlformats.org/officeDocument/2006/math">
                      <m:sSub>
                        <m:sSubPr>
                          <m:ctrlPr>
                            <a:rPr lang="en-US" altLang="ja-JP" sz="1800" i="1" smtClean="0">
                              <a:latin typeface="Cambria Math" panose="02040503050406030204" pitchFamily="18" charset="0"/>
                            </a:rPr>
                          </m:ctrlPr>
                        </m:sSubPr>
                        <m:e>
                          <m:r>
                            <a:rPr lang="en-US" altLang="ja-JP" sz="1800" i="1" smtClean="0">
                              <a:latin typeface="Cambria Math" panose="02040503050406030204" pitchFamily="18" charset="0"/>
                            </a:rPr>
                            <m:t>𝑘</m:t>
                          </m:r>
                        </m:e>
                        <m:sub>
                          <m:r>
                            <a:rPr lang="en-US" altLang="ja-JP" sz="1800" b="0" i="1" smtClean="0">
                              <a:latin typeface="Cambria Math" panose="02040503050406030204" pitchFamily="18" charset="0"/>
                            </a:rPr>
                            <m:t>𝑣</m:t>
                          </m:r>
                          <m:r>
                            <a:rPr lang="en-US" altLang="ja-JP" sz="1800" i="1" smtClean="0">
                              <a:latin typeface="Cambria Math" panose="02040503050406030204" pitchFamily="18" charset="0"/>
                            </a:rPr>
                            <m:t>3</m:t>
                          </m:r>
                        </m:sub>
                      </m:sSub>
                      <m:r>
                        <m:rPr>
                          <m:aln/>
                        </m:rPr>
                        <a:rPr lang="en-US" altLang="ja-JP" sz="1800" i="1" smtClean="0">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𝑓</m:t>
                          </m:r>
                        </m:e>
                        <m:sub>
                          <m:r>
                            <a:rPr lang="en-US" altLang="ja-JP" sz="1800" b="0" i="1" smtClean="0">
                              <a:latin typeface="Cambria Math" panose="02040503050406030204" pitchFamily="18" charset="0"/>
                            </a:rPr>
                            <m:t>𝑣</m:t>
                          </m:r>
                        </m:sub>
                      </m:sSub>
                      <m:d>
                        <m:dPr>
                          <m:ctrlPr>
                            <a:rPr lang="en-US" altLang="ja-JP" sz="1800" i="1" smtClean="0">
                              <a:latin typeface="Cambria Math" panose="02040503050406030204" pitchFamily="18" charset="0"/>
                            </a:rPr>
                          </m:ctrlPr>
                        </m:dPr>
                        <m:e>
                          <m:sSub>
                            <m:sSubPr>
                              <m:ctrlPr>
                                <a:rPr lang="en-US" altLang="ja-JP" sz="1800" i="1" smtClean="0">
                                  <a:latin typeface="Cambria Math" panose="02040503050406030204" pitchFamily="18" charset="0"/>
                                </a:rPr>
                              </m:ctrlPr>
                            </m:sSubPr>
                            <m:e>
                              <m:r>
                                <a:rPr lang="en-US" altLang="ja-JP" sz="1800" i="1" smtClean="0">
                                  <a:latin typeface="Cambria Math" panose="02040503050406030204" pitchFamily="18" charset="0"/>
                                </a:rPr>
                                <m:t>𝑡</m:t>
                              </m:r>
                            </m:e>
                            <m:sub>
                              <m:r>
                                <a:rPr lang="en-US" altLang="ja-JP" sz="1800" i="1" smtClean="0">
                                  <a:latin typeface="Cambria Math" panose="02040503050406030204" pitchFamily="18" charset="0"/>
                                </a:rPr>
                                <m:t>𝑛</m:t>
                              </m:r>
                            </m:sub>
                          </m:sSub>
                          <m:r>
                            <a:rPr lang="en-US" altLang="ja-JP" sz="1800" i="1" smtClean="0">
                              <a:latin typeface="Cambria Math" panose="02040503050406030204" pitchFamily="18" charset="0"/>
                            </a:rPr>
                            <m:t>+</m:t>
                          </m:r>
                          <m:f>
                            <m:fPr>
                              <m:ctrlPr>
                                <a:rPr lang="en-US" altLang="ja-JP" sz="1800" i="1" smtClean="0">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i="1" smtClean="0">
                                  <a:latin typeface="Cambria Math" panose="02040503050406030204" pitchFamily="18" charset="0"/>
                                </a:rPr>
                                <m:t>2</m:t>
                              </m:r>
                            </m:den>
                          </m:f>
                          <m:r>
                            <a:rPr lang="en-US" altLang="ja-JP" sz="1800" i="1" smtClean="0">
                              <a:latin typeface="Cambria Math" panose="02040503050406030204" pitchFamily="18" charset="0"/>
                            </a:rPr>
                            <m:t>,</m:t>
                          </m:r>
                          <m:sSub>
                            <m:sSubPr>
                              <m:ctrlPr>
                                <a:rPr lang="en-US" altLang="ja-JP" sz="1800" i="1" smtClean="0">
                                  <a:latin typeface="Cambria Math" panose="02040503050406030204" pitchFamily="18" charset="0"/>
                                </a:rPr>
                              </m:ctrlPr>
                            </m:sSubPr>
                            <m:e>
                              <m:r>
                                <a:rPr lang="en-US" altLang="ja-JP" sz="1800" i="1" smtClean="0">
                                  <a:latin typeface="Cambria Math" panose="02040503050406030204" pitchFamily="18" charset="0"/>
                                </a:rPr>
                                <m:t>𝑢</m:t>
                              </m:r>
                            </m:e>
                            <m:sub>
                              <m:r>
                                <a:rPr lang="en-US" altLang="ja-JP" sz="1800" i="1" smtClean="0">
                                  <a:latin typeface="Cambria Math" panose="02040503050406030204" pitchFamily="18" charset="0"/>
                                </a:rPr>
                                <m:t>𝑛</m:t>
                              </m:r>
                            </m:sub>
                          </m:sSub>
                          <m:r>
                            <a:rPr lang="en-US" altLang="ja-JP" sz="1800" i="1" smtClean="0">
                              <a:latin typeface="Cambria Math" panose="02040503050406030204" pitchFamily="18" charset="0"/>
                            </a:rPr>
                            <m:t>+</m:t>
                          </m:r>
                          <m:f>
                            <m:fPr>
                              <m:ctrlPr>
                                <a:rPr lang="en-US" altLang="ja-JP" sz="1800" i="1" smtClean="0">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i="1" smtClean="0">
                                  <a:latin typeface="Cambria Math" panose="02040503050406030204" pitchFamily="18" charset="0"/>
                                </a:rPr>
                                <m:t>2</m:t>
                              </m:r>
                            </m:den>
                          </m:f>
                          <m:sSub>
                            <m:sSubPr>
                              <m:ctrlPr>
                                <a:rPr lang="en-US" altLang="ja-JP" sz="1800" i="1" smtClean="0">
                                  <a:latin typeface="Cambria Math" panose="02040503050406030204" pitchFamily="18" charset="0"/>
                                </a:rPr>
                              </m:ctrlPr>
                            </m:sSubPr>
                            <m:e>
                              <m:r>
                                <a:rPr lang="en-US" altLang="ja-JP" sz="1800" i="1" smtClean="0">
                                  <a:latin typeface="Cambria Math" panose="02040503050406030204" pitchFamily="18" charset="0"/>
                                </a:rPr>
                                <m:t>𝑘</m:t>
                              </m:r>
                            </m:e>
                            <m:sub>
                              <m:r>
                                <a:rPr lang="en-US" altLang="ja-JP" sz="1800" i="1" smtClean="0">
                                  <a:latin typeface="Cambria Math" panose="02040503050406030204" pitchFamily="18" charset="0"/>
                                </a:rPr>
                                <m:t>𝑢</m:t>
                              </m:r>
                              <m:r>
                                <a:rPr lang="en-US" altLang="ja-JP" sz="1800" i="1" smtClean="0">
                                  <a:latin typeface="Cambria Math" panose="02040503050406030204" pitchFamily="18" charset="0"/>
                                </a:rPr>
                                <m:t>2</m:t>
                              </m:r>
                            </m:sub>
                          </m:sSub>
                          <m:r>
                            <a:rPr lang="en-US" altLang="ja-JP" sz="1800" i="1" smtClean="0">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𝑣</m:t>
                              </m:r>
                            </m:e>
                            <m:sub>
                              <m:r>
                                <a:rPr lang="en-US" altLang="ja-JP" sz="1800" i="1">
                                  <a:latin typeface="Cambria Math" panose="02040503050406030204" pitchFamily="18" charset="0"/>
                                </a:rPr>
                                <m:t>𝑛</m:t>
                              </m:r>
                            </m:sub>
                          </m:sSub>
                          <m:r>
                            <a:rPr lang="en-US" altLang="ja-JP" sz="1800" i="1">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i="1">
                                  <a:latin typeface="Cambria Math" panose="02040503050406030204" pitchFamily="18" charset="0"/>
                                </a:rPr>
                                <m:t>2</m:t>
                              </m:r>
                            </m:den>
                          </m:f>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𝑘</m:t>
                              </m:r>
                            </m:e>
                            <m:sub>
                              <m:r>
                                <a:rPr lang="en-US" altLang="ja-JP" sz="1800" i="1">
                                  <a:latin typeface="Cambria Math" panose="02040503050406030204" pitchFamily="18" charset="0"/>
                                </a:rPr>
                                <m:t>𝑣</m:t>
                              </m:r>
                              <m:r>
                                <a:rPr lang="en-US" altLang="ja-JP" sz="1800" i="1" smtClean="0">
                                  <a:latin typeface="Cambria Math" panose="02040503050406030204" pitchFamily="18" charset="0"/>
                                </a:rPr>
                                <m:t>2</m:t>
                              </m:r>
                            </m:sub>
                          </m:sSub>
                        </m:e>
                      </m:d>
                    </m:oMath>
                    <m:oMath xmlns:m="http://schemas.openxmlformats.org/officeDocument/2006/math">
                      <m:sSub>
                        <m:sSubPr>
                          <m:ctrlPr>
                            <a:rPr lang="en-US" altLang="ja-JP" sz="1800" i="1" smtClean="0">
                              <a:latin typeface="Cambria Math" panose="02040503050406030204" pitchFamily="18" charset="0"/>
                            </a:rPr>
                          </m:ctrlPr>
                        </m:sSubPr>
                        <m:e>
                          <m:r>
                            <a:rPr lang="en-US" altLang="ja-JP" sz="1800" i="1" smtClean="0">
                              <a:latin typeface="Cambria Math" panose="02040503050406030204" pitchFamily="18" charset="0"/>
                            </a:rPr>
                            <m:t>𝑘</m:t>
                          </m:r>
                        </m:e>
                        <m:sub>
                          <m:r>
                            <a:rPr lang="en-US" altLang="ja-JP" sz="1800" b="0" i="1" smtClean="0">
                              <a:latin typeface="Cambria Math" panose="02040503050406030204" pitchFamily="18" charset="0"/>
                            </a:rPr>
                            <m:t>𝑣</m:t>
                          </m:r>
                          <m:r>
                            <a:rPr lang="en-US" altLang="ja-JP" sz="1800" i="1" smtClean="0">
                              <a:latin typeface="Cambria Math" panose="02040503050406030204" pitchFamily="18" charset="0"/>
                            </a:rPr>
                            <m:t>4</m:t>
                          </m:r>
                        </m:sub>
                      </m:sSub>
                      <m:r>
                        <m:rPr>
                          <m:aln/>
                        </m:rPr>
                        <a:rPr lang="en-US" altLang="ja-JP" sz="1800" i="1" smtClean="0">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𝑓</m:t>
                          </m:r>
                        </m:e>
                        <m:sub>
                          <m:r>
                            <a:rPr lang="en-US" altLang="ja-JP" sz="1800" b="0" i="1" smtClean="0">
                              <a:latin typeface="Cambria Math" panose="02040503050406030204" pitchFamily="18" charset="0"/>
                            </a:rPr>
                            <m:t>𝑣</m:t>
                          </m:r>
                        </m:sub>
                      </m:sSub>
                      <m:d>
                        <m:dPr>
                          <m:ctrlPr>
                            <a:rPr lang="en-US" altLang="ja-JP" sz="1800" i="1" smtClean="0">
                              <a:latin typeface="Cambria Math" panose="02040503050406030204" pitchFamily="18" charset="0"/>
                            </a:rPr>
                          </m:ctrlPr>
                        </m:dPr>
                        <m:e>
                          <m:sSub>
                            <m:sSubPr>
                              <m:ctrlPr>
                                <a:rPr lang="en-US" altLang="ja-JP" sz="1800" i="1" smtClean="0">
                                  <a:latin typeface="Cambria Math" panose="02040503050406030204" pitchFamily="18" charset="0"/>
                                </a:rPr>
                              </m:ctrlPr>
                            </m:sSubPr>
                            <m:e>
                              <m:r>
                                <a:rPr lang="en-US" altLang="ja-JP" sz="1800" i="1" smtClean="0">
                                  <a:latin typeface="Cambria Math" panose="02040503050406030204" pitchFamily="18" charset="0"/>
                                </a:rPr>
                                <m:t>𝑡</m:t>
                              </m:r>
                            </m:e>
                            <m:sub>
                              <m:r>
                                <a:rPr lang="en-US" altLang="ja-JP" sz="1800" i="1" smtClean="0">
                                  <a:latin typeface="Cambria Math" panose="02040503050406030204" pitchFamily="18" charset="0"/>
                                </a:rPr>
                                <m:t>𝑛</m:t>
                              </m:r>
                            </m:sub>
                          </m:sSub>
                          <m:r>
                            <a:rPr lang="en-US" altLang="ja-JP" sz="1800" i="1" smtClean="0">
                              <a:latin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r>
                            <a:rPr lang="en-US" altLang="ja-JP" sz="1800" i="1" smtClean="0">
                              <a:latin typeface="Cambria Math" panose="02040503050406030204" pitchFamily="18" charset="0"/>
                            </a:rPr>
                            <m:t>,</m:t>
                          </m:r>
                          <m:sSub>
                            <m:sSubPr>
                              <m:ctrlPr>
                                <a:rPr lang="en-US" altLang="ja-JP" sz="1800" i="1" smtClean="0">
                                  <a:latin typeface="Cambria Math" panose="02040503050406030204" pitchFamily="18" charset="0"/>
                                </a:rPr>
                              </m:ctrlPr>
                            </m:sSubPr>
                            <m:e>
                              <m:r>
                                <a:rPr lang="en-US" altLang="ja-JP" sz="1800" i="1" smtClean="0">
                                  <a:latin typeface="Cambria Math" panose="02040503050406030204" pitchFamily="18" charset="0"/>
                                </a:rPr>
                                <m:t>𝑢</m:t>
                              </m:r>
                            </m:e>
                            <m:sub>
                              <m:r>
                                <a:rPr lang="en-US" altLang="ja-JP" sz="1800" i="1" smtClean="0">
                                  <a:latin typeface="Cambria Math" panose="02040503050406030204" pitchFamily="18" charset="0"/>
                                </a:rPr>
                                <m:t>𝑛</m:t>
                              </m:r>
                            </m:sub>
                          </m:sSub>
                          <m:r>
                            <a:rPr lang="en-US" altLang="ja-JP" sz="1800" i="1" smtClean="0">
                              <a:latin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sSub>
                            <m:sSubPr>
                              <m:ctrlPr>
                                <a:rPr lang="en-US" altLang="ja-JP" sz="1800" i="1" smtClean="0">
                                  <a:latin typeface="Cambria Math" panose="02040503050406030204" pitchFamily="18" charset="0"/>
                                </a:rPr>
                              </m:ctrlPr>
                            </m:sSubPr>
                            <m:e>
                              <m:r>
                                <a:rPr lang="en-US" altLang="ja-JP" sz="1800" i="1" smtClean="0">
                                  <a:latin typeface="Cambria Math" panose="02040503050406030204" pitchFamily="18" charset="0"/>
                                </a:rPr>
                                <m:t>𝑘</m:t>
                              </m:r>
                            </m:e>
                            <m:sub>
                              <m:r>
                                <a:rPr lang="en-US" altLang="ja-JP" sz="1800" i="1" smtClean="0">
                                  <a:latin typeface="Cambria Math" panose="02040503050406030204" pitchFamily="18" charset="0"/>
                                </a:rPr>
                                <m:t>𝑢</m:t>
                              </m:r>
                              <m:r>
                                <a:rPr lang="en-US" altLang="ja-JP" sz="1800" i="1" smtClean="0">
                                  <a:latin typeface="Cambria Math" panose="02040503050406030204" pitchFamily="18" charset="0"/>
                                </a:rPr>
                                <m:t>3</m:t>
                              </m:r>
                            </m:sub>
                          </m:sSub>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smtClean="0">
                                  <a:latin typeface="Cambria Math" panose="02040503050406030204" pitchFamily="18" charset="0"/>
                                </a:rPr>
                                <m:t>𝑣</m:t>
                              </m:r>
                            </m:e>
                            <m:sub>
                              <m:r>
                                <a:rPr lang="en-US" altLang="ja-JP" sz="1800" i="1">
                                  <a:latin typeface="Cambria Math" panose="02040503050406030204" pitchFamily="18" charset="0"/>
                                </a:rPr>
                                <m:t>𝑛</m:t>
                              </m:r>
                            </m:sub>
                          </m:sSub>
                          <m:r>
                            <a:rPr lang="en-US" altLang="ja-JP" sz="1800" i="1">
                              <a:latin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sSub>
                            <m:sSubPr>
                              <m:ctrlPr>
                                <a:rPr lang="en-US" altLang="ja-JP" sz="1800" i="1" smtClean="0">
                                  <a:latin typeface="Cambria Math" panose="02040503050406030204" pitchFamily="18" charset="0"/>
                                </a:rPr>
                              </m:ctrlPr>
                            </m:sSubPr>
                            <m:e>
                              <m:r>
                                <a:rPr lang="en-US" altLang="ja-JP" sz="1800" i="1">
                                  <a:latin typeface="Cambria Math" panose="02040503050406030204" pitchFamily="18" charset="0"/>
                                </a:rPr>
                                <m:t>𝑘</m:t>
                              </m:r>
                            </m:e>
                            <m:sub>
                              <m:r>
                                <a:rPr lang="en-US" altLang="ja-JP" sz="1800" i="1" smtClean="0">
                                  <a:latin typeface="Cambria Math" panose="02040503050406030204" pitchFamily="18" charset="0"/>
                                </a:rPr>
                                <m:t>𝑣</m:t>
                              </m:r>
                              <m:r>
                                <a:rPr lang="en-US" altLang="ja-JP" sz="1800" i="1">
                                  <a:latin typeface="Cambria Math" panose="02040503050406030204" pitchFamily="18" charset="0"/>
                                </a:rPr>
                                <m:t>3</m:t>
                              </m:r>
                            </m:sub>
                          </m:sSub>
                        </m:e>
                      </m:d>
                    </m:oMath>
                  </m:oMathPara>
                </a14:m>
                <a:endParaRPr lang="en-US" altLang="ja-JP" sz="1800" dirty="0"/>
              </a:p>
            </p:txBody>
          </p:sp>
        </mc:Choice>
        <mc:Fallback xmlns="">
          <p:sp>
            <p:nvSpPr>
              <p:cNvPr id="5" name="コンテンツ プレースホルダー 2">
                <a:extLst>
                  <a:ext uri="{FF2B5EF4-FFF2-40B4-BE49-F238E27FC236}">
                    <a16:creationId xmlns:a16="http://schemas.microsoft.com/office/drawing/2014/main" id="{58D7607D-FFB0-C6D2-68F7-F5BF476DE7CC}"/>
                  </a:ext>
                </a:extLst>
              </p:cNvPr>
              <p:cNvSpPr txBox="1">
                <a:spLocks noRot="1" noChangeAspect="1" noMove="1" noResize="1" noEditPoints="1" noAdjustHandles="1" noChangeArrowheads="1" noChangeShapeType="1" noTextEdit="1"/>
              </p:cNvSpPr>
              <p:nvPr/>
            </p:nvSpPr>
            <p:spPr>
              <a:xfrm>
                <a:off x="6096000" y="2152997"/>
                <a:ext cx="5257800" cy="223111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31D9E6F-53C4-37D7-6C02-57BFED78D2CD}"/>
                  </a:ext>
                </a:extLst>
              </p:cNvPr>
              <p:cNvSpPr txBox="1"/>
              <p:nvPr/>
            </p:nvSpPr>
            <p:spPr>
              <a:xfrm>
                <a:off x="838200" y="4635234"/>
                <a:ext cx="10515601" cy="369332"/>
              </a:xfrm>
              <a:prstGeom prst="rect">
                <a:avLst/>
              </a:prstGeom>
              <a:noFill/>
            </p:spPr>
            <p:txBody>
              <a:bodyPr wrap="square" rtlCol="0">
                <a:spAutoFit/>
              </a:bodyPr>
              <a:lstStyle/>
              <a:p>
                <a:r>
                  <a:rPr lang="ja-JP" altLang="en-US"/>
                  <a:t>初期条件</a:t>
                </a:r>
                <a:r>
                  <a:rPr lang="en-US" altLang="ja-JP" sz="1800" dirty="0"/>
                  <a:t> </a:t>
                </a:r>
                <a14:m>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𝑡</m:t>
                        </m:r>
                      </m:e>
                      <m:sub>
                        <m:r>
                          <a:rPr lang="en-US" altLang="ja-JP" sz="1800" b="0" i="1" smtClean="0">
                            <a:latin typeface="Cambria Math" panose="02040503050406030204" pitchFamily="18" charset="0"/>
                          </a:rPr>
                          <m:t>0</m:t>
                        </m:r>
                      </m:sub>
                    </m:sSub>
                  </m:oMath>
                </a14:m>
                <a:r>
                  <a:rPr lang="en-US" altLang="ja-JP" sz="1800" dirty="0"/>
                  <a:t>, </a:t>
                </a:r>
                <a14:m>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𝑢</m:t>
                        </m:r>
                      </m:e>
                      <m:sub>
                        <m:r>
                          <a:rPr lang="en-US" altLang="ja-JP" sz="1800" b="0" i="1" smtClean="0">
                            <a:latin typeface="Cambria Math" panose="02040503050406030204" pitchFamily="18" charset="0"/>
                          </a:rPr>
                          <m:t>0</m:t>
                        </m:r>
                      </m:sub>
                    </m:sSub>
                  </m:oMath>
                </a14:m>
                <a:r>
                  <a:rPr lang="en-US" altLang="ja-JP" sz="1800" dirty="0"/>
                  <a:t>, </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𝑣</m:t>
                        </m:r>
                      </m:e>
                      <m:sub>
                        <m:r>
                          <a:rPr lang="en-US" altLang="ja-JP" b="0" i="1" smtClean="0">
                            <a:latin typeface="Cambria Math" panose="02040503050406030204" pitchFamily="18" charset="0"/>
                          </a:rPr>
                          <m:t>0</m:t>
                        </m:r>
                      </m:sub>
                    </m:sSub>
                  </m:oMath>
                </a14:m>
                <a:r>
                  <a:rPr kumimoji="1" lang="en-US" altLang="ja-JP" dirty="0"/>
                  <a:t> </a:t>
                </a:r>
                <a:r>
                  <a:rPr lang="ja-JP" altLang="en-US"/>
                  <a:t>と離散化幅</a:t>
                </a:r>
                <a:r>
                  <a:rPr lang="en-US" altLang="ja-JP" dirty="0"/>
                  <a:t> </a:t>
                </a:r>
                <a14:m>
                  <m:oMath xmlns:m="http://schemas.openxmlformats.org/officeDocument/2006/math">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𝑡</m:t>
                    </m:r>
                  </m:oMath>
                </a14:m>
                <a:r>
                  <a:rPr kumimoji="1" lang="en-US" altLang="ja-JP" dirty="0"/>
                  <a:t> </a:t>
                </a:r>
                <a:r>
                  <a:rPr kumimoji="1" lang="ja-JP" altLang="en-US"/>
                  <a:t>を与えることで逐次的に数値解を求められる。</a:t>
                </a:r>
              </a:p>
            </p:txBody>
          </p:sp>
        </mc:Choice>
        <mc:Fallback xmlns="">
          <p:sp>
            <p:nvSpPr>
              <p:cNvPr id="6" name="テキスト ボックス 5">
                <a:extLst>
                  <a:ext uri="{FF2B5EF4-FFF2-40B4-BE49-F238E27FC236}">
                    <a16:creationId xmlns:a16="http://schemas.microsoft.com/office/drawing/2014/main" id="{F31D9E6F-53C4-37D7-6C02-57BFED78D2CD}"/>
                  </a:ext>
                </a:extLst>
              </p:cNvPr>
              <p:cNvSpPr txBox="1">
                <a:spLocks noRot="1" noChangeAspect="1" noMove="1" noResize="1" noEditPoints="1" noAdjustHandles="1" noChangeArrowheads="1" noChangeShapeType="1" noTextEdit="1"/>
              </p:cNvSpPr>
              <p:nvPr/>
            </p:nvSpPr>
            <p:spPr>
              <a:xfrm>
                <a:off x="838200" y="4635234"/>
                <a:ext cx="10515601" cy="369332"/>
              </a:xfrm>
              <a:prstGeom prst="rect">
                <a:avLst/>
              </a:prstGeom>
              <a:blipFill>
                <a:blip r:embed="rId4"/>
                <a:stretch>
                  <a:fillRect l="-603" t="-6452" b="-2258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1973CE2-4463-773D-FE53-06B96F32835D}"/>
                  </a:ext>
                </a:extLst>
              </p:cNvPr>
              <p:cNvSpPr txBox="1"/>
              <p:nvPr/>
            </p:nvSpPr>
            <p:spPr>
              <a:xfrm>
                <a:off x="11073997" y="3152001"/>
                <a:ext cx="5626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(2.9)</m:t>
                      </m:r>
                    </m:oMath>
                  </m:oMathPara>
                </a14:m>
                <a:endParaRPr kumimoji="1" lang="ja-JP" altLang="en-US"/>
              </a:p>
            </p:txBody>
          </p:sp>
        </mc:Choice>
        <mc:Fallback xmlns="">
          <p:sp>
            <p:nvSpPr>
              <p:cNvPr id="4" name="テキスト ボックス 3">
                <a:extLst>
                  <a:ext uri="{FF2B5EF4-FFF2-40B4-BE49-F238E27FC236}">
                    <a16:creationId xmlns:a16="http://schemas.microsoft.com/office/drawing/2014/main" id="{E1973CE2-4463-773D-FE53-06B96F32835D}"/>
                  </a:ext>
                </a:extLst>
              </p:cNvPr>
              <p:cNvSpPr txBox="1">
                <a:spLocks noRot="1" noChangeAspect="1" noMove="1" noResize="1" noEditPoints="1" noAdjustHandles="1" noChangeArrowheads="1" noChangeShapeType="1" noTextEdit="1"/>
              </p:cNvSpPr>
              <p:nvPr/>
            </p:nvSpPr>
            <p:spPr>
              <a:xfrm>
                <a:off x="11073997" y="3152001"/>
                <a:ext cx="562655" cy="276999"/>
              </a:xfrm>
              <a:prstGeom prst="rect">
                <a:avLst/>
              </a:prstGeom>
              <a:blipFill>
                <a:blip r:embed="rId5"/>
                <a:stretch>
                  <a:fillRect l="-15556" t="-4348" r="-13333" b="-304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98894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ja-JP" altLang="en-US" sz="4000"/>
              <a:t>目次</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5257800" cy="4451605"/>
          </a:xfrm>
        </p:spPr>
        <p:txBody>
          <a:bodyPr>
            <a:normAutofit fontScale="92500" lnSpcReduction="10000"/>
          </a:bodyPr>
          <a:lstStyle/>
          <a:p>
            <a:pPr marL="0" indent="0">
              <a:lnSpc>
                <a:spcPct val="110000"/>
              </a:lnSpc>
              <a:buNone/>
            </a:pPr>
            <a:r>
              <a:rPr kumimoji="1" lang="ja-JP" altLang="en-US" sz="2200"/>
              <a:t>🟧</a:t>
            </a:r>
            <a:r>
              <a:rPr kumimoji="1" lang="en-US" altLang="ja-JP" sz="2200" dirty="0"/>
              <a:t>  </a:t>
            </a:r>
            <a:r>
              <a:rPr kumimoji="1" lang="ja-JP" altLang="en-US" sz="2200" b="1">
                <a:solidFill>
                  <a:schemeClr val="accent2"/>
                </a:solidFill>
              </a:rPr>
              <a:t>数値相対論</a:t>
            </a:r>
            <a:endParaRPr kumimoji="1" lang="en-US" altLang="ja-JP" sz="2200" b="1" dirty="0">
              <a:solidFill>
                <a:schemeClr val="accent2"/>
              </a:solidFill>
            </a:endParaRPr>
          </a:p>
          <a:p>
            <a:pPr marL="457200" indent="-457200">
              <a:lnSpc>
                <a:spcPct val="110000"/>
              </a:lnSpc>
              <a:buAutoNum type="arabicPeriod"/>
            </a:pPr>
            <a:r>
              <a:rPr kumimoji="1" lang="en-US" altLang="ja-JP" sz="2200" dirty="0">
                <a:solidFill>
                  <a:schemeClr val="bg1">
                    <a:lumMod val="65000"/>
                  </a:schemeClr>
                </a:solidFill>
              </a:rPr>
              <a:t>Introduction</a:t>
            </a:r>
          </a:p>
          <a:p>
            <a:pPr marL="457200" indent="-457200">
              <a:lnSpc>
                <a:spcPct val="110000"/>
              </a:lnSpc>
              <a:buAutoNum type="arabicPeriod"/>
            </a:pPr>
            <a:r>
              <a:rPr lang="ja-JP" altLang="en-US" sz="2200"/>
              <a:t>偏微分</a:t>
            </a:r>
            <a:r>
              <a:rPr kumimoji="1" lang="ja-JP" altLang="en-US" sz="2200"/>
              <a:t>方程式の数値的解法</a:t>
            </a:r>
            <a:endParaRPr kumimoji="1" lang="en-US" altLang="ja-JP" sz="2200" dirty="0"/>
          </a:p>
          <a:p>
            <a:pPr marL="914400" lvl="1" indent="-457200">
              <a:lnSpc>
                <a:spcPct val="110000"/>
              </a:lnSpc>
              <a:buAutoNum type="arabicPeriod"/>
            </a:pPr>
            <a:r>
              <a:rPr kumimoji="1" lang="ja-JP" altLang="en-US" sz="1800">
                <a:solidFill>
                  <a:schemeClr val="bg1">
                    <a:lumMod val="65000"/>
                  </a:schemeClr>
                </a:solidFill>
              </a:rPr>
              <a:t>概要</a:t>
            </a:r>
            <a:endParaRPr kumimoji="1" lang="en-US" altLang="ja-JP" sz="18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一階常微分方程式</a:t>
            </a:r>
            <a:endParaRPr kumimoji="1" lang="en-US" altLang="ja-JP" sz="1800" dirty="0">
              <a:solidFill>
                <a:schemeClr val="bg1">
                  <a:lumMod val="65000"/>
                </a:schemeClr>
              </a:solidFill>
            </a:endParaRPr>
          </a:p>
          <a:p>
            <a:pPr marL="1371600" lvl="2" indent="-457200">
              <a:lnSpc>
                <a:spcPct val="110000"/>
              </a:lnSpc>
              <a:buAutoNum type="arabicPeriod"/>
            </a:pPr>
            <a:r>
              <a:rPr lang="en-US" altLang="ja-JP" sz="1400" dirty="0">
                <a:solidFill>
                  <a:schemeClr val="bg1">
                    <a:lumMod val="65000"/>
                  </a:schemeClr>
                </a:solidFill>
              </a:rPr>
              <a:t>Euler</a:t>
            </a:r>
            <a:r>
              <a:rPr lang="ja-JP" altLang="en-US" sz="1400">
                <a:solidFill>
                  <a:schemeClr val="bg1">
                    <a:lumMod val="65000"/>
                  </a:schemeClr>
                </a:solidFill>
              </a:rPr>
              <a:t>法</a:t>
            </a:r>
            <a:endParaRPr lang="en-US" altLang="ja-JP" sz="1400" dirty="0">
              <a:solidFill>
                <a:schemeClr val="bg1">
                  <a:lumMod val="65000"/>
                </a:schemeClr>
              </a:solidFill>
            </a:endParaRPr>
          </a:p>
          <a:p>
            <a:pPr marL="1371600" lvl="2" indent="-457200">
              <a:lnSpc>
                <a:spcPct val="110000"/>
              </a:lnSpc>
              <a:buAutoNum type="arabicPeriod"/>
            </a:pPr>
            <a:r>
              <a:rPr kumimoji="1" lang="en-US" altLang="ja-JP" sz="1400" dirty="0">
                <a:solidFill>
                  <a:schemeClr val="bg1">
                    <a:lumMod val="65000"/>
                  </a:schemeClr>
                </a:solidFill>
              </a:rPr>
              <a:t>Runge-</a:t>
            </a:r>
            <a:r>
              <a:rPr kumimoji="1" lang="en-US" altLang="ja-JP" sz="1400" dirty="0" err="1">
                <a:solidFill>
                  <a:schemeClr val="bg1">
                    <a:lumMod val="65000"/>
                  </a:schemeClr>
                </a:solidFill>
              </a:rPr>
              <a:t>Kutta</a:t>
            </a:r>
            <a:r>
              <a:rPr kumimoji="1" lang="ja-JP" altLang="en-US" sz="1400">
                <a:solidFill>
                  <a:schemeClr val="bg1">
                    <a:lumMod val="65000"/>
                  </a:schemeClr>
                </a:solidFill>
              </a:rPr>
              <a:t>法</a:t>
            </a:r>
            <a:endParaRPr kumimoji="1" lang="en-US" altLang="ja-JP" sz="14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一階連立常微分方程式</a:t>
            </a:r>
            <a:endParaRPr kumimoji="1" lang="en-US" altLang="ja-JP" sz="1800" dirty="0">
              <a:solidFill>
                <a:schemeClr val="bg1">
                  <a:lumMod val="65000"/>
                </a:schemeClr>
              </a:solidFill>
            </a:endParaRPr>
          </a:p>
          <a:p>
            <a:pPr marL="914400" lvl="1" indent="-457200">
              <a:lnSpc>
                <a:spcPct val="110000"/>
              </a:lnSpc>
              <a:buAutoNum type="arabicPeriod"/>
            </a:pPr>
            <a:r>
              <a:rPr lang="ja-JP" altLang="en-US" sz="1800"/>
              <a:t>二階常微分方程式</a:t>
            </a:r>
            <a:endParaRPr lang="en-US" altLang="ja-JP" sz="1800" dirty="0"/>
          </a:p>
          <a:p>
            <a:pPr marL="914400" lvl="1" indent="-457200">
              <a:lnSpc>
                <a:spcPct val="110000"/>
              </a:lnSpc>
              <a:buAutoNum type="arabicPeriod"/>
            </a:pPr>
            <a:r>
              <a:rPr kumimoji="1" lang="ja-JP" altLang="en-US" sz="1800">
                <a:solidFill>
                  <a:schemeClr val="bg1">
                    <a:lumMod val="65000"/>
                  </a:schemeClr>
                </a:solidFill>
              </a:rPr>
              <a:t>一階偏微分方程式</a:t>
            </a:r>
            <a:r>
              <a:rPr kumimoji="1" lang="en-US" altLang="ja-JP" sz="1800" dirty="0">
                <a:solidFill>
                  <a:schemeClr val="bg1">
                    <a:lumMod val="65000"/>
                  </a:schemeClr>
                </a:solidFill>
              </a:rPr>
              <a:t>(t, x </a:t>
            </a:r>
            <a:r>
              <a:rPr kumimoji="1" lang="ja-JP" altLang="en-US" sz="1800">
                <a:solidFill>
                  <a:schemeClr val="bg1">
                    <a:lumMod val="65000"/>
                  </a:schemeClr>
                </a:solidFill>
              </a:rPr>
              <a:t>微分</a:t>
            </a:r>
            <a:r>
              <a:rPr kumimoji="1" lang="en-US" altLang="ja-JP" sz="1800" dirty="0">
                <a:solidFill>
                  <a:schemeClr val="bg1">
                    <a:lumMod val="65000"/>
                  </a:schemeClr>
                </a:solidFill>
              </a:rPr>
              <a:t>)</a:t>
            </a:r>
          </a:p>
          <a:p>
            <a:pPr marL="1371600" lvl="2" indent="-457200">
              <a:lnSpc>
                <a:spcPct val="110000"/>
              </a:lnSpc>
              <a:buAutoNum type="arabicPeriod"/>
            </a:pPr>
            <a:r>
              <a:rPr lang="en-US" altLang="ja-JP" sz="1400" dirty="0">
                <a:solidFill>
                  <a:schemeClr val="bg1">
                    <a:lumMod val="65000"/>
                  </a:schemeClr>
                </a:solidFill>
              </a:rPr>
              <a:t>Method of Line</a:t>
            </a:r>
          </a:p>
          <a:p>
            <a:pPr marL="1371600" lvl="2" indent="-457200">
              <a:lnSpc>
                <a:spcPct val="110000"/>
              </a:lnSpc>
              <a:buAutoNum type="arabicPeriod"/>
            </a:pPr>
            <a:r>
              <a:rPr lang="en-US" altLang="ja-JP" sz="1400" dirty="0">
                <a:solidFill>
                  <a:schemeClr val="bg1">
                    <a:lumMod val="65000"/>
                  </a:schemeClr>
                </a:solidFill>
              </a:rPr>
              <a:t>Euler</a:t>
            </a:r>
            <a:r>
              <a:rPr lang="ja-JP" altLang="en-US" sz="1400">
                <a:solidFill>
                  <a:schemeClr val="bg1">
                    <a:lumMod val="65000"/>
                  </a:schemeClr>
                </a:solidFill>
              </a:rPr>
              <a:t>法</a:t>
            </a:r>
            <a:endParaRPr lang="en-US" altLang="ja-JP" sz="1400" dirty="0">
              <a:solidFill>
                <a:schemeClr val="bg1">
                  <a:lumMod val="65000"/>
                </a:schemeClr>
              </a:solidFill>
            </a:endParaRPr>
          </a:p>
          <a:p>
            <a:pPr marL="1371600" lvl="2" indent="-457200">
              <a:lnSpc>
                <a:spcPct val="110000"/>
              </a:lnSpc>
              <a:buAutoNum type="arabicPeriod"/>
            </a:pPr>
            <a:r>
              <a:rPr kumimoji="1" lang="en-US" altLang="ja-JP" sz="1400" dirty="0">
                <a:solidFill>
                  <a:schemeClr val="bg1">
                    <a:lumMod val="65000"/>
                  </a:schemeClr>
                </a:solidFill>
              </a:rPr>
              <a:t>Runge-</a:t>
            </a:r>
            <a:r>
              <a:rPr kumimoji="1" lang="en-US" altLang="ja-JP" sz="1400" dirty="0" err="1">
                <a:solidFill>
                  <a:schemeClr val="bg1">
                    <a:lumMod val="65000"/>
                  </a:schemeClr>
                </a:solidFill>
              </a:rPr>
              <a:t>Kutta</a:t>
            </a:r>
            <a:r>
              <a:rPr kumimoji="1" lang="ja-JP" altLang="en-US" sz="1400">
                <a:solidFill>
                  <a:schemeClr val="bg1">
                    <a:lumMod val="65000"/>
                  </a:schemeClr>
                </a:solidFill>
              </a:rPr>
              <a:t>法</a:t>
            </a:r>
            <a:endParaRPr lang="en-US" altLang="ja-JP" sz="1200" dirty="0">
              <a:solidFill>
                <a:schemeClr val="bg1">
                  <a:lumMod val="65000"/>
                </a:schemeClr>
              </a:solidFill>
            </a:endParaRPr>
          </a:p>
        </p:txBody>
      </p:sp>
      <p:sp>
        <p:nvSpPr>
          <p:cNvPr id="7" name="コンテンツ プレースホルダー 2">
            <a:extLst>
              <a:ext uri="{FF2B5EF4-FFF2-40B4-BE49-F238E27FC236}">
                <a16:creationId xmlns:a16="http://schemas.microsoft.com/office/drawing/2014/main" id="{A07AC76D-8D19-9DBD-12DD-C2F7513592BE}"/>
              </a:ext>
            </a:extLst>
          </p:cNvPr>
          <p:cNvSpPr txBox="1">
            <a:spLocks/>
          </p:cNvSpPr>
          <p:nvPr/>
        </p:nvSpPr>
        <p:spPr>
          <a:xfrm>
            <a:off x="6096000" y="2144118"/>
            <a:ext cx="5257800" cy="4451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10000"/>
              </a:lnSpc>
              <a:buFont typeface="+mj-lt"/>
              <a:buAutoNum type="arabicPeriod" startAt="3"/>
            </a:pPr>
            <a:endParaRPr kumimoji="1" lang="en-US" altLang="ja-JP" sz="2200" dirty="0"/>
          </a:p>
          <a:p>
            <a:pPr marL="457200" indent="-457200">
              <a:lnSpc>
                <a:spcPct val="110000"/>
              </a:lnSpc>
              <a:buFont typeface="+mj-lt"/>
              <a:buAutoNum type="arabicPeriod" startAt="3"/>
            </a:pPr>
            <a:r>
              <a:rPr kumimoji="1" lang="ja-JP" altLang="en-US" sz="2200">
                <a:solidFill>
                  <a:schemeClr val="bg1">
                    <a:lumMod val="65000"/>
                  </a:schemeClr>
                </a:solidFill>
              </a:rPr>
              <a:t>数値相対論の計算に必要な要素</a:t>
            </a:r>
            <a:endParaRPr kumimoji="1" lang="en-US" altLang="ja-JP" sz="2200" dirty="0">
              <a:solidFill>
                <a:schemeClr val="bg1">
                  <a:lumMod val="65000"/>
                </a:schemeClr>
              </a:solidFill>
            </a:endParaRPr>
          </a:p>
          <a:p>
            <a:pPr marL="914400" lvl="1" indent="-457200">
              <a:lnSpc>
                <a:spcPct val="110000"/>
              </a:lnSpc>
              <a:buAutoNum type="arabicPeriod"/>
            </a:pPr>
            <a:r>
              <a:rPr lang="en-US" altLang="ja-JP" sz="1800" dirty="0">
                <a:solidFill>
                  <a:schemeClr val="bg1">
                    <a:lumMod val="65000"/>
                  </a:schemeClr>
                </a:solidFill>
              </a:rPr>
              <a:t>Evolution</a:t>
            </a:r>
          </a:p>
          <a:p>
            <a:pPr marL="1371600" lvl="2" indent="-457200">
              <a:lnSpc>
                <a:spcPct val="110000"/>
              </a:lnSpc>
              <a:buAutoNum type="arabicPeriod"/>
            </a:pPr>
            <a:r>
              <a:rPr lang="en-US" altLang="ja-JP" sz="1400" dirty="0">
                <a:solidFill>
                  <a:schemeClr val="bg1">
                    <a:lumMod val="65000"/>
                  </a:schemeClr>
                </a:solidFill>
              </a:rPr>
              <a:t>ADM</a:t>
            </a:r>
            <a:r>
              <a:rPr lang="ja-JP" altLang="en-US" sz="1400">
                <a:solidFill>
                  <a:schemeClr val="bg1">
                    <a:lumMod val="65000"/>
                  </a:schemeClr>
                </a:solidFill>
              </a:rPr>
              <a:t>分解</a:t>
            </a:r>
            <a:endParaRPr lang="en-US" altLang="ja-JP" sz="1400" dirty="0">
              <a:solidFill>
                <a:schemeClr val="bg1">
                  <a:lumMod val="65000"/>
                </a:schemeClr>
              </a:solidFill>
            </a:endParaRPr>
          </a:p>
          <a:p>
            <a:pPr marL="1371600" lvl="2" indent="-457200">
              <a:lnSpc>
                <a:spcPct val="110000"/>
              </a:lnSpc>
              <a:buAutoNum type="arabicPeriod"/>
            </a:pPr>
            <a:r>
              <a:rPr lang="en-US" altLang="ja-JP" sz="1400" dirty="0">
                <a:solidFill>
                  <a:schemeClr val="bg1">
                    <a:lumMod val="65000"/>
                  </a:schemeClr>
                </a:solidFill>
              </a:rPr>
              <a:t>BSSN</a:t>
            </a:r>
            <a:r>
              <a:rPr lang="ja-JP" altLang="en-US" sz="1400">
                <a:solidFill>
                  <a:schemeClr val="bg1">
                    <a:lumMod val="65000"/>
                  </a:schemeClr>
                </a:solidFill>
              </a:rPr>
              <a:t>形式</a:t>
            </a:r>
            <a:endParaRPr lang="en-US" altLang="ja-JP" sz="1400" dirty="0">
              <a:solidFill>
                <a:schemeClr val="bg1">
                  <a:lumMod val="65000"/>
                </a:schemeClr>
              </a:solidFill>
            </a:endParaRPr>
          </a:p>
          <a:p>
            <a:pPr marL="914400" lvl="1" indent="-457200">
              <a:lnSpc>
                <a:spcPct val="110000"/>
              </a:lnSpc>
              <a:buAutoNum type="arabicPeriod"/>
            </a:pPr>
            <a:r>
              <a:rPr kumimoji="1" lang="en-US" altLang="ja-JP" sz="1800" dirty="0">
                <a:solidFill>
                  <a:schemeClr val="bg1">
                    <a:lumMod val="65000"/>
                  </a:schemeClr>
                </a:solidFill>
              </a:rPr>
              <a:t>Initial data</a:t>
            </a:r>
          </a:p>
          <a:p>
            <a:pPr marL="914400" lvl="1" indent="-457200">
              <a:lnSpc>
                <a:spcPct val="110000"/>
              </a:lnSpc>
              <a:buAutoNum type="arabicPeriod"/>
            </a:pPr>
            <a:r>
              <a:rPr lang="en-US" altLang="ja-JP" sz="1800" dirty="0">
                <a:solidFill>
                  <a:schemeClr val="bg1">
                    <a:lumMod val="65000"/>
                  </a:schemeClr>
                </a:solidFill>
              </a:rPr>
              <a:t>Analyzing data</a:t>
            </a:r>
          </a:p>
          <a:p>
            <a:pPr marL="914400" lvl="1" indent="-457200">
              <a:lnSpc>
                <a:spcPct val="110000"/>
              </a:lnSpc>
              <a:buAutoNum type="arabicPeriod"/>
            </a:pPr>
            <a:r>
              <a:rPr kumimoji="1" lang="ja-JP" altLang="en-US" sz="1800">
                <a:solidFill>
                  <a:schemeClr val="bg1">
                    <a:lumMod val="65000"/>
                  </a:schemeClr>
                </a:solidFill>
              </a:rPr>
              <a:t>その他</a:t>
            </a:r>
            <a:endParaRPr kumimoji="1" lang="en-US" altLang="ja-JP" sz="1800" dirty="0">
              <a:solidFill>
                <a:schemeClr val="bg1">
                  <a:lumMod val="65000"/>
                </a:schemeClr>
              </a:solidFill>
            </a:endParaRPr>
          </a:p>
          <a:p>
            <a:pPr marL="457200" indent="-457200">
              <a:lnSpc>
                <a:spcPct val="110000"/>
              </a:lnSpc>
              <a:buAutoNum type="arabicPeriod" startAt="3"/>
            </a:pPr>
            <a:r>
              <a:rPr lang="en-US" altLang="ja-JP" sz="2200" dirty="0">
                <a:solidFill>
                  <a:schemeClr val="bg1">
                    <a:lumMod val="65000"/>
                  </a:schemeClr>
                </a:solidFill>
              </a:rPr>
              <a:t>Einstein Toolkit</a:t>
            </a:r>
          </a:p>
          <a:p>
            <a:pPr marL="0" indent="0">
              <a:lnSpc>
                <a:spcPct val="110000"/>
              </a:lnSpc>
              <a:buNone/>
            </a:pPr>
            <a:endParaRPr lang="en-US" altLang="ja-JP" sz="2200" dirty="0"/>
          </a:p>
          <a:p>
            <a:pPr marL="457200" indent="-457200">
              <a:lnSpc>
                <a:spcPct val="110000"/>
              </a:lnSpc>
              <a:buAutoNum type="arabicPeriod"/>
            </a:pPr>
            <a:endParaRPr lang="en-US" altLang="ja-JP" sz="2200" dirty="0"/>
          </a:p>
          <a:p>
            <a:pPr marL="457200" indent="-457200">
              <a:lnSpc>
                <a:spcPct val="110000"/>
              </a:lnSpc>
              <a:buAutoNum type="arabicPeriod"/>
            </a:pPr>
            <a:endParaRPr lang="en-US" altLang="ja-JP" sz="2200" dirty="0"/>
          </a:p>
        </p:txBody>
      </p:sp>
    </p:spTree>
    <p:extLst>
      <p:ext uri="{BB962C8B-B14F-4D97-AF65-F5344CB8AC3E}">
        <p14:creationId xmlns:p14="http://schemas.microsoft.com/office/powerpoint/2010/main" val="3515203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en-US" altLang="ja-JP" sz="4000" dirty="0"/>
              <a:t>2</a:t>
            </a:r>
            <a:r>
              <a:rPr kumimoji="1" lang="en-US" altLang="ja-JP" sz="4000" dirty="0"/>
              <a:t>.4 </a:t>
            </a:r>
            <a:r>
              <a:rPr lang="ja-JP" altLang="en-US" sz="4000"/>
              <a:t>二</a:t>
            </a:r>
            <a:r>
              <a:rPr kumimoji="1" lang="ja-JP" altLang="en-US" sz="4000"/>
              <a:t>階常微分方程式</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lnSpc>
                    <a:spcPct val="110000"/>
                  </a:lnSpc>
                  <a:buNone/>
                </a:pPr>
                <a:r>
                  <a:rPr lang="ja-JP" altLang="en-US" sz="1800"/>
                  <a:t>二階常微分方程式</a:t>
                </a:r>
                <a:endParaRPr lang="en-US" altLang="ja-JP" sz="1800" dirty="0"/>
              </a:p>
              <a:p>
                <a:pPr marL="0" indent="0">
                  <a:lnSpc>
                    <a:spcPct val="110000"/>
                  </a:lnSpc>
                  <a:buNone/>
                </a:pPr>
                <a14:m>
                  <m:oMathPara xmlns:m="http://schemas.openxmlformats.org/officeDocument/2006/math">
                    <m:oMathParaPr>
                      <m:jc m:val="centerGroup"/>
                    </m:oMathParaPr>
                    <m:oMath xmlns:m="http://schemas.openxmlformats.org/officeDocument/2006/math">
                      <m:f>
                        <m:fPr>
                          <m:ctrlPr>
                            <a:rPr lang="en-US" altLang="ja-JP" sz="1800" i="1" smtClean="0">
                              <a:latin typeface="Cambria Math" panose="02040503050406030204" pitchFamily="18" charset="0"/>
                            </a:rPr>
                          </m:ctrlPr>
                        </m:fPr>
                        <m:num>
                          <m:sSup>
                            <m:sSupPr>
                              <m:ctrlPr>
                                <a:rPr lang="en-US" altLang="ja-JP" sz="1800" i="1" smtClean="0">
                                  <a:latin typeface="Cambria Math" panose="02040503050406030204" pitchFamily="18" charset="0"/>
                                </a:rPr>
                              </m:ctrlPr>
                            </m:sSupPr>
                            <m:e>
                              <m:r>
                                <a:rPr lang="en-US" altLang="ja-JP" sz="1800" b="0" i="1" smtClean="0">
                                  <a:latin typeface="Cambria Math" panose="02040503050406030204" pitchFamily="18" charset="0"/>
                                </a:rPr>
                                <m:t>𝑑</m:t>
                              </m:r>
                            </m:e>
                            <m:sup>
                              <m:r>
                                <a:rPr lang="en-US" altLang="ja-JP" sz="1800" b="0" i="1" smtClean="0">
                                  <a:latin typeface="Cambria Math" panose="02040503050406030204" pitchFamily="18" charset="0"/>
                                </a:rPr>
                                <m:t>2</m:t>
                              </m:r>
                            </m:sup>
                          </m:sSup>
                          <m:r>
                            <a:rPr lang="en-US" altLang="ja-JP" sz="1800" b="0" i="1" smtClean="0">
                              <a:latin typeface="Cambria Math" panose="02040503050406030204" pitchFamily="18" charset="0"/>
                            </a:rPr>
                            <m:t>𝑢</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num>
                        <m:den>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𝑑𝑡</m:t>
                              </m:r>
                            </m:e>
                            <m:sup>
                              <m:r>
                                <a:rPr lang="en-US" altLang="ja-JP" sz="1800" b="0" i="1" smtClean="0">
                                  <a:latin typeface="Cambria Math" panose="02040503050406030204" pitchFamily="18" charset="0"/>
                                </a:rPr>
                                <m:t>2</m:t>
                              </m:r>
                            </m:sup>
                          </m:sSup>
                        </m:den>
                      </m:f>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𝑓</m:t>
                      </m:r>
                      <m:d>
                        <m:dPr>
                          <m:ctrlPr>
                            <a:rPr lang="en-US" altLang="ja-JP" sz="1800" b="0" i="1" smtClean="0">
                              <a:latin typeface="Cambria Math" panose="02040503050406030204" pitchFamily="18" charset="0"/>
                            </a:rPr>
                          </m:ctrlPr>
                        </m:dPr>
                        <m:e>
                          <m:r>
                            <a:rPr lang="en-US" altLang="ja-JP" sz="1800" i="1">
                              <a:latin typeface="Cambria Math" panose="02040503050406030204" pitchFamily="18" charset="0"/>
                            </a:rPr>
                            <m:t>𝑡</m:t>
                          </m:r>
                          <m:r>
                            <a:rPr lang="en-US" altLang="ja-JP" sz="1800" i="1">
                              <a:latin typeface="Cambria Math" panose="02040503050406030204" pitchFamily="18" charset="0"/>
                            </a:rPr>
                            <m:t>,</m:t>
                          </m:r>
                          <m:r>
                            <a:rPr lang="en-US" altLang="ja-JP" sz="1800" i="1">
                              <a:latin typeface="Cambria Math" panose="02040503050406030204" pitchFamily="18" charset="0"/>
                            </a:rPr>
                            <m:t>𝑢</m:t>
                          </m:r>
                          <m:d>
                            <m:dPr>
                              <m:ctrlPr>
                                <a:rPr lang="en-US" altLang="ja-JP" sz="1800" i="1">
                                  <a:latin typeface="Cambria Math" panose="02040503050406030204" pitchFamily="18" charset="0"/>
                                </a:rPr>
                              </m:ctrlPr>
                            </m:dPr>
                            <m:e>
                              <m:r>
                                <a:rPr lang="en-US" altLang="ja-JP" sz="1800" i="1">
                                  <a:latin typeface="Cambria Math" panose="02040503050406030204" pitchFamily="18" charset="0"/>
                                </a:rPr>
                                <m:t>𝑡</m:t>
                              </m:r>
                            </m:e>
                          </m:d>
                          <m:r>
                            <a:rPr lang="en-US" altLang="ja-JP" sz="1800" i="1">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rPr>
                                <m:t>𝑑𝑢</m:t>
                              </m:r>
                              <m:r>
                                <a:rPr lang="en-US" altLang="ja-JP" sz="1800" i="1">
                                  <a:latin typeface="Cambria Math" panose="02040503050406030204" pitchFamily="18" charset="0"/>
                                </a:rPr>
                                <m:t>(</m:t>
                              </m:r>
                              <m:r>
                                <a:rPr lang="en-US" altLang="ja-JP" sz="1800" i="1">
                                  <a:latin typeface="Cambria Math" panose="02040503050406030204" pitchFamily="18" charset="0"/>
                                </a:rPr>
                                <m:t>𝑡</m:t>
                              </m:r>
                              <m:r>
                                <a:rPr lang="en-US" altLang="ja-JP" sz="1800" i="1">
                                  <a:latin typeface="Cambria Math" panose="02040503050406030204" pitchFamily="18" charset="0"/>
                                </a:rPr>
                                <m:t>)</m:t>
                              </m:r>
                            </m:num>
                            <m:den>
                              <m:r>
                                <a:rPr lang="en-US" altLang="ja-JP" sz="1800" i="1">
                                  <a:latin typeface="Cambria Math" panose="02040503050406030204" pitchFamily="18" charset="0"/>
                                </a:rPr>
                                <m:t>𝑑𝑡</m:t>
                              </m:r>
                            </m:den>
                          </m:f>
                        </m:e>
                      </m:d>
                    </m:oMath>
                  </m:oMathPara>
                </a14:m>
                <a:endParaRPr lang="en-US" altLang="ja-JP" sz="1800" dirty="0"/>
              </a:p>
              <a:p>
                <a:pPr marL="0" indent="0">
                  <a:lnSpc>
                    <a:spcPct val="110000"/>
                  </a:lnSpc>
                  <a:buNone/>
                </a:pPr>
                <a:endParaRPr lang="en-US" altLang="ja-JP" sz="1800" dirty="0"/>
              </a:p>
              <a:p>
                <a:pPr marL="0" indent="0">
                  <a:lnSpc>
                    <a:spcPct val="110000"/>
                  </a:lnSpc>
                  <a:buNone/>
                </a:pPr>
                <a:r>
                  <a:rPr lang="ja-JP" altLang="en-US" sz="1800"/>
                  <a:t>は従属変数を導入することで一階連立常微分方程式に変換する。</a:t>
                </a:r>
                <a:endParaRPr lang="en-US" altLang="ja-JP" sz="1800" dirty="0"/>
              </a:p>
              <a:p>
                <a:pPr marL="0" indent="0">
                  <a:lnSpc>
                    <a:spcPct val="110000"/>
                  </a:lnSpc>
                  <a:buNone/>
                </a:pPr>
                <a14:m>
                  <m:oMathPara xmlns:m="http://schemas.openxmlformats.org/officeDocument/2006/math">
                    <m:oMathParaPr>
                      <m:jc m:val="centerGroup"/>
                    </m:oMathParaPr>
                    <m:oMath xmlns:m="http://schemas.openxmlformats.org/officeDocument/2006/math">
                      <m:d>
                        <m:dPr>
                          <m:begChr m:val="{"/>
                          <m:endChr m:val=""/>
                          <m:ctrlPr>
                            <a:rPr lang="en-US" altLang="ja-JP" sz="1800" i="1" smtClean="0">
                              <a:latin typeface="Cambria Math" panose="02040503050406030204" pitchFamily="18" charset="0"/>
                            </a:rPr>
                          </m:ctrlPr>
                        </m:dPr>
                        <m:e>
                          <m:m>
                            <m:mPr>
                              <m:mcs>
                                <m:mc>
                                  <m:mcPr>
                                    <m:count m:val="1"/>
                                    <m:mcJc m:val="center"/>
                                  </m:mcPr>
                                </m:mc>
                              </m:mcs>
                              <m:ctrlPr>
                                <a:rPr lang="en-US" altLang="ja-JP" sz="1800" i="1" smtClean="0">
                                  <a:latin typeface="Cambria Math" panose="02040503050406030204" pitchFamily="18" charset="0"/>
                                </a:rPr>
                              </m:ctrlPr>
                            </m:mPr>
                            <m:mr>
                              <m:e>
                                <m:f>
                                  <m:fPr>
                                    <m:ctrlPr>
                                      <a:rPr lang="en-US" altLang="ja-JP" sz="1800" i="1">
                                        <a:latin typeface="Cambria Math" panose="02040503050406030204" pitchFamily="18" charset="0"/>
                                      </a:rPr>
                                    </m:ctrlPr>
                                  </m:fPr>
                                  <m:num>
                                    <m:r>
                                      <a:rPr lang="en-US" altLang="ja-JP" sz="1800" i="1">
                                        <a:latin typeface="Cambria Math" panose="02040503050406030204" pitchFamily="18" charset="0"/>
                                      </a:rPr>
                                      <m:t>𝑑𝑢</m:t>
                                    </m:r>
                                    <m:r>
                                      <a:rPr lang="en-US" altLang="ja-JP" sz="1800" i="1">
                                        <a:latin typeface="Cambria Math" panose="02040503050406030204" pitchFamily="18" charset="0"/>
                                      </a:rPr>
                                      <m:t>(</m:t>
                                    </m:r>
                                    <m:r>
                                      <a:rPr lang="en-US" altLang="ja-JP" sz="1800" i="1">
                                        <a:latin typeface="Cambria Math" panose="02040503050406030204" pitchFamily="18" charset="0"/>
                                      </a:rPr>
                                      <m:t>𝑡</m:t>
                                    </m:r>
                                    <m:r>
                                      <a:rPr lang="en-US" altLang="ja-JP" sz="1800" i="1">
                                        <a:latin typeface="Cambria Math" panose="02040503050406030204" pitchFamily="18" charset="0"/>
                                      </a:rPr>
                                      <m:t>)</m:t>
                                    </m:r>
                                  </m:num>
                                  <m:den>
                                    <m:r>
                                      <a:rPr lang="en-US" altLang="ja-JP" sz="1800" i="1">
                                        <a:latin typeface="Cambria Math" panose="02040503050406030204" pitchFamily="18" charset="0"/>
                                      </a:rPr>
                                      <m:t>𝑑𝑡</m:t>
                                    </m:r>
                                  </m:den>
                                </m:f>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𝑣</m:t>
                                </m:r>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𝑡</m:t>
                                    </m:r>
                                  </m:e>
                                </m:d>
                                <m:r>
                                  <a:rPr lang="en-US" altLang="ja-JP" sz="1800" b="0" i="1" smtClean="0">
                                    <a:latin typeface="Cambria Math" panose="02040503050406030204" pitchFamily="18" charset="0"/>
                                  </a:rPr>
                                  <m:t>                </m:t>
                                </m:r>
                              </m:e>
                            </m:mr>
                            <m:mr>
                              <m:e>
                                <m:r>
                                  <a:rPr lang="en-US" altLang="ja-JP" sz="1800" b="0" i="1" smtClean="0">
                                    <a:latin typeface="Cambria Math" panose="02040503050406030204" pitchFamily="18" charset="0"/>
                                  </a:rPr>
                                  <m:t>     </m:t>
                                </m:r>
                                <m:f>
                                  <m:fPr>
                                    <m:ctrlPr>
                                      <a:rPr lang="en-US" altLang="ja-JP" sz="1800" i="1">
                                        <a:latin typeface="Cambria Math" panose="02040503050406030204" pitchFamily="18" charset="0"/>
                                      </a:rPr>
                                    </m:ctrlPr>
                                  </m:fPr>
                                  <m:num>
                                    <m:r>
                                      <a:rPr lang="en-US" altLang="ja-JP" sz="1800" i="1">
                                        <a:latin typeface="Cambria Math" panose="02040503050406030204" pitchFamily="18" charset="0"/>
                                      </a:rPr>
                                      <m:t>𝑑</m:t>
                                    </m:r>
                                    <m:r>
                                      <a:rPr lang="en-US" altLang="ja-JP" sz="1800" b="0" i="1" smtClean="0">
                                        <a:latin typeface="Cambria Math" panose="02040503050406030204" pitchFamily="18" charset="0"/>
                                      </a:rPr>
                                      <m:t>𝑣</m:t>
                                    </m:r>
                                    <m:r>
                                      <a:rPr lang="en-US" altLang="ja-JP" sz="1800" i="1">
                                        <a:latin typeface="Cambria Math" panose="02040503050406030204" pitchFamily="18" charset="0"/>
                                      </a:rPr>
                                      <m:t>(</m:t>
                                    </m:r>
                                    <m:r>
                                      <a:rPr lang="en-US" altLang="ja-JP" sz="1800" i="1">
                                        <a:latin typeface="Cambria Math" panose="02040503050406030204" pitchFamily="18" charset="0"/>
                                      </a:rPr>
                                      <m:t>𝑡</m:t>
                                    </m:r>
                                    <m:r>
                                      <a:rPr lang="en-US" altLang="ja-JP" sz="1800" i="1">
                                        <a:latin typeface="Cambria Math" panose="02040503050406030204" pitchFamily="18" charset="0"/>
                                      </a:rPr>
                                      <m:t>)</m:t>
                                    </m:r>
                                  </m:num>
                                  <m:den>
                                    <m:r>
                                      <a:rPr lang="en-US" altLang="ja-JP" sz="1800" i="1">
                                        <a:latin typeface="Cambria Math" panose="02040503050406030204" pitchFamily="18" charset="0"/>
                                      </a:rPr>
                                      <m:t>𝑑𝑡</m:t>
                                    </m:r>
                                  </m:den>
                                </m:f>
                                <m:r>
                                  <a:rPr lang="en-US" altLang="ja-JP" sz="1800" b="0" i="1" smtClean="0">
                                    <a:latin typeface="Cambria Math" panose="02040503050406030204" pitchFamily="18" charset="0"/>
                                  </a:rPr>
                                  <m:t>=</m:t>
                                </m:r>
                                <m:r>
                                  <a:rPr lang="en-US" altLang="ja-JP" sz="1800" i="1">
                                    <a:latin typeface="Cambria Math" panose="02040503050406030204" pitchFamily="18" charset="0"/>
                                  </a:rPr>
                                  <m:t>𝑓</m:t>
                                </m:r>
                                <m:r>
                                  <a:rPr lang="en-US" altLang="ja-JP" sz="1800" i="1">
                                    <a:latin typeface="Cambria Math" panose="02040503050406030204" pitchFamily="18" charset="0"/>
                                  </a:rPr>
                                  <m:t>(</m:t>
                                </m:r>
                                <m:r>
                                  <a:rPr lang="en-US" altLang="ja-JP" sz="1800" i="1">
                                    <a:latin typeface="Cambria Math" panose="02040503050406030204" pitchFamily="18" charset="0"/>
                                  </a:rPr>
                                  <m:t>𝑡</m:t>
                                </m:r>
                                <m:r>
                                  <a:rPr lang="en-US" altLang="ja-JP" sz="1800" i="1">
                                    <a:latin typeface="Cambria Math" panose="02040503050406030204" pitchFamily="18" charset="0"/>
                                  </a:rPr>
                                  <m:t>,</m:t>
                                </m:r>
                                <m:r>
                                  <a:rPr lang="en-US" altLang="ja-JP" sz="1800" i="1">
                                    <a:latin typeface="Cambria Math" panose="02040503050406030204" pitchFamily="18" charset="0"/>
                                  </a:rPr>
                                  <m:t>𝑢</m:t>
                                </m:r>
                                <m:d>
                                  <m:dPr>
                                    <m:ctrlPr>
                                      <a:rPr lang="en-US" altLang="ja-JP" sz="1800" i="1">
                                        <a:latin typeface="Cambria Math" panose="02040503050406030204" pitchFamily="18" charset="0"/>
                                      </a:rPr>
                                    </m:ctrlPr>
                                  </m:dPr>
                                  <m:e>
                                    <m:r>
                                      <a:rPr lang="en-US" altLang="ja-JP" sz="1800" i="1">
                                        <a:latin typeface="Cambria Math" panose="02040503050406030204" pitchFamily="18" charset="0"/>
                                      </a:rPr>
                                      <m:t>𝑡</m:t>
                                    </m:r>
                                  </m:e>
                                </m:d>
                                <m:r>
                                  <a:rPr lang="en-US" altLang="ja-JP" sz="1800" i="1">
                                    <a:latin typeface="Cambria Math" panose="02040503050406030204" pitchFamily="18" charset="0"/>
                                  </a:rPr>
                                  <m:t>,</m:t>
                                </m:r>
                                <m:r>
                                  <a:rPr lang="en-US" altLang="ja-JP" sz="1800" b="0" i="1" smtClean="0">
                                    <a:latin typeface="Cambria Math" panose="02040503050406030204" pitchFamily="18" charset="0"/>
                                  </a:rPr>
                                  <m:t>𝑣</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r>
                                  <m:rPr>
                                    <m:nor/>
                                  </m:rPr>
                                  <a:rPr lang="en-US" altLang="ja-JP" sz="1800" dirty="0"/>
                                  <m:t> </m:t>
                                </m:r>
                              </m:e>
                            </m:mr>
                          </m:m>
                        </m:e>
                      </m:d>
                    </m:oMath>
                  </m:oMathPara>
                </a14:m>
                <a:endParaRPr lang="en-US" altLang="ja-JP" sz="1800" dirty="0"/>
              </a:p>
              <a:p>
                <a:pPr marL="0" indent="0">
                  <a:lnSpc>
                    <a:spcPct val="110000"/>
                  </a:lnSpc>
                  <a:buNone/>
                </a:pPr>
                <a:endParaRPr lang="en-US" altLang="ja-JP" sz="1800" dirty="0"/>
              </a:p>
              <a:p>
                <a:pPr marL="0" indent="0">
                  <a:lnSpc>
                    <a:spcPct val="110000"/>
                  </a:lnSpc>
                  <a:buNone/>
                </a:pPr>
                <a:r>
                  <a:rPr lang="ja-JP" altLang="en-US" sz="1800"/>
                  <a:t>よって</a:t>
                </a:r>
                <a:r>
                  <a:rPr lang="en-US" altLang="ja-JP" sz="1800" dirty="0"/>
                  <a:t>(2.8),(2.9)</a:t>
                </a:r>
                <a:r>
                  <a:rPr lang="ja-JP" altLang="en-US" sz="1800"/>
                  <a:t>式を用いることで数値的に解ける。</a:t>
                </a:r>
                <a:endParaRPr lang="en-US" altLang="ja-JP" sz="1800" dirty="0"/>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603" t="-2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FE83AC7A-CAF9-0A03-42F8-1F44BBB0523E}"/>
                  </a:ext>
                </a:extLst>
              </p:cNvPr>
              <p:cNvSpPr txBox="1"/>
              <p:nvPr/>
            </p:nvSpPr>
            <p:spPr>
              <a:xfrm>
                <a:off x="10688305" y="2799404"/>
                <a:ext cx="6908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(2.10)</m:t>
                      </m:r>
                    </m:oMath>
                  </m:oMathPara>
                </a14:m>
                <a:endParaRPr kumimoji="1" lang="ja-JP" altLang="en-US"/>
              </a:p>
            </p:txBody>
          </p:sp>
        </mc:Choice>
        <mc:Fallback xmlns="">
          <p:sp>
            <p:nvSpPr>
              <p:cNvPr id="4" name="テキスト ボックス 3">
                <a:extLst>
                  <a:ext uri="{FF2B5EF4-FFF2-40B4-BE49-F238E27FC236}">
                    <a16:creationId xmlns:a16="http://schemas.microsoft.com/office/drawing/2014/main" id="{FE83AC7A-CAF9-0A03-42F8-1F44BBB0523E}"/>
                  </a:ext>
                </a:extLst>
              </p:cNvPr>
              <p:cNvSpPr txBox="1">
                <a:spLocks noRot="1" noChangeAspect="1" noMove="1" noResize="1" noEditPoints="1" noAdjustHandles="1" noChangeArrowheads="1" noChangeShapeType="1" noTextEdit="1"/>
              </p:cNvSpPr>
              <p:nvPr/>
            </p:nvSpPr>
            <p:spPr>
              <a:xfrm>
                <a:off x="10688305" y="2799404"/>
                <a:ext cx="690895" cy="276999"/>
              </a:xfrm>
              <a:prstGeom prst="rect">
                <a:avLst/>
              </a:prstGeom>
              <a:blipFill>
                <a:blip r:embed="rId3"/>
                <a:stretch>
                  <a:fillRect l="-10714" t="-4348" r="-8929"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5FDC7C7-CA97-6C8A-AB1B-D9E771110F39}"/>
                  </a:ext>
                </a:extLst>
              </p:cNvPr>
              <p:cNvSpPr txBox="1"/>
              <p:nvPr/>
            </p:nvSpPr>
            <p:spPr>
              <a:xfrm>
                <a:off x="10662905" y="4563503"/>
                <a:ext cx="6908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(2.11)</m:t>
                      </m:r>
                    </m:oMath>
                  </m:oMathPara>
                </a14:m>
                <a:endParaRPr kumimoji="1" lang="ja-JP" altLang="en-US"/>
              </a:p>
            </p:txBody>
          </p:sp>
        </mc:Choice>
        <mc:Fallback xmlns="">
          <p:sp>
            <p:nvSpPr>
              <p:cNvPr id="5" name="テキスト ボックス 4">
                <a:extLst>
                  <a:ext uri="{FF2B5EF4-FFF2-40B4-BE49-F238E27FC236}">
                    <a16:creationId xmlns:a16="http://schemas.microsoft.com/office/drawing/2014/main" id="{C5FDC7C7-CA97-6C8A-AB1B-D9E771110F39}"/>
                  </a:ext>
                </a:extLst>
              </p:cNvPr>
              <p:cNvSpPr txBox="1">
                <a:spLocks noRot="1" noChangeAspect="1" noMove="1" noResize="1" noEditPoints="1" noAdjustHandles="1" noChangeArrowheads="1" noChangeShapeType="1" noTextEdit="1"/>
              </p:cNvSpPr>
              <p:nvPr/>
            </p:nvSpPr>
            <p:spPr>
              <a:xfrm>
                <a:off x="10662905" y="4563503"/>
                <a:ext cx="690895" cy="276999"/>
              </a:xfrm>
              <a:prstGeom prst="rect">
                <a:avLst/>
              </a:prstGeom>
              <a:blipFill>
                <a:blip r:embed="rId4"/>
                <a:stretch>
                  <a:fillRect l="-10714" r="-10714" b="-3478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66678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ja-JP" altLang="en-US" sz="4000"/>
              <a:t>目次</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5257800" cy="4451605"/>
          </a:xfrm>
        </p:spPr>
        <p:txBody>
          <a:bodyPr>
            <a:normAutofit fontScale="92500" lnSpcReduction="10000"/>
          </a:bodyPr>
          <a:lstStyle/>
          <a:p>
            <a:pPr marL="0" indent="0">
              <a:lnSpc>
                <a:spcPct val="110000"/>
              </a:lnSpc>
              <a:buNone/>
            </a:pPr>
            <a:r>
              <a:rPr kumimoji="1" lang="ja-JP" altLang="en-US" sz="2200"/>
              <a:t>🟧</a:t>
            </a:r>
            <a:r>
              <a:rPr kumimoji="1" lang="en-US" altLang="ja-JP" sz="2200" dirty="0"/>
              <a:t>  </a:t>
            </a:r>
            <a:r>
              <a:rPr kumimoji="1" lang="ja-JP" altLang="en-US" sz="2200" b="1">
                <a:solidFill>
                  <a:schemeClr val="accent2"/>
                </a:solidFill>
              </a:rPr>
              <a:t>数値相対論</a:t>
            </a:r>
            <a:endParaRPr kumimoji="1" lang="en-US" altLang="ja-JP" sz="2200" b="1" dirty="0">
              <a:solidFill>
                <a:schemeClr val="accent2"/>
              </a:solidFill>
            </a:endParaRPr>
          </a:p>
          <a:p>
            <a:pPr marL="457200" indent="-457200">
              <a:lnSpc>
                <a:spcPct val="110000"/>
              </a:lnSpc>
              <a:buAutoNum type="arabicPeriod"/>
            </a:pPr>
            <a:r>
              <a:rPr kumimoji="1" lang="en-US" altLang="ja-JP" sz="2200" dirty="0">
                <a:solidFill>
                  <a:schemeClr val="bg1">
                    <a:lumMod val="65000"/>
                  </a:schemeClr>
                </a:solidFill>
              </a:rPr>
              <a:t>Introduction</a:t>
            </a:r>
          </a:p>
          <a:p>
            <a:pPr marL="457200" indent="-457200">
              <a:lnSpc>
                <a:spcPct val="110000"/>
              </a:lnSpc>
              <a:buAutoNum type="arabicPeriod"/>
            </a:pPr>
            <a:r>
              <a:rPr lang="ja-JP" altLang="en-US" sz="2200"/>
              <a:t>偏微分</a:t>
            </a:r>
            <a:r>
              <a:rPr kumimoji="1" lang="ja-JP" altLang="en-US" sz="2200"/>
              <a:t>方程式の数値的解法</a:t>
            </a:r>
            <a:endParaRPr kumimoji="1" lang="en-US" altLang="ja-JP" sz="2200" dirty="0"/>
          </a:p>
          <a:p>
            <a:pPr marL="914400" lvl="1" indent="-457200">
              <a:lnSpc>
                <a:spcPct val="110000"/>
              </a:lnSpc>
              <a:buAutoNum type="arabicPeriod"/>
            </a:pPr>
            <a:r>
              <a:rPr kumimoji="1" lang="ja-JP" altLang="en-US" sz="1800">
                <a:solidFill>
                  <a:schemeClr val="bg1">
                    <a:lumMod val="65000"/>
                  </a:schemeClr>
                </a:solidFill>
              </a:rPr>
              <a:t>概要</a:t>
            </a:r>
            <a:endParaRPr kumimoji="1" lang="en-US" altLang="ja-JP" sz="18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一階常微分方程式</a:t>
            </a:r>
            <a:endParaRPr kumimoji="1" lang="en-US" altLang="ja-JP" sz="1800" dirty="0">
              <a:solidFill>
                <a:schemeClr val="bg1">
                  <a:lumMod val="65000"/>
                </a:schemeClr>
              </a:solidFill>
            </a:endParaRPr>
          </a:p>
          <a:p>
            <a:pPr marL="1371600" lvl="2" indent="-457200">
              <a:lnSpc>
                <a:spcPct val="110000"/>
              </a:lnSpc>
              <a:buAutoNum type="arabicPeriod"/>
            </a:pPr>
            <a:r>
              <a:rPr lang="en-US" altLang="ja-JP" sz="1400" dirty="0">
                <a:solidFill>
                  <a:schemeClr val="bg1">
                    <a:lumMod val="65000"/>
                  </a:schemeClr>
                </a:solidFill>
              </a:rPr>
              <a:t>Euler</a:t>
            </a:r>
            <a:r>
              <a:rPr lang="ja-JP" altLang="en-US" sz="1400">
                <a:solidFill>
                  <a:schemeClr val="bg1">
                    <a:lumMod val="65000"/>
                  </a:schemeClr>
                </a:solidFill>
              </a:rPr>
              <a:t>法</a:t>
            </a:r>
            <a:endParaRPr lang="en-US" altLang="ja-JP" sz="1400" dirty="0">
              <a:solidFill>
                <a:schemeClr val="bg1">
                  <a:lumMod val="65000"/>
                </a:schemeClr>
              </a:solidFill>
            </a:endParaRPr>
          </a:p>
          <a:p>
            <a:pPr marL="1371600" lvl="2" indent="-457200">
              <a:lnSpc>
                <a:spcPct val="110000"/>
              </a:lnSpc>
              <a:buAutoNum type="arabicPeriod"/>
            </a:pPr>
            <a:r>
              <a:rPr kumimoji="1" lang="en-US" altLang="ja-JP" sz="1400" dirty="0">
                <a:solidFill>
                  <a:schemeClr val="bg1">
                    <a:lumMod val="65000"/>
                  </a:schemeClr>
                </a:solidFill>
              </a:rPr>
              <a:t>Runge-</a:t>
            </a:r>
            <a:r>
              <a:rPr kumimoji="1" lang="en-US" altLang="ja-JP" sz="1400" dirty="0" err="1">
                <a:solidFill>
                  <a:schemeClr val="bg1">
                    <a:lumMod val="65000"/>
                  </a:schemeClr>
                </a:solidFill>
              </a:rPr>
              <a:t>Kutta</a:t>
            </a:r>
            <a:r>
              <a:rPr kumimoji="1" lang="ja-JP" altLang="en-US" sz="1400">
                <a:solidFill>
                  <a:schemeClr val="bg1">
                    <a:lumMod val="65000"/>
                  </a:schemeClr>
                </a:solidFill>
              </a:rPr>
              <a:t>法</a:t>
            </a:r>
            <a:endParaRPr kumimoji="1" lang="en-US" altLang="ja-JP" sz="14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一階連立常微分方程式</a:t>
            </a:r>
            <a:endParaRPr kumimoji="1" lang="en-US" altLang="ja-JP" sz="1800" dirty="0">
              <a:solidFill>
                <a:schemeClr val="bg1">
                  <a:lumMod val="65000"/>
                </a:schemeClr>
              </a:solidFill>
            </a:endParaRPr>
          </a:p>
          <a:p>
            <a:pPr marL="914400" lvl="1" indent="-457200">
              <a:lnSpc>
                <a:spcPct val="110000"/>
              </a:lnSpc>
              <a:buAutoNum type="arabicPeriod"/>
            </a:pPr>
            <a:r>
              <a:rPr lang="ja-JP" altLang="en-US" sz="1800">
                <a:solidFill>
                  <a:schemeClr val="bg1">
                    <a:lumMod val="65000"/>
                  </a:schemeClr>
                </a:solidFill>
              </a:rPr>
              <a:t>二階常微分方程式</a:t>
            </a:r>
            <a:endParaRPr lang="en-US" altLang="ja-JP" sz="1800" dirty="0">
              <a:solidFill>
                <a:schemeClr val="bg1">
                  <a:lumMod val="65000"/>
                </a:schemeClr>
              </a:solidFill>
            </a:endParaRPr>
          </a:p>
          <a:p>
            <a:pPr marL="914400" lvl="1" indent="-457200">
              <a:lnSpc>
                <a:spcPct val="110000"/>
              </a:lnSpc>
              <a:buAutoNum type="arabicPeriod"/>
            </a:pPr>
            <a:r>
              <a:rPr kumimoji="1" lang="ja-JP" altLang="en-US" sz="1800"/>
              <a:t>一階偏微分方程式</a:t>
            </a:r>
            <a:r>
              <a:rPr kumimoji="1" lang="en-US" altLang="ja-JP" sz="1800" dirty="0"/>
              <a:t>(t, x </a:t>
            </a:r>
            <a:r>
              <a:rPr kumimoji="1" lang="ja-JP" altLang="en-US" sz="1800"/>
              <a:t>微分</a:t>
            </a:r>
            <a:r>
              <a:rPr kumimoji="1" lang="en-US" altLang="ja-JP" sz="1800" dirty="0"/>
              <a:t>)</a:t>
            </a:r>
          </a:p>
          <a:p>
            <a:pPr marL="1371600" lvl="2" indent="-457200">
              <a:lnSpc>
                <a:spcPct val="110000"/>
              </a:lnSpc>
              <a:buAutoNum type="arabicPeriod"/>
            </a:pPr>
            <a:r>
              <a:rPr lang="en-US" altLang="ja-JP" sz="1400" dirty="0"/>
              <a:t>Method of Line</a:t>
            </a:r>
          </a:p>
          <a:p>
            <a:pPr marL="1371600" lvl="2" indent="-457200">
              <a:lnSpc>
                <a:spcPct val="110000"/>
              </a:lnSpc>
              <a:buAutoNum type="arabicPeriod"/>
            </a:pPr>
            <a:r>
              <a:rPr lang="en-US" altLang="ja-JP" sz="1400" dirty="0"/>
              <a:t>Euler</a:t>
            </a:r>
            <a:r>
              <a:rPr lang="ja-JP" altLang="en-US" sz="1400"/>
              <a:t>法</a:t>
            </a:r>
            <a:endParaRPr lang="en-US" altLang="ja-JP" sz="1400" dirty="0"/>
          </a:p>
          <a:p>
            <a:pPr marL="1371600" lvl="2" indent="-457200">
              <a:lnSpc>
                <a:spcPct val="110000"/>
              </a:lnSpc>
              <a:buAutoNum type="arabicPeriod"/>
            </a:pPr>
            <a:r>
              <a:rPr kumimoji="1" lang="en-US" altLang="ja-JP" sz="1400" dirty="0"/>
              <a:t>Runge-</a:t>
            </a:r>
            <a:r>
              <a:rPr kumimoji="1" lang="en-US" altLang="ja-JP" sz="1400" dirty="0" err="1"/>
              <a:t>Kutta</a:t>
            </a:r>
            <a:r>
              <a:rPr kumimoji="1" lang="ja-JP" altLang="en-US" sz="1400"/>
              <a:t>法</a:t>
            </a:r>
            <a:endParaRPr lang="en-US" altLang="ja-JP" sz="1200" dirty="0"/>
          </a:p>
        </p:txBody>
      </p:sp>
      <p:sp>
        <p:nvSpPr>
          <p:cNvPr id="7" name="コンテンツ プレースホルダー 2">
            <a:extLst>
              <a:ext uri="{FF2B5EF4-FFF2-40B4-BE49-F238E27FC236}">
                <a16:creationId xmlns:a16="http://schemas.microsoft.com/office/drawing/2014/main" id="{A07AC76D-8D19-9DBD-12DD-C2F7513592BE}"/>
              </a:ext>
            </a:extLst>
          </p:cNvPr>
          <p:cNvSpPr txBox="1">
            <a:spLocks/>
          </p:cNvSpPr>
          <p:nvPr/>
        </p:nvSpPr>
        <p:spPr>
          <a:xfrm>
            <a:off x="6096000" y="2144118"/>
            <a:ext cx="5257800" cy="4451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10000"/>
              </a:lnSpc>
              <a:buFont typeface="+mj-lt"/>
              <a:buAutoNum type="arabicPeriod" startAt="3"/>
            </a:pPr>
            <a:endParaRPr kumimoji="1" lang="en-US" altLang="ja-JP" sz="2200" dirty="0"/>
          </a:p>
          <a:p>
            <a:pPr marL="457200" indent="-457200">
              <a:lnSpc>
                <a:spcPct val="110000"/>
              </a:lnSpc>
              <a:buFont typeface="+mj-lt"/>
              <a:buAutoNum type="arabicPeriod" startAt="3"/>
            </a:pPr>
            <a:r>
              <a:rPr kumimoji="1" lang="ja-JP" altLang="en-US" sz="2200">
                <a:solidFill>
                  <a:schemeClr val="bg1">
                    <a:lumMod val="65000"/>
                  </a:schemeClr>
                </a:solidFill>
              </a:rPr>
              <a:t>数値相対論の計算に必要な要素</a:t>
            </a:r>
            <a:endParaRPr kumimoji="1" lang="en-US" altLang="ja-JP" sz="2200" dirty="0">
              <a:solidFill>
                <a:schemeClr val="bg1">
                  <a:lumMod val="65000"/>
                </a:schemeClr>
              </a:solidFill>
            </a:endParaRPr>
          </a:p>
          <a:p>
            <a:pPr marL="914400" lvl="1" indent="-457200">
              <a:lnSpc>
                <a:spcPct val="110000"/>
              </a:lnSpc>
              <a:buAutoNum type="arabicPeriod"/>
            </a:pPr>
            <a:r>
              <a:rPr lang="en-US" altLang="ja-JP" sz="1800" dirty="0">
                <a:solidFill>
                  <a:schemeClr val="bg1">
                    <a:lumMod val="65000"/>
                  </a:schemeClr>
                </a:solidFill>
              </a:rPr>
              <a:t>Evolution</a:t>
            </a:r>
          </a:p>
          <a:p>
            <a:pPr marL="1371600" lvl="2" indent="-457200">
              <a:lnSpc>
                <a:spcPct val="110000"/>
              </a:lnSpc>
              <a:buAutoNum type="arabicPeriod"/>
            </a:pPr>
            <a:r>
              <a:rPr lang="en-US" altLang="ja-JP" sz="1400" dirty="0">
                <a:solidFill>
                  <a:schemeClr val="bg1">
                    <a:lumMod val="65000"/>
                  </a:schemeClr>
                </a:solidFill>
              </a:rPr>
              <a:t>ADM</a:t>
            </a:r>
            <a:r>
              <a:rPr lang="ja-JP" altLang="en-US" sz="1400">
                <a:solidFill>
                  <a:schemeClr val="bg1">
                    <a:lumMod val="65000"/>
                  </a:schemeClr>
                </a:solidFill>
              </a:rPr>
              <a:t>分解</a:t>
            </a:r>
            <a:endParaRPr lang="en-US" altLang="ja-JP" sz="1400" dirty="0">
              <a:solidFill>
                <a:schemeClr val="bg1">
                  <a:lumMod val="65000"/>
                </a:schemeClr>
              </a:solidFill>
            </a:endParaRPr>
          </a:p>
          <a:p>
            <a:pPr marL="1371600" lvl="2" indent="-457200">
              <a:lnSpc>
                <a:spcPct val="110000"/>
              </a:lnSpc>
              <a:buAutoNum type="arabicPeriod"/>
            </a:pPr>
            <a:r>
              <a:rPr lang="en-US" altLang="ja-JP" sz="1400" dirty="0">
                <a:solidFill>
                  <a:schemeClr val="bg1">
                    <a:lumMod val="65000"/>
                  </a:schemeClr>
                </a:solidFill>
              </a:rPr>
              <a:t>BSSN</a:t>
            </a:r>
            <a:r>
              <a:rPr lang="ja-JP" altLang="en-US" sz="1400">
                <a:solidFill>
                  <a:schemeClr val="bg1">
                    <a:lumMod val="65000"/>
                  </a:schemeClr>
                </a:solidFill>
              </a:rPr>
              <a:t>形式</a:t>
            </a:r>
            <a:endParaRPr lang="en-US" altLang="ja-JP" sz="1400" dirty="0">
              <a:solidFill>
                <a:schemeClr val="bg1">
                  <a:lumMod val="65000"/>
                </a:schemeClr>
              </a:solidFill>
            </a:endParaRPr>
          </a:p>
          <a:p>
            <a:pPr marL="914400" lvl="1" indent="-457200">
              <a:lnSpc>
                <a:spcPct val="110000"/>
              </a:lnSpc>
              <a:buAutoNum type="arabicPeriod"/>
            </a:pPr>
            <a:r>
              <a:rPr kumimoji="1" lang="en-US" altLang="ja-JP" sz="1800" dirty="0">
                <a:solidFill>
                  <a:schemeClr val="bg1">
                    <a:lumMod val="65000"/>
                  </a:schemeClr>
                </a:solidFill>
              </a:rPr>
              <a:t>Initial data</a:t>
            </a:r>
          </a:p>
          <a:p>
            <a:pPr marL="914400" lvl="1" indent="-457200">
              <a:lnSpc>
                <a:spcPct val="110000"/>
              </a:lnSpc>
              <a:buAutoNum type="arabicPeriod"/>
            </a:pPr>
            <a:r>
              <a:rPr lang="en-US" altLang="ja-JP" sz="1800" dirty="0">
                <a:solidFill>
                  <a:schemeClr val="bg1">
                    <a:lumMod val="65000"/>
                  </a:schemeClr>
                </a:solidFill>
              </a:rPr>
              <a:t>Analyzing data</a:t>
            </a:r>
          </a:p>
          <a:p>
            <a:pPr marL="914400" lvl="1" indent="-457200">
              <a:lnSpc>
                <a:spcPct val="110000"/>
              </a:lnSpc>
              <a:buAutoNum type="arabicPeriod"/>
            </a:pPr>
            <a:r>
              <a:rPr kumimoji="1" lang="ja-JP" altLang="en-US" sz="1800">
                <a:solidFill>
                  <a:schemeClr val="bg1">
                    <a:lumMod val="65000"/>
                  </a:schemeClr>
                </a:solidFill>
              </a:rPr>
              <a:t>その他</a:t>
            </a:r>
            <a:endParaRPr kumimoji="1" lang="en-US" altLang="ja-JP" sz="1800" dirty="0">
              <a:solidFill>
                <a:schemeClr val="bg1">
                  <a:lumMod val="65000"/>
                </a:schemeClr>
              </a:solidFill>
            </a:endParaRPr>
          </a:p>
          <a:p>
            <a:pPr marL="457200" indent="-457200">
              <a:lnSpc>
                <a:spcPct val="110000"/>
              </a:lnSpc>
              <a:buAutoNum type="arabicPeriod" startAt="3"/>
            </a:pPr>
            <a:r>
              <a:rPr lang="en-US" altLang="ja-JP" sz="2200" dirty="0">
                <a:solidFill>
                  <a:schemeClr val="bg1">
                    <a:lumMod val="65000"/>
                  </a:schemeClr>
                </a:solidFill>
              </a:rPr>
              <a:t>Einstein Toolkit</a:t>
            </a:r>
          </a:p>
          <a:p>
            <a:pPr marL="0" indent="0">
              <a:lnSpc>
                <a:spcPct val="110000"/>
              </a:lnSpc>
              <a:buNone/>
            </a:pPr>
            <a:endParaRPr lang="en-US" altLang="ja-JP" sz="2200" dirty="0"/>
          </a:p>
          <a:p>
            <a:pPr marL="457200" indent="-457200">
              <a:lnSpc>
                <a:spcPct val="110000"/>
              </a:lnSpc>
              <a:buAutoNum type="arabicPeriod"/>
            </a:pPr>
            <a:endParaRPr lang="en-US" altLang="ja-JP" sz="2200" dirty="0"/>
          </a:p>
          <a:p>
            <a:pPr marL="457200" indent="-457200">
              <a:lnSpc>
                <a:spcPct val="110000"/>
              </a:lnSpc>
              <a:buAutoNum type="arabicPeriod"/>
            </a:pPr>
            <a:endParaRPr lang="en-US" altLang="ja-JP" sz="2200" dirty="0"/>
          </a:p>
        </p:txBody>
      </p:sp>
    </p:spTree>
    <p:extLst>
      <p:ext uri="{BB962C8B-B14F-4D97-AF65-F5344CB8AC3E}">
        <p14:creationId xmlns:p14="http://schemas.microsoft.com/office/powerpoint/2010/main" val="2794791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en-US" altLang="ja-JP" sz="4000" dirty="0"/>
              <a:t>2</a:t>
            </a:r>
            <a:r>
              <a:rPr kumimoji="1" lang="en-US" altLang="ja-JP" sz="4000" dirty="0"/>
              <a:t>.5 </a:t>
            </a:r>
            <a:r>
              <a:rPr kumimoji="1" lang="ja-JP" altLang="en-US" sz="4000"/>
              <a:t>一階偏微分方程式</a:t>
            </a:r>
            <a:r>
              <a:rPr kumimoji="1" lang="en-US" altLang="ja-JP" sz="4000" dirty="0"/>
              <a:t>(t, x </a:t>
            </a:r>
            <a:r>
              <a:rPr kumimoji="1" lang="ja-JP" altLang="en-US" sz="4000"/>
              <a:t>微分</a:t>
            </a:r>
            <a:r>
              <a:rPr kumimoji="1" lang="en-US" altLang="ja-JP" sz="4000" dirty="0"/>
              <a:t>)</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1" lang="en-US" altLang="ja-JP" sz="2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2.5.1 Method of Line</a:t>
                </a:r>
                <a:endParaRPr lang="en-US" altLang="ja-JP" sz="1800" dirty="0"/>
              </a:p>
              <a:p>
                <a:pPr marL="0" indent="0">
                  <a:lnSpc>
                    <a:spcPct val="110000"/>
                  </a:lnSpc>
                  <a:buNone/>
                </a:pPr>
                <a:r>
                  <a:rPr lang="ja-JP" altLang="en-US" sz="1800"/>
                  <a:t>時間</a:t>
                </a:r>
                <a:r>
                  <a:rPr lang="en-US" altLang="ja-JP" sz="1800" dirty="0"/>
                  <a:t> t </a:t>
                </a:r>
                <a:r>
                  <a:rPr lang="ja-JP" altLang="en-US" sz="1800"/>
                  <a:t>と空間</a:t>
                </a:r>
                <a:r>
                  <a:rPr lang="en-US" altLang="ja-JP" sz="1800" dirty="0"/>
                  <a:t> x </a:t>
                </a:r>
                <a:r>
                  <a:rPr lang="ja-JP" altLang="en-US" sz="1800"/>
                  <a:t>の時間発展を記述する偏微分方程式は一般に</a:t>
                </a:r>
                <a:endParaRPr lang="en-US" altLang="ja-JP" sz="1800" dirty="0"/>
              </a:p>
              <a:p>
                <a:pPr marL="0" indent="0">
                  <a:lnSpc>
                    <a:spcPct val="210000"/>
                  </a:lnSpc>
                  <a:buNone/>
                </a:pPr>
                <a14:m>
                  <m:oMathPara xmlns:m="http://schemas.openxmlformats.org/officeDocument/2006/math">
                    <m:oMathParaPr>
                      <m:jc m:val="centerGroup"/>
                    </m:oMathParaPr>
                    <m:oMath xmlns:m="http://schemas.openxmlformats.org/officeDocument/2006/math">
                      <m:r>
                        <a:rPr lang="en-US" altLang="ja-JP" sz="1800" b="0" i="1" smtClean="0">
                          <a:latin typeface="Cambria Math" panose="02040503050406030204" pitchFamily="18" charset="0"/>
                        </a:rPr>
                        <m:t>𝐹</m:t>
                      </m:r>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𝑢</m:t>
                          </m:r>
                          <m:r>
                            <a:rPr lang="en-US" altLang="ja-JP" sz="1800" b="0" i="1" smtClean="0">
                              <a:latin typeface="Cambria Math" panose="02040503050406030204" pitchFamily="18" charset="0"/>
                            </a:rPr>
                            <m:t>, </m:t>
                          </m:r>
                          <m:f>
                            <m:fPr>
                              <m:type m:val="lin"/>
                              <m:ctrlPr>
                                <a:rPr lang="en-US" altLang="ja-JP" sz="1800" b="0" i="1" smtClean="0">
                                  <a:latin typeface="Cambria Math" panose="02040503050406030204" pitchFamily="18" charset="0"/>
                                  <a:ea typeface="Cambria Math" panose="02040503050406030204" pitchFamily="18" charset="0"/>
                                </a:rPr>
                              </m:ctrlPr>
                            </m:fPr>
                            <m:num>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𝑢</m:t>
                              </m:r>
                            </m:num>
                            <m:den>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𝑡</m:t>
                              </m:r>
                            </m:den>
                          </m:f>
                          <m:r>
                            <a:rPr lang="en-US" altLang="ja-JP" sz="1800" b="0" i="1" smtClean="0">
                              <a:latin typeface="Cambria Math" panose="02040503050406030204" pitchFamily="18" charset="0"/>
                              <a:ea typeface="Cambria Math" panose="02040503050406030204" pitchFamily="18" charset="0"/>
                            </a:rPr>
                            <m:t>,</m:t>
                          </m:r>
                          <m:f>
                            <m:fPr>
                              <m:type m:val="lin"/>
                              <m:ctrlPr>
                                <a:rPr lang="en-US" altLang="ja-JP" sz="1800" b="0" i="1" smtClean="0">
                                  <a:latin typeface="Cambria Math" panose="02040503050406030204" pitchFamily="18" charset="0"/>
                                  <a:ea typeface="Cambria Math" panose="02040503050406030204" pitchFamily="18" charset="0"/>
                                </a:rPr>
                              </m:ctrlPr>
                            </m:fPr>
                            <m:num>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𝑢</m:t>
                              </m:r>
                            </m:num>
                            <m:den>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𝑥</m:t>
                              </m:r>
                            </m:den>
                          </m:f>
                          <m:r>
                            <a:rPr lang="en-US" altLang="ja-JP" sz="1800" b="0" i="1" smtClean="0">
                              <a:latin typeface="Cambria Math" panose="02040503050406030204" pitchFamily="18" charset="0"/>
                              <a:ea typeface="Cambria Math" panose="02040503050406030204" pitchFamily="18" charset="0"/>
                            </a:rPr>
                            <m:t>, ⋯</m:t>
                          </m:r>
                        </m:e>
                      </m:d>
                      <m:r>
                        <a:rPr lang="en-US" altLang="ja-JP" sz="1800" b="0" i="1" smtClean="0">
                          <a:latin typeface="Cambria Math" panose="02040503050406030204" pitchFamily="18" charset="0"/>
                        </a:rPr>
                        <m:t>=0</m:t>
                      </m:r>
                    </m:oMath>
                  </m:oMathPara>
                </a14:m>
                <a:endParaRPr lang="en-US" altLang="ja-JP" sz="1800" dirty="0"/>
              </a:p>
              <a:p>
                <a:pPr marL="0" indent="0">
                  <a:lnSpc>
                    <a:spcPct val="110000"/>
                  </a:lnSpc>
                  <a:buNone/>
                </a:pPr>
                <a:r>
                  <a:rPr lang="ja-JP" altLang="en-US" sz="1800"/>
                  <a:t>とかける。これに対し時間以外の独立変数を近似などにより見かけ上消すことで、全体を時間に</a:t>
                </a:r>
                <a:endParaRPr lang="en-US" altLang="ja-JP" sz="1800" dirty="0"/>
              </a:p>
              <a:p>
                <a:pPr marL="0" indent="0">
                  <a:lnSpc>
                    <a:spcPct val="110000"/>
                  </a:lnSpc>
                  <a:buNone/>
                </a:pPr>
                <a:r>
                  <a:rPr lang="ja-JP" altLang="en-US" sz="1800"/>
                  <a:t>関する微分方程式</a:t>
                </a:r>
                <a:endParaRPr lang="en-US" altLang="ja-JP" sz="1800" dirty="0"/>
              </a:p>
              <a:p>
                <a:pPr marL="0" indent="0">
                  <a:lnSpc>
                    <a:spcPct val="110000"/>
                  </a:lnSpc>
                  <a:buNone/>
                </a:pPr>
                <a:endParaRPr lang="en-US" altLang="ja-JP" sz="1800" dirty="0"/>
              </a:p>
              <a:p>
                <a:pPr marL="0" indent="0">
                  <a:lnSpc>
                    <a:spcPct val="110000"/>
                  </a:lnSpc>
                  <a:buNone/>
                </a:pPr>
                <a14:m>
                  <m:oMathPara xmlns:m="http://schemas.openxmlformats.org/officeDocument/2006/math">
                    <m:oMathParaPr>
                      <m:jc m:val="centerGroup"/>
                    </m:oMathParaPr>
                    <m:oMath xmlns:m="http://schemas.openxmlformats.org/officeDocument/2006/math">
                      <m:f>
                        <m:fPr>
                          <m:ctrlPr>
                            <a:rPr lang="en-US" altLang="ja-JP" sz="1800" b="0" i="1" smtClean="0">
                              <a:latin typeface="Cambria Math" panose="02040503050406030204" pitchFamily="18" charset="0"/>
                            </a:rPr>
                          </m:ctrlPr>
                        </m:fPr>
                        <m:num>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rPr>
                            <m:t>𝑢</m:t>
                          </m:r>
                        </m:num>
                        <m:den>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𝑡</m:t>
                          </m:r>
                        </m:den>
                      </m:f>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𝑓</m:t>
                      </m:r>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𝑢</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𝑉</m:t>
                          </m:r>
                          <m:r>
                            <a:rPr lang="en-US" altLang="ja-JP" sz="1800" b="0" i="1" smtClean="0">
                              <a:latin typeface="Cambria Math" panose="02040503050406030204" pitchFamily="18" charset="0"/>
                            </a:rPr>
                            <m:t> ,</m:t>
                          </m:r>
                          <m:r>
                            <a:rPr lang="en-US" altLang="ja-JP" sz="1800" b="0" i="1" smtClean="0">
                              <a:latin typeface="Cambria Math" panose="02040503050406030204" pitchFamily="18" charset="0"/>
                              <a:ea typeface="Cambria Math" panose="02040503050406030204" pitchFamily="18" charset="0"/>
                            </a:rPr>
                            <m:t>𝑊</m:t>
                          </m:r>
                          <m:r>
                            <a:rPr lang="en-US" altLang="ja-JP" sz="1800" b="0" i="1" smtClean="0">
                              <a:latin typeface="Cambria Math" panose="02040503050406030204" pitchFamily="18" charset="0"/>
                              <a:ea typeface="Cambria Math" panose="02040503050406030204" pitchFamily="18" charset="0"/>
                            </a:rPr>
                            <m:t>, ⋯</m:t>
                          </m:r>
                        </m:e>
                      </m:d>
                    </m:oMath>
                  </m:oMathPara>
                </a14:m>
                <a:endParaRPr lang="en-US" altLang="ja-JP" sz="1800" dirty="0"/>
              </a:p>
              <a:p>
                <a:pPr marL="0" indent="0">
                  <a:lnSpc>
                    <a:spcPct val="110000"/>
                  </a:lnSpc>
                  <a:buNone/>
                </a:pPr>
                <a:endParaRPr lang="en-US" altLang="ja-JP" sz="1800" dirty="0"/>
              </a:p>
              <a:p>
                <a:pPr marL="0" indent="0">
                  <a:lnSpc>
                    <a:spcPct val="110000"/>
                  </a:lnSpc>
                  <a:buNone/>
                </a:pPr>
                <a:r>
                  <a:rPr lang="ja-JP" altLang="en-US" sz="1800"/>
                  <a:t>に帰着させる方法を</a:t>
                </a:r>
                <a:r>
                  <a:rPr lang="en-US" altLang="ja-JP" sz="1800" b="1" dirty="0">
                    <a:solidFill>
                      <a:schemeClr val="accent2"/>
                    </a:solidFill>
                  </a:rPr>
                  <a:t>Method of Line(</a:t>
                </a:r>
                <a:r>
                  <a:rPr lang="en-US" altLang="ja-JP" sz="1800" b="1" dirty="0" err="1">
                    <a:solidFill>
                      <a:schemeClr val="accent2"/>
                    </a:solidFill>
                  </a:rPr>
                  <a:t>MoL</a:t>
                </a:r>
                <a:r>
                  <a:rPr lang="en-US" altLang="ja-JP" sz="1800" b="1" dirty="0">
                    <a:solidFill>
                      <a:schemeClr val="accent2"/>
                    </a:solidFill>
                  </a:rPr>
                  <a:t>)</a:t>
                </a:r>
                <a:r>
                  <a:rPr lang="ja-JP" altLang="en-US" sz="1800"/>
                  <a:t>という。</a:t>
                </a:r>
                <a:endParaRPr lang="en-US" altLang="ja-JP" sz="1800" dirty="0"/>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965" t="-57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59873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en-US" altLang="ja-JP" sz="4000" dirty="0"/>
              <a:t>2</a:t>
            </a:r>
            <a:r>
              <a:rPr kumimoji="1" lang="en-US" altLang="ja-JP" sz="4000" dirty="0"/>
              <a:t>.5 </a:t>
            </a:r>
            <a:r>
              <a:rPr kumimoji="1" lang="ja-JP" altLang="en-US" sz="4000"/>
              <a:t>一階偏微分方程式</a:t>
            </a:r>
            <a:r>
              <a:rPr kumimoji="1" lang="en-US" altLang="ja-JP" sz="4000" dirty="0"/>
              <a:t>(t, x </a:t>
            </a:r>
            <a:r>
              <a:rPr kumimoji="1" lang="ja-JP" altLang="en-US" sz="4000"/>
              <a:t>微分</a:t>
            </a:r>
            <a:r>
              <a:rPr kumimoji="1" lang="en-US" altLang="ja-JP" sz="4000" dirty="0"/>
              <a:t>)</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1" lang="en-US" altLang="ja-JP" sz="2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2.5.2 Euler</a:t>
                </a:r>
                <a:r>
                  <a:rPr kumimoji="1" lang="ja-JP" altLang="en-US" sz="2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rPr>
                  <a:t>法</a:t>
                </a:r>
                <a:endParaRPr lang="en-US" altLang="ja-JP" sz="1800" dirty="0"/>
              </a:p>
              <a:p>
                <a:pPr marL="0" indent="0">
                  <a:lnSpc>
                    <a:spcPct val="110000"/>
                  </a:lnSpc>
                  <a:buNone/>
                </a:pPr>
                <a:r>
                  <a:rPr lang="ja-JP" altLang="en-US" sz="1800"/>
                  <a:t>例：一次元移流方程式</a:t>
                </a:r>
                <a:endParaRPr lang="en-US" altLang="ja-JP" sz="1800" dirty="0"/>
              </a:p>
              <a:p>
                <a:pPr marL="0" indent="0">
                  <a:lnSpc>
                    <a:spcPct val="110000"/>
                  </a:lnSpc>
                  <a:buNone/>
                </a:pPr>
                <a14:m>
                  <m:oMathPara xmlns:m="http://schemas.openxmlformats.org/officeDocument/2006/math">
                    <m:oMathParaPr>
                      <m:jc m:val="centerGroup"/>
                    </m:oMathParaPr>
                    <m:oMath xmlns:m="http://schemas.openxmlformats.org/officeDocument/2006/math">
                      <m:f>
                        <m:fPr>
                          <m:ctrlPr>
                            <a:rPr lang="en-US" altLang="ja-JP" sz="1800" i="1" smtClean="0">
                              <a:latin typeface="Cambria Math" panose="02040503050406030204" pitchFamily="18" charset="0"/>
                            </a:rPr>
                          </m:ctrlPr>
                        </m:fPr>
                        <m:num>
                          <m:r>
                            <a:rPr lang="en-US" altLang="ja-JP" sz="180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𝑈</m:t>
                          </m:r>
                        </m:num>
                        <m:den>
                          <m:r>
                            <a:rPr lang="en-US" altLang="ja-JP" sz="180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𝑡</m:t>
                          </m:r>
                        </m:den>
                      </m:f>
                      <m:r>
                        <a:rPr lang="en-US" altLang="ja-JP" sz="1800" b="0" i="1" smtClean="0">
                          <a:latin typeface="Cambria Math" panose="02040503050406030204" pitchFamily="18" charset="0"/>
                          <a:ea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𝑈</m:t>
                          </m:r>
                        </m:num>
                        <m:den>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𝑥</m:t>
                          </m:r>
                        </m:den>
                      </m:f>
                    </m:oMath>
                  </m:oMathPara>
                </a14:m>
                <a:endParaRPr lang="en-US" altLang="ja-JP" sz="1800" dirty="0"/>
              </a:p>
              <a:p>
                <a:pPr marL="0" indent="0">
                  <a:lnSpc>
                    <a:spcPct val="110000"/>
                  </a:lnSpc>
                  <a:buNone/>
                </a:pPr>
                <a:endParaRPr lang="en-US" altLang="ja-JP" sz="1800" dirty="0"/>
              </a:p>
              <a:p>
                <a:pPr marL="0" indent="0">
                  <a:lnSpc>
                    <a:spcPct val="110000"/>
                  </a:lnSpc>
                  <a:buNone/>
                </a:pPr>
                <a:r>
                  <a:rPr lang="ja-JP" altLang="en-US" sz="1800"/>
                  <a:t>　の空間微分項に関し中心差分近似</a:t>
                </a:r>
                <a:endParaRPr lang="en-US" altLang="ja-JP" sz="1800" dirty="0"/>
              </a:p>
              <a:p>
                <a:pPr marL="0" indent="0">
                  <a:lnSpc>
                    <a:spcPct val="110000"/>
                  </a:lnSpc>
                  <a:buNone/>
                </a:pPr>
                <a14:m>
                  <m:oMathPara xmlns:m="http://schemas.openxmlformats.org/officeDocument/2006/math">
                    <m:oMathParaPr>
                      <m:jc m:val="centerGroup"/>
                    </m:oMathParaPr>
                    <m:oMath xmlns:m="http://schemas.openxmlformats.org/officeDocument/2006/math">
                      <m:f>
                        <m:fPr>
                          <m:ctrlPr>
                            <a:rPr lang="en-US" altLang="ja-JP" sz="1800" i="1" smtClean="0">
                              <a:latin typeface="Cambria Math" panose="02040503050406030204" pitchFamily="18" charset="0"/>
                            </a:rPr>
                          </m:ctrlPr>
                        </m:fPr>
                        <m:num>
                          <m:r>
                            <a:rPr lang="en-US" altLang="ja-JP" sz="1800" i="1" smtClean="0">
                              <a:latin typeface="Cambria Math" panose="02040503050406030204" pitchFamily="18" charset="0"/>
                              <a:ea typeface="Cambria Math" panose="02040503050406030204" pitchFamily="18" charset="0"/>
                            </a:rPr>
                            <m:t>𝜕</m:t>
                          </m:r>
                          <m:sSub>
                            <m:sSubPr>
                              <m:ctrlPr>
                                <a:rPr lang="en-US" altLang="ja-JP" sz="1800" i="1" smtClean="0">
                                  <a:latin typeface="Cambria Math" panose="02040503050406030204" pitchFamily="18" charset="0"/>
                                  <a:ea typeface="Cambria Math" panose="02040503050406030204" pitchFamily="18" charset="0"/>
                                </a:rPr>
                              </m:ctrlPr>
                            </m:sSub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sub>
                          </m:sSub>
                        </m:num>
                        <m:den>
                          <m:r>
                            <a:rPr lang="en-US" altLang="ja-JP" sz="180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𝑥</m:t>
                          </m:r>
                        </m:den>
                      </m:f>
                      <m:r>
                        <a:rPr lang="en-US" altLang="ja-JP" sz="1800" i="1">
                          <a:latin typeface="Cambria Math" panose="02040503050406030204" pitchFamily="18" charset="0"/>
                          <a:ea typeface="Cambria Math" panose="02040503050406030204" pitchFamily="18" charset="0"/>
                        </a:rPr>
                        <m:t>~</m:t>
                      </m:r>
                      <m:f>
                        <m:fPr>
                          <m:ctrlPr>
                            <a:rPr lang="en-US" altLang="ja-JP" sz="1800" i="1" smtClean="0">
                              <a:latin typeface="Cambria Math" panose="02040503050406030204" pitchFamily="18" charset="0"/>
                              <a:ea typeface="Cambria Math" panose="02040503050406030204" pitchFamily="18" charset="0"/>
                            </a:rPr>
                          </m:ctrlPr>
                        </m:fPr>
                        <m:num>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𝑛</m:t>
                              </m:r>
                            </m:sup>
                          </m:sSubSup>
                          <m:r>
                            <a:rPr lang="en-US" altLang="ja-JP" sz="1800" b="0" i="1" smtClean="0">
                              <a:latin typeface="Cambria Math" panose="02040503050406030204" pitchFamily="18" charset="0"/>
                              <a:ea typeface="Cambria Math" panose="02040503050406030204" pitchFamily="18" charset="0"/>
                            </a:rPr>
                            <m:t>−</m:t>
                          </m:r>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𝑛</m:t>
                              </m:r>
                            </m:sup>
                          </m:sSubSup>
                        </m:num>
                        <m:den>
                          <m:r>
                            <a:rPr lang="en-US" altLang="ja-JP" sz="1800" b="0" i="1" smtClean="0">
                              <a:latin typeface="Cambria Math" panose="02040503050406030204" pitchFamily="18" charset="0"/>
                              <a:ea typeface="Cambria Math" panose="02040503050406030204" pitchFamily="18" charset="0"/>
                            </a:rPr>
                            <m:t>2</m:t>
                          </m:r>
                          <m:r>
                            <m:rPr>
                              <m:sty m:val="p"/>
                            </m:rPr>
                            <a:rPr lang="el-GR" altLang="ja-JP" sz="1800" b="0" i="1" smtClean="0">
                              <a:latin typeface="Cambria Math" panose="02040503050406030204" pitchFamily="18" charset="0"/>
                              <a:ea typeface="Cambria Math" panose="02040503050406030204" pitchFamily="18" charset="0"/>
                            </a:rPr>
                            <m:t>Δ</m:t>
                          </m:r>
                          <m:r>
                            <a:rPr lang="en-US" altLang="ja-JP" sz="1800" b="0" i="1" smtClean="0">
                              <a:latin typeface="Cambria Math" panose="02040503050406030204" pitchFamily="18" charset="0"/>
                              <a:ea typeface="Cambria Math" panose="02040503050406030204" pitchFamily="18" charset="0"/>
                            </a:rPr>
                            <m:t>𝑥</m:t>
                          </m:r>
                        </m:den>
                      </m:f>
                    </m:oMath>
                  </m:oMathPara>
                </a14:m>
                <a:endParaRPr lang="en-US" altLang="ja-JP" sz="1800" dirty="0"/>
              </a:p>
              <a:p>
                <a:pPr marL="0" indent="0">
                  <a:lnSpc>
                    <a:spcPct val="110000"/>
                  </a:lnSpc>
                  <a:buNone/>
                </a:pPr>
                <a:endParaRPr lang="en-US" altLang="ja-JP" sz="1800" dirty="0"/>
              </a:p>
              <a:p>
                <a:pPr marL="0" indent="0">
                  <a:lnSpc>
                    <a:spcPct val="110000"/>
                  </a:lnSpc>
                  <a:buNone/>
                </a:pPr>
                <a:r>
                  <a:rPr lang="ja-JP" altLang="en-US" sz="1800"/>
                  <a:t>　を施す。ただし</a:t>
                </a:r>
                <a:r>
                  <a:rPr lang="en-US" altLang="ja-JP" sz="1800" dirty="0"/>
                  <a:t> </a:t>
                </a:r>
                <a14:m>
                  <m:oMath xmlns:m="http://schemas.openxmlformats.org/officeDocument/2006/math">
                    <m:r>
                      <a:rPr lang="en-US" altLang="ja-JP" sz="1800" b="0" i="1" smtClean="0">
                        <a:latin typeface="Cambria Math" panose="02040503050406030204" pitchFamily="18" charset="0"/>
                      </a:rPr>
                      <m:t>𝑛</m:t>
                    </m:r>
                  </m:oMath>
                </a14:m>
                <a:r>
                  <a:rPr lang="en-US" altLang="ja-JP" sz="1800" dirty="0"/>
                  <a:t> </a:t>
                </a:r>
                <a:r>
                  <a:rPr lang="ja-JP" altLang="en-US" sz="1800"/>
                  <a:t>は時間のステップ数、</a:t>
                </a:r>
                <a14:m>
                  <m:oMath xmlns:m="http://schemas.openxmlformats.org/officeDocument/2006/math">
                    <m:r>
                      <a:rPr lang="en-US" altLang="ja-JP" sz="1800" b="0" i="1" smtClean="0">
                        <a:latin typeface="Cambria Math" panose="02040503050406030204" pitchFamily="18" charset="0"/>
                      </a:rPr>
                      <m:t>𝑖</m:t>
                    </m:r>
                  </m:oMath>
                </a14:m>
                <a:r>
                  <a:rPr lang="en-US" altLang="ja-JP" sz="1800" dirty="0"/>
                  <a:t> </a:t>
                </a:r>
                <a:r>
                  <a:rPr lang="ja-JP" altLang="en-US" sz="1800"/>
                  <a:t>は空間のステップ数、</a:t>
                </a:r>
                <a:r>
                  <a:rPr lang="el-GR" altLang="ja-JP" sz="1800" b="0" dirty="0">
                    <a:ea typeface="Cambria Math" panose="02040503050406030204" pitchFamily="18" charset="0"/>
                  </a:rPr>
                  <a:t> </a:t>
                </a:r>
                <a14:m>
                  <m:oMath xmlns:m="http://schemas.openxmlformats.org/officeDocument/2006/math">
                    <m:r>
                      <m:rPr>
                        <m:sty m:val="p"/>
                      </m:rPr>
                      <a:rPr lang="el-GR" altLang="ja-JP" sz="1800" b="0" i="1" smtClean="0">
                        <a:latin typeface="Cambria Math" panose="02040503050406030204" pitchFamily="18" charset="0"/>
                        <a:ea typeface="Cambria Math" panose="02040503050406030204" pitchFamily="18" charset="0"/>
                      </a:rPr>
                      <m:t>Δ</m:t>
                    </m:r>
                    <m:r>
                      <a:rPr lang="en-US" altLang="ja-JP" sz="1800" b="0" i="1" smtClean="0">
                        <a:latin typeface="Cambria Math" panose="02040503050406030204" pitchFamily="18" charset="0"/>
                        <a:ea typeface="Cambria Math" panose="02040503050406030204" pitchFamily="18" charset="0"/>
                      </a:rPr>
                      <m:t>𝑥</m:t>
                    </m:r>
                  </m:oMath>
                </a14:m>
                <a:r>
                  <a:rPr lang="ja-JP" altLang="en-US" sz="1800"/>
                  <a:t>は空間の離散化幅である。</a:t>
                </a:r>
                <a:endParaRPr lang="en-US" altLang="ja-JP" sz="1800" dirty="0"/>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965" t="-5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45D614C-B5B2-8EE2-166D-1C2AE44182D8}"/>
                  </a:ext>
                </a:extLst>
              </p:cNvPr>
              <p:cNvSpPr txBox="1"/>
              <p:nvPr/>
            </p:nvSpPr>
            <p:spPr>
              <a:xfrm>
                <a:off x="10664429" y="3215501"/>
                <a:ext cx="6908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(2.12)</m:t>
                      </m:r>
                    </m:oMath>
                  </m:oMathPara>
                </a14:m>
                <a:endParaRPr kumimoji="1" lang="ja-JP" altLang="en-US"/>
              </a:p>
            </p:txBody>
          </p:sp>
        </mc:Choice>
        <mc:Fallback xmlns="">
          <p:sp>
            <p:nvSpPr>
              <p:cNvPr id="4" name="テキスト ボックス 3">
                <a:extLst>
                  <a:ext uri="{FF2B5EF4-FFF2-40B4-BE49-F238E27FC236}">
                    <a16:creationId xmlns:a16="http://schemas.microsoft.com/office/drawing/2014/main" id="{345D614C-B5B2-8EE2-166D-1C2AE44182D8}"/>
                  </a:ext>
                </a:extLst>
              </p:cNvPr>
              <p:cNvSpPr txBox="1">
                <a:spLocks noRot="1" noChangeAspect="1" noMove="1" noResize="1" noEditPoints="1" noAdjustHandles="1" noChangeArrowheads="1" noChangeShapeType="1" noTextEdit="1"/>
              </p:cNvSpPr>
              <p:nvPr/>
            </p:nvSpPr>
            <p:spPr>
              <a:xfrm>
                <a:off x="10664429" y="3215501"/>
                <a:ext cx="690895" cy="276999"/>
              </a:xfrm>
              <a:prstGeom prst="rect">
                <a:avLst/>
              </a:prstGeom>
              <a:blipFill>
                <a:blip r:embed="rId3"/>
                <a:stretch>
                  <a:fillRect l="-10714" r="-10714" b="-291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5854B5C7-A14F-DE5E-BE99-A8684D8426C8}"/>
                  </a:ext>
                </a:extLst>
              </p:cNvPr>
              <p:cNvSpPr txBox="1"/>
              <p:nvPr/>
            </p:nvSpPr>
            <p:spPr>
              <a:xfrm>
                <a:off x="10662905" y="4633052"/>
                <a:ext cx="6908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(2.13)</m:t>
                      </m:r>
                    </m:oMath>
                  </m:oMathPara>
                </a14:m>
                <a:endParaRPr kumimoji="1" lang="ja-JP" altLang="en-US"/>
              </a:p>
            </p:txBody>
          </p:sp>
        </mc:Choice>
        <mc:Fallback xmlns="">
          <p:sp>
            <p:nvSpPr>
              <p:cNvPr id="5" name="テキスト ボックス 4">
                <a:extLst>
                  <a:ext uri="{FF2B5EF4-FFF2-40B4-BE49-F238E27FC236}">
                    <a16:creationId xmlns:a16="http://schemas.microsoft.com/office/drawing/2014/main" id="{5854B5C7-A14F-DE5E-BE99-A8684D8426C8}"/>
                  </a:ext>
                </a:extLst>
              </p:cNvPr>
              <p:cNvSpPr txBox="1">
                <a:spLocks noRot="1" noChangeAspect="1" noMove="1" noResize="1" noEditPoints="1" noAdjustHandles="1" noChangeArrowheads="1" noChangeShapeType="1" noTextEdit="1"/>
              </p:cNvSpPr>
              <p:nvPr/>
            </p:nvSpPr>
            <p:spPr>
              <a:xfrm>
                <a:off x="10662905" y="4633052"/>
                <a:ext cx="690895" cy="276999"/>
              </a:xfrm>
              <a:prstGeom prst="rect">
                <a:avLst/>
              </a:prstGeom>
              <a:blipFill>
                <a:blip r:embed="rId4"/>
                <a:stretch>
                  <a:fillRect l="-10714" r="-10714" b="-3478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80413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en-US" altLang="ja-JP" sz="4000" dirty="0"/>
              <a:t>2</a:t>
            </a:r>
            <a:r>
              <a:rPr kumimoji="1" lang="en-US" altLang="ja-JP" sz="4000" dirty="0"/>
              <a:t>.5 </a:t>
            </a:r>
            <a:r>
              <a:rPr kumimoji="1" lang="ja-JP" altLang="en-US" sz="4000"/>
              <a:t>一階偏微分方程式</a:t>
            </a:r>
            <a:r>
              <a:rPr kumimoji="1" lang="en-US" altLang="ja-JP" sz="4000" dirty="0"/>
              <a:t>(t, x </a:t>
            </a:r>
            <a:r>
              <a:rPr kumimoji="1" lang="ja-JP" altLang="en-US" sz="4000"/>
              <a:t>微分</a:t>
            </a:r>
            <a:r>
              <a:rPr kumimoji="1" lang="en-US" altLang="ja-JP" sz="4000" dirty="0"/>
              <a:t>)</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lnSpc>
                    <a:spcPct val="110000"/>
                  </a:lnSpc>
                  <a:buNone/>
                </a:pPr>
                <a:r>
                  <a:rPr lang="ja-JP" altLang="en-US" sz="1800"/>
                  <a:t>　これを代入すると</a:t>
                </a:r>
                <a:endParaRPr lang="en-US" altLang="ja-JP" sz="1800" dirty="0"/>
              </a:p>
              <a:p>
                <a:pPr marL="0" indent="0">
                  <a:lnSpc>
                    <a:spcPct val="110000"/>
                  </a:lnSpc>
                  <a:buNone/>
                </a:pPr>
                <a14:m>
                  <m:oMathPara xmlns:m="http://schemas.openxmlformats.org/officeDocument/2006/math">
                    <m:oMathParaPr>
                      <m:jc m:val="centerGroup"/>
                    </m:oMathParaPr>
                    <m:oMath xmlns:m="http://schemas.openxmlformats.org/officeDocument/2006/math">
                      <m:f>
                        <m:fPr>
                          <m:ctrlPr>
                            <a:rPr lang="en-US" altLang="ja-JP" sz="1800" i="1" smtClean="0">
                              <a:latin typeface="Cambria Math" panose="02040503050406030204" pitchFamily="18" charset="0"/>
                            </a:rPr>
                          </m:ctrlPr>
                        </m:fPr>
                        <m:num>
                          <m:r>
                            <a:rPr lang="en-US" altLang="ja-JP" sz="1800" i="1" smtClean="0">
                              <a:latin typeface="Cambria Math" panose="02040503050406030204" pitchFamily="18" charset="0"/>
                              <a:ea typeface="Cambria Math" panose="02040503050406030204" pitchFamily="18" charset="0"/>
                            </a:rPr>
                            <m:t>𝜕</m:t>
                          </m:r>
                          <m:sSub>
                            <m:sSubPr>
                              <m:ctrlPr>
                                <a:rPr lang="en-US" altLang="ja-JP" sz="1800" i="1" smtClean="0">
                                  <a:latin typeface="Cambria Math" panose="02040503050406030204" pitchFamily="18" charset="0"/>
                                  <a:ea typeface="Cambria Math" panose="02040503050406030204" pitchFamily="18" charset="0"/>
                                </a:rPr>
                              </m:ctrlPr>
                            </m:sSub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sub>
                          </m:sSub>
                        </m:num>
                        <m:den>
                          <m:r>
                            <a:rPr lang="en-US" altLang="ja-JP" sz="180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𝑡</m:t>
                          </m:r>
                        </m:den>
                      </m:f>
                      <m:r>
                        <a:rPr lang="en-US" altLang="ja-JP" sz="1800" b="0" i="1" smtClean="0">
                          <a:latin typeface="Cambria Math" panose="02040503050406030204" pitchFamily="18" charset="0"/>
                          <a:ea typeface="Cambria Math" panose="02040503050406030204" pitchFamily="18" charset="0"/>
                        </a:rPr>
                        <m:t>=</m:t>
                      </m:r>
                      <m:f>
                        <m:fPr>
                          <m:ctrlPr>
                            <a:rPr lang="en-US" altLang="ja-JP" sz="1800" i="1" smtClean="0">
                              <a:latin typeface="Cambria Math" panose="02040503050406030204" pitchFamily="18" charset="0"/>
                              <a:ea typeface="Cambria Math" panose="02040503050406030204" pitchFamily="18" charset="0"/>
                            </a:rPr>
                          </m:ctrlPr>
                        </m:fPr>
                        <m:num>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𝑛</m:t>
                              </m:r>
                            </m:sup>
                          </m:sSubSup>
                          <m:r>
                            <a:rPr lang="en-US" altLang="ja-JP" sz="1800" b="0" i="1" smtClean="0">
                              <a:latin typeface="Cambria Math" panose="02040503050406030204" pitchFamily="18" charset="0"/>
                              <a:ea typeface="Cambria Math" panose="02040503050406030204" pitchFamily="18" charset="0"/>
                            </a:rPr>
                            <m:t>−</m:t>
                          </m:r>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𝑛</m:t>
                              </m:r>
                            </m:sup>
                          </m:sSubSup>
                        </m:num>
                        <m:den>
                          <m:r>
                            <a:rPr lang="en-US" altLang="ja-JP" sz="1800" b="0" i="1" smtClean="0">
                              <a:latin typeface="Cambria Math" panose="02040503050406030204" pitchFamily="18" charset="0"/>
                              <a:ea typeface="Cambria Math" panose="02040503050406030204" pitchFamily="18" charset="0"/>
                            </a:rPr>
                            <m:t>2</m:t>
                          </m:r>
                          <m:r>
                            <m:rPr>
                              <m:sty m:val="p"/>
                            </m:rPr>
                            <a:rPr lang="el-GR" altLang="ja-JP" sz="1800" b="0" i="1" smtClean="0">
                              <a:latin typeface="Cambria Math" panose="02040503050406030204" pitchFamily="18" charset="0"/>
                              <a:ea typeface="Cambria Math" panose="02040503050406030204" pitchFamily="18" charset="0"/>
                            </a:rPr>
                            <m:t>Δ</m:t>
                          </m:r>
                          <m:r>
                            <a:rPr lang="en-US" altLang="ja-JP" sz="1800" b="0" i="1" smtClean="0">
                              <a:latin typeface="Cambria Math" panose="02040503050406030204" pitchFamily="18" charset="0"/>
                              <a:ea typeface="Cambria Math" panose="02040503050406030204" pitchFamily="18" charset="0"/>
                            </a:rPr>
                            <m:t>𝑥</m:t>
                          </m:r>
                        </m:den>
                      </m:f>
                    </m:oMath>
                  </m:oMathPara>
                </a14:m>
                <a:endParaRPr lang="en-US" altLang="ja-JP" sz="1800" dirty="0"/>
              </a:p>
              <a:p>
                <a:pPr marL="0" indent="0">
                  <a:lnSpc>
                    <a:spcPct val="110000"/>
                  </a:lnSpc>
                  <a:buNone/>
                </a:pPr>
                <a:endParaRPr lang="en-US" altLang="ja-JP" sz="1800" dirty="0"/>
              </a:p>
              <a:p>
                <a:pPr marL="0" indent="0">
                  <a:lnSpc>
                    <a:spcPct val="110000"/>
                  </a:lnSpc>
                  <a:buNone/>
                </a:pPr>
                <a:r>
                  <a:rPr lang="ja-JP" altLang="en-US" sz="1800"/>
                  <a:t>　これは時間に関する一階微分方程式である。　　</a:t>
                </a:r>
                <a:r>
                  <a:rPr lang="en-US" altLang="ja-JP" sz="1800" dirty="0"/>
                  <a:t>⇒Euler</a:t>
                </a:r>
                <a:r>
                  <a:rPr lang="ja-JP" altLang="en-US" sz="1800"/>
                  <a:t>法や</a:t>
                </a:r>
                <a:r>
                  <a:rPr lang="en-US" altLang="ja-JP" sz="1800" dirty="0"/>
                  <a:t>Runge-</a:t>
                </a:r>
                <a:r>
                  <a:rPr lang="en-US" altLang="ja-JP" sz="1800" dirty="0" err="1"/>
                  <a:t>Kutta</a:t>
                </a:r>
                <a:r>
                  <a:rPr lang="ja-JP" altLang="en-US" sz="1800"/>
                  <a:t>法で解ける</a:t>
                </a:r>
                <a:endParaRPr lang="en-US" altLang="ja-JP" sz="1800" dirty="0"/>
              </a:p>
              <a:p>
                <a:pPr marL="0" indent="0">
                  <a:lnSpc>
                    <a:spcPct val="110000"/>
                  </a:lnSpc>
                  <a:buNone/>
                </a:pPr>
                <a:r>
                  <a:rPr lang="ja-JP" altLang="en-US" sz="1800"/>
                  <a:t>　時間微分に</a:t>
                </a:r>
                <a:r>
                  <a:rPr lang="en-US" altLang="ja-JP" sz="1800" dirty="0"/>
                  <a:t>Euler</a:t>
                </a:r>
                <a:r>
                  <a:rPr lang="ja-JP" altLang="en-US" sz="1800"/>
                  <a:t>法を用いるとすると</a:t>
                </a:r>
                <a:endParaRPr lang="en-US" altLang="ja-JP" sz="1900" dirty="0"/>
              </a:p>
              <a:p>
                <a:pPr marL="0" indent="0">
                  <a:lnSpc>
                    <a:spcPct val="110000"/>
                  </a:lnSpc>
                  <a:buNone/>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sub>
                        <m:sup>
                          <m:r>
                            <a:rPr lang="en-US" altLang="ja-JP" sz="1800" b="0" i="1" smtClean="0">
                              <a:latin typeface="Cambria Math" panose="02040503050406030204" pitchFamily="18" charset="0"/>
                              <a:ea typeface="Cambria Math" panose="02040503050406030204" pitchFamily="18" charset="0"/>
                            </a:rPr>
                            <m:t>𝑛</m:t>
                          </m:r>
                          <m:r>
                            <a:rPr lang="en-US" altLang="ja-JP" sz="1800" b="0" i="1" smtClean="0">
                              <a:latin typeface="Cambria Math" panose="02040503050406030204" pitchFamily="18" charset="0"/>
                              <a:ea typeface="Cambria Math" panose="02040503050406030204" pitchFamily="18" charset="0"/>
                            </a:rPr>
                            <m:t>+1</m:t>
                          </m:r>
                        </m:sup>
                      </m:sSubSup>
                      <m:r>
                        <a:rPr lang="en-US" altLang="ja-JP" sz="1800" b="0" i="1" smtClean="0">
                          <a:latin typeface="Cambria Math" panose="02040503050406030204" pitchFamily="18" charset="0"/>
                          <a:ea typeface="Cambria Math" panose="02040503050406030204" pitchFamily="18" charset="0"/>
                        </a:rPr>
                        <m:t>=</m:t>
                      </m:r>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sub>
                        <m:sup>
                          <m:r>
                            <a:rPr lang="en-US" altLang="ja-JP" sz="1800" b="0" i="1" smtClean="0">
                              <a:latin typeface="Cambria Math" panose="02040503050406030204" pitchFamily="18" charset="0"/>
                              <a:ea typeface="Cambria Math" panose="02040503050406030204" pitchFamily="18" charset="0"/>
                            </a:rPr>
                            <m:t>𝑛</m:t>
                          </m:r>
                        </m:sup>
                      </m:sSubSup>
                      <m:r>
                        <a:rPr lang="en-US" altLang="ja-JP" sz="1800" b="0" i="1" smtClean="0">
                          <a:latin typeface="Cambria Math" panose="02040503050406030204" pitchFamily="18" charset="0"/>
                          <a:ea typeface="Cambria Math" panose="02040503050406030204" pitchFamily="18" charset="0"/>
                        </a:rPr>
                        <m:t>+</m:t>
                      </m:r>
                      <m:r>
                        <m:rPr>
                          <m:sty m:val="p"/>
                        </m:rPr>
                        <a:rPr lang="el-GR" altLang="ja-JP" sz="1800" b="0" i="1" smtClean="0">
                          <a:latin typeface="Cambria Math" panose="02040503050406030204" pitchFamily="18" charset="0"/>
                          <a:ea typeface="Cambria Math" panose="02040503050406030204" pitchFamily="18" charset="0"/>
                        </a:rPr>
                        <m:t>Δ</m:t>
                      </m:r>
                      <m:r>
                        <a:rPr lang="en-US" altLang="ja-JP" sz="1800" b="0" i="1" smtClean="0">
                          <a:latin typeface="Cambria Math" panose="02040503050406030204" pitchFamily="18" charset="0"/>
                          <a:ea typeface="Cambria Math" panose="02040503050406030204" pitchFamily="18" charset="0"/>
                        </a:rPr>
                        <m:t>𝑡</m:t>
                      </m:r>
                      <m:r>
                        <a:rPr lang="en-US" altLang="ja-JP" sz="1800" b="0" i="1" smtClean="0">
                          <a:latin typeface="Cambria Math" panose="02040503050406030204" pitchFamily="18" charset="0"/>
                          <a:ea typeface="Cambria Math" panose="02040503050406030204" pitchFamily="18" charset="0"/>
                        </a:rPr>
                        <m:t> </m:t>
                      </m:r>
                      <m:f>
                        <m:fPr>
                          <m:ctrlPr>
                            <a:rPr lang="en-US" altLang="ja-JP" sz="1800" i="1" smtClean="0">
                              <a:latin typeface="Cambria Math" panose="02040503050406030204" pitchFamily="18" charset="0"/>
                              <a:ea typeface="Cambria Math" panose="02040503050406030204" pitchFamily="18" charset="0"/>
                            </a:rPr>
                          </m:ctrlPr>
                        </m:fPr>
                        <m:num>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𝑛</m:t>
                              </m:r>
                            </m:sup>
                          </m:sSubSup>
                          <m:r>
                            <a:rPr lang="en-US" altLang="ja-JP" sz="1800" b="0" i="1" smtClean="0">
                              <a:latin typeface="Cambria Math" panose="02040503050406030204" pitchFamily="18" charset="0"/>
                              <a:ea typeface="Cambria Math" panose="02040503050406030204" pitchFamily="18" charset="0"/>
                            </a:rPr>
                            <m:t>−</m:t>
                          </m:r>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𝑛</m:t>
                              </m:r>
                            </m:sup>
                          </m:sSubSup>
                        </m:num>
                        <m:den>
                          <m:r>
                            <a:rPr lang="en-US" altLang="ja-JP" sz="1800" b="0" i="1" smtClean="0">
                              <a:latin typeface="Cambria Math" panose="02040503050406030204" pitchFamily="18" charset="0"/>
                              <a:ea typeface="Cambria Math" panose="02040503050406030204" pitchFamily="18" charset="0"/>
                            </a:rPr>
                            <m:t>2</m:t>
                          </m:r>
                          <m:r>
                            <m:rPr>
                              <m:sty m:val="p"/>
                            </m:rPr>
                            <a:rPr lang="el-GR" altLang="ja-JP" sz="1800" b="0" i="1" smtClean="0">
                              <a:latin typeface="Cambria Math" panose="02040503050406030204" pitchFamily="18" charset="0"/>
                              <a:ea typeface="Cambria Math" panose="02040503050406030204" pitchFamily="18" charset="0"/>
                            </a:rPr>
                            <m:t>Δ</m:t>
                          </m:r>
                          <m:r>
                            <a:rPr lang="en-US" altLang="ja-JP" sz="1800" b="0" i="1" smtClean="0">
                              <a:latin typeface="Cambria Math" panose="02040503050406030204" pitchFamily="18" charset="0"/>
                              <a:ea typeface="Cambria Math" panose="02040503050406030204" pitchFamily="18" charset="0"/>
                            </a:rPr>
                            <m:t>𝑥</m:t>
                          </m:r>
                        </m:den>
                      </m:f>
                    </m:oMath>
                  </m:oMathPara>
                </a14:m>
                <a:endParaRPr lang="en-US" altLang="ja-JP" sz="1800" dirty="0"/>
              </a:p>
              <a:p>
                <a:pPr marL="0" indent="0">
                  <a:lnSpc>
                    <a:spcPct val="110000"/>
                  </a:lnSpc>
                  <a:buNone/>
                </a:pPr>
                <a:endParaRPr lang="en-US" altLang="ja-JP" sz="1800" dirty="0"/>
              </a:p>
              <a:p>
                <a:pPr marL="0" indent="0">
                  <a:lnSpc>
                    <a:spcPct val="110000"/>
                  </a:lnSpc>
                  <a:buNone/>
                </a:pPr>
                <a:r>
                  <a:rPr lang="ja-JP" altLang="en-US" sz="1800"/>
                  <a:t>　初期条件</a:t>
                </a:r>
                <a:r>
                  <a:rPr lang="en-US" altLang="ja-JP" sz="1800" dirty="0"/>
                  <a:t> </a:t>
                </a:r>
                <a14:m>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sub>
                      <m:sup>
                        <m:r>
                          <a:rPr lang="en-US" altLang="ja-JP" sz="1800" b="0" i="1" smtClean="0">
                            <a:latin typeface="Cambria Math" panose="02040503050406030204" pitchFamily="18" charset="0"/>
                            <a:ea typeface="Cambria Math" panose="02040503050406030204" pitchFamily="18" charset="0"/>
                          </a:rPr>
                          <m:t>0</m:t>
                        </m:r>
                      </m:sup>
                    </m:sSubSup>
                    <m:r>
                      <a:rPr lang="en-US" altLang="ja-JP" sz="1800" b="0" i="1" smtClean="0">
                        <a:latin typeface="Cambria Math" panose="02040503050406030204" pitchFamily="18" charset="0"/>
                        <a:ea typeface="Cambria Math" panose="02040503050406030204" pitchFamily="18" charset="0"/>
                      </a:rPr>
                      <m:t> (</m:t>
                    </m:r>
                    <m:r>
                      <a:rPr lang="en-US" altLang="ja-JP" sz="1800" b="0" i="1" smtClean="0">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m:t>
                    </m:r>
                  </m:oMath>
                </a14:m>
                <a:r>
                  <a:rPr lang="en-US" altLang="ja-JP" sz="1800" dirty="0"/>
                  <a:t> </a:t>
                </a:r>
                <a:r>
                  <a:rPr lang="ja-JP" altLang="en-US" sz="1800" dirty="0"/>
                  <a:t>と境界条件</a:t>
                </a:r>
                <a:r>
                  <a:rPr lang="ja-JP" altLang="en-US" sz="1800"/>
                  <a:t>を与えることで</a:t>
                </a:r>
                <a:endParaRPr lang="en-US" altLang="ja-JP" sz="1800" dirty="0"/>
              </a:p>
              <a:p>
                <a:pPr marL="0" indent="0">
                  <a:lnSpc>
                    <a:spcPct val="110000"/>
                  </a:lnSpc>
                  <a:buNone/>
                </a:pPr>
                <a:r>
                  <a:rPr lang="ja-JP" altLang="en-US" sz="1800"/>
                  <a:t>　</a:t>
                </a:r>
                <a:r>
                  <a:rPr lang="en-US" altLang="ja-JP" sz="1800" dirty="0"/>
                  <a:t> </a:t>
                </a:r>
                <a14:m>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sub>
                      <m:sup>
                        <m:r>
                          <a:rPr lang="en-US" altLang="ja-JP" sz="1800" b="0" i="1" smtClean="0">
                            <a:latin typeface="Cambria Math" panose="02040503050406030204" pitchFamily="18" charset="0"/>
                            <a:ea typeface="Cambria Math" panose="02040503050406030204" pitchFamily="18" charset="0"/>
                          </a:rPr>
                          <m:t>𝑛</m:t>
                        </m:r>
                      </m:sup>
                    </m:sSubSup>
                  </m:oMath>
                </a14:m>
                <a:r>
                  <a:rPr lang="en-US" altLang="ja-JP" sz="1800" dirty="0"/>
                  <a:t> </a:t>
                </a:r>
                <a:r>
                  <a:rPr lang="ja-JP" altLang="en-US" sz="1800" dirty="0"/>
                  <a:t>を逐</a:t>
                </a:r>
                <a:r>
                  <a:rPr lang="ja-JP" altLang="en-US" sz="1800"/>
                  <a:t>次的に求められる。</a:t>
                </a:r>
                <a:endParaRPr lang="en-US" altLang="ja-JP" sz="1800" dirty="0"/>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t="-285"/>
                </a:stretch>
              </a:blipFill>
            </p:spPr>
            <p:txBody>
              <a:bodyPr/>
              <a:lstStyle/>
              <a:p>
                <a:r>
                  <a:rPr lang="ja-JP" altLang="en-US">
                    <a:noFill/>
                  </a:rPr>
                  <a:t> </a:t>
                </a:r>
              </a:p>
            </p:txBody>
          </p:sp>
        </mc:Fallback>
      </mc:AlternateContent>
      <p:grpSp>
        <p:nvGrpSpPr>
          <p:cNvPr id="50" name="グループ化 49">
            <a:extLst>
              <a:ext uri="{FF2B5EF4-FFF2-40B4-BE49-F238E27FC236}">
                <a16:creationId xmlns:a16="http://schemas.microsoft.com/office/drawing/2014/main" id="{2817D12C-8C94-C90F-2268-FC3A4BEBA7BE}"/>
              </a:ext>
            </a:extLst>
          </p:cNvPr>
          <p:cNvGrpSpPr/>
          <p:nvPr/>
        </p:nvGrpSpPr>
        <p:grpSpPr>
          <a:xfrm>
            <a:off x="8785059" y="4220808"/>
            <a:ext cx="2905205" cy="2084613"/>
            <a:chOff x="9237911" y="4561114"/>
            <a:chExt cx="2502854" cy="1568769"/>
          </a:xfrm>
        </p:grpSpPr>
        <p:grpSp>
          <p:nvGrpSpPr>
            <p:cNvPr id="17" name="グループ化 16">
              <a:extLst>
                <a:ext uri="{FF2B5EF4-FFF2-40B4-BE49-F238E27FC236}">
                  <a16:creationId xmlns:a16="http://schemas.microsoft.com/office/drawing/2014/main" id="{2BC50CE5-A038-C8D1-77D5-901A165EF30E}"/>
                </a:ext>
              </a:extLst>
            </p:cNvPr>
            <p:cNvGrpSpPr/>
            <p:nvPr/>
          </p:nvGrpSpPr>
          <p:grpSpPr>
            <a:xfrm>
              <a:off x="9610794" y="4561114"/>
              <a:ext cx="1939127" cy="1284515"/>
              <a:chOff x="9610794" y="4561114"/>
              <a:chExt cx="1939127" cy="1284515"/>
            </a:xfrm>
          </p:grpSpPr>
          <p:cxnSp>
            <p:nvCxnSpPr>
              <p:cNvPr id="7" name="直線コネクタ 6">
                <a:extLst>
                  <a:ext uri="{FF2B5EF4-FFF2-40B4-BE49-F238E27FC236}">
                    <a16:creationId xmlns:a16="http://schemas.microsoft.com/office/drawing/2014/main" id="{0CAC8E2D-82F8-8AD5-9E96-6594E2D222F3}"/>
                  </a:ext>
                </a:extLst>
              </p:cNvPr>
              <p:cNvCxnSpPr>
                <a:cxnSpLocks/>
              </p:cNvCxnSpPr>
              <p:nvPr/>
            </p:nvCxnSpPr>
            <p:spPr>
              <a:xfrm>
                <a:off x="9610794" y="5404254"/>
                <a:ext cx="193912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672D3A4C-D468-FE17-EB93-F1304CDE7AAA}"/>
                  </a:ext>
                </a:extLst>
              </p:cNvPr>
              <p:cNvCxnSpPr>
                <a:cxnSpLocks/>
              </p:cNvCxnSpPr>
              <p:nvPr/>
            </p:nvCxnSpPr>
            <p:spPr>
              <a:xfrm>
                <a:off x="9610794" y="4971438"/>
                <a:ext cx="193912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20E8973A-5BCC-1C4A-DBBC-C3BB6409E4D2}"/>
                  </a:ext>
                </a:extLst>
              </p:cNvPr>
              <p:cNvCxnSpPr>
                <a:cxnSpLocks/>
              </p:cNvCxnSpPr>
              <p:nvPr/>
            </p:nvCxnSpPr>
            <p:spPr>
              <a:xfrm>
                <a:off x="9909498" y="4561114"/>
                <a:ext cx="0" cy="128451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3934666-B887-C6FA-07A7-58C959DFBBF5}"/>
                  </a:ext>
                </a:extLst>
              </p:cNvPr>
              <p:cNvCxnSpPr>
                <a:cxnSpLocks/>
              </p:cNvCxnSpPr>
              <p:nvPr/>
            </p:nvCxnSpPr>
            <p:spPr>
              <a:xfrm>
                <a:off x="10592250" y="4561114"/>
                <a:ext cx="0" cy="128451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8CDBFBB-7291-8570-AB57-E7F79C8A41EA}"/>
                  </a:ext>
                </a:extLst>
              </p:cNvPr>
              <p:cNvCxnSpPr>
                <a:cxnSpLocks/>
              </p:cNvCxnSpPr>
              <p:nvPr/>
            </p:nvCxnSpPr>
            <p:spPr>
              <a:xfrm>
                <a:off x="11279699" y="4561114"/>
                <a:ext cx="0" cy="1284515"/>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AE445617-79D2-0F82-9119-6242B95ABA1D}"/>
                    </a:ext>
                  </a:extLst>
                </p:cNvPr>
                <p:cNvSpPr txBox="1"/>
                <p:nvPr/>
              </p:nvSpPr>
              <p:spPr>
                <a:xfrm>
                  <a:off x="9237911" y="4851760"/>
                  <a:ext cx="234714" cy="208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𝑡</m:t>
                            </m:r>
                          </m:e>
                          <m:sup>
                            <m:r>
                              <a:rPr kumimoji="1" lang="en-US" altLang="ja-JP" b="0" i="1" smtClean="0">
                                <a:latin typeface="Cambria Math" panose="02040503050406030204" pitchFamily="18" charset="0"/>
                              </a:rPr>
                              <m:t>1</m:t>
                            </m:r>
                          </m:sup>
                        </m:sSup>
                      </m:oMath>
                    </m:oMathPara>
                  </a14:m>
                  <a:endParaRPr kumimoji="1" lang="ja-JP" altLang="en-US"/>
                </a:p>
              </p:txBody>
            </p:sp>
          </mc:Choice>
          <mc:Fallback xmlns="">
            <p:sp>
              <p:nvSpPr>
                <p:cNvPr id="16" name="テキスト ボックス 15">
                  <a:extLst>
                    <a:ext uri="{FF2B5EF4-FFF2-40B4-BE49-F238E27FC236}">
                      <a16:creationId xmlns:a16="http://schemas.microsoft.com/office/drawing/2014/main" id="{AE445617-79D2-0F82-9119-6242B95ABA1D}"/>
                    </a:ext>
                  </a:extLst>
                </p:cNvPr>
                <p:cNvSpPr txBox="1">
                  <a:spLocks noRot="1" noChangeAspect="1" noMove="1" noResize="1" noEditPoints="1" noAdjustHandles="1" noChangeArrowheads="1" noChangeShapeType="1" noTextEdit="1"/>
                </p:cNvSpPr>
                <p:nvPr/>
              </p:nvSpPr>
              <p:spPr>
                <a:xfrm>
                  <a:off x="9237911" y="4851760"/>
                  <a:ext cx="234714" cy="208455"/>
                </a:xfrm>
                <a:prstGeom prst="rect">
                  <a:avLst/>
                </a:prstGeom>
                <a:blipFill>
                  <a:blip r:embed="rId3"/>
                  <a:stretch>
                    <a:fillRect l="-13043" t="-4348" r="-4348"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E7F30007-455D-3E40-63BB-2541259753DF}"/>
                    </a:ext>
                  </a:extLst>
                </p:cNvPr>
                <p:cNvSpPr txBox="1"/>
                <p:nvPr/>
              </p:nvSpPr>
              <p:spPr>
                <a:xfrm>
                  <a:off x="9245204" y="5265754"/>
                  <a:ext cx="238968" cy="208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𝑡</m:t>
                            </m:r>
                          </m:e>
                          <m:sup>
                            <m:r>
                              <a:rPr kumimoji="1" lang="en-US" altLang="ja-JP" b="0" i="1" smtClean="0">
                                <a:latin typeface="Cambria Math" panose="02040503050406030204" pitchFamily="18" charset="0"/>
                              </a:rPr>
                              <m:t>0</m:t>
                            </m:r>
                          </m:sup>
                        </m:sSup>
                      </m:oMath>
                    </m:oMathPara>
                  </a14:m>
                  <a:endParaRPr kumimoji="1" lang="ja-JP" altLang="en-US"/>
                </a:p>
              </p:txBody>
            </p:sp>
          </mc:Choice>
          <mc:Fallback xmlns="">
            <p:sp>
              <p:nvSpPr>
                <p:cNvPr id="18" name="テキスト ボックス 17">
                  <a:extLst>
                    <a:ext uri="{FF2B5EF4-FFF2-40B4-BE49-F238E27FC236}">
                      <a16:creationId xmlns:a16="http://schemas.microsoft.com/office/drawing/2014/main" id="{E7F30007-455D-3E40-63BB-2541259753DF}"/>
                    </a:ext>
                  </a:extLst>
                </p:cNvPr>
                <p:cNvSpPr txBox="1">
                  <a:spLocks noRot="1" noChangeAspect="1" noMove="1" noResize="1" noEditPoints="1" noAdjustHandles="1" noChangeArrowheads="1" noChangeShapeType="1" noTextEdit="1"/>
                </p:cNvSpPr>
                <p:nvPr/>
              </p:nvSpPr>
              <p:spPr>
                <a:xfrm>
                  <a:off x="9245204" y="5265754"/>
                  <a:ext cx="238968" cy="208455"/>
                </a:xfrm>
                <a:prstGeom prst="rect">
                  <a:avLst/>
                </a:prstGeom>
                <a:blipFill>
                  <a:blip r:embed="rId4"/>
                  <a:stretch>
                    <a:fillRect l="-13043" t="-4545" r="-4348" b="-45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752F7E7E-EB04-DE1E-F98B-C9114E9297CA}"/>
                    </a:ext>
                  </a:extLst>
                </p:cNvPr>
                <p:cNvSpPr txBox="1"/>
                <p:nvPr/>
              </p:nvSpPr>
              <p:spPr>
                <a:xfrm>
                  <a:off x="9650988" y="5847916"/>
                  <a:ext cx="4811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m:t>
                            </m:r>
                          </m:sub>
                        </m:sSub>
                      </m:oMath>
                    </m:oMathPara>
                  </a14:m>
                  <a:endParaRPr kumimoji="1" lang="ja-JP" altLang="en-US"/>
                </a:p>
              </p:txBody>
            </p:sp>
          </mc:Choice>
          <mc:Fallback xmlns="">
            <p:sp>
              <p:nvSpPr>
                <p:cNvPr id="22" name="テキスト ボックス 21">
                  <a:extLst>
                    <a:ext uri="{FF2B5EF4-FFF2-40B4-BE49-F238E27FC236}">
                      <a16:creationId xmlns:a16="http://schemas.microsoft.com/office/drawing/2014/main" id="{752F7E7E-EB04-DE1E-F98B-C9114E9297CA}"/>
                    </a:ext>
                  </a:extLst>
                </p:cNvPr>
                <p:cNvSpPr txBox="1">
                  <a:spLocks noRot="1" noChangeAspect="1" noMove="1" noResize="1" noEditPoints="1" noAdjustHandles="1" noChangeArrowheads="1" noChangeShapeType="1" noTextEdit="1"/>
                </p:cNvSpPr>
                <p:nvPr/>
              </p:nvSpPr>
              <p:spPr>
                <a:xfrm>
                  <a:off x="9650988" y="5847916"/>
                  <a:ext cx="481157" cy="27699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81A8EAD3-E829-FC77-C388-EA3FF3CC2CF4}"/>
                    </a:ext>
                  </a:extLst>
                </p:cNvPr>
                <p:cNvSpPr txBox="1"/>
                <p:nvPr/>
              </p:nvSpPr>
              <p:spPr>
                <a:xfrm>
                  <a:off x="10463860" y="5852884"/>
                  <a:ext cx="2615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oMath>
                    </m:oMathPara>
                  </a14:m>
                  <a:endParaRPr kumimoji="1" lang="ja-JP" altLang="en-US"/>
                </a:p>
              </p:txBody>
            </p:sp>
          </mc:Choice>
          <mc:Fallback xmlns="">
            <p:sp>
              <p:nvSpPr>
                <p:cNvPr id="23" name="テキスト ボックス 22">
                  <a:extLst>
                    <a:ext uri="{FF2B5EF4-FFF2-40B4-BE49-F238E27FC236}">
                      <a16:creationId xmlns:a16="http://schemas.microsoft.com/office/drawing/2014/main" id="{81A8EAD3-E829-FC77-C388-EA3FF3CC2CF4}"/>
                    </a:ext>
                  </a:extLst>
                </p:cNvPr>
                <p:cNvSpPr txBox="1">
                  <a:spLocks noRot="1" noChangeAspect="1" noMove="1" noResize="1" noEditPoints="1" noAdjustHandles="1" noChangeArrowheads="1" noChangeShapeType="1" noTextEdit="1"/>
                </p:cNvSpPr>
                <p:nvPr/>
              </p:nvSpPr>
              <p:spPr>
                <a:xfrm>
                  <a:off x="10463860" y="5852884"/>
                  <a:ext cx="261545" cy="276999"/>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EDD61D22-88BC-A587-3753-EF8E3AD61B68}"/>
                    </a:ext>
                  </a:extLst>
                </p:cNvPr>
                <p:cNvSpPr txBox="1"/>
                <p:nvPr/>
              </p:nvSpPr>
              <p:spPr>
                <a:xfrm>
                  <a:off x="11052356" y="5849287"/>
                  <a:ext cx="4811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m:t>
                            </m:r>
                          </m:sub>
                        </m:sSub>
                      </m:oMath>
                    </m:oMathPara>
                  </a14:m>
                  <a:endParaRPr kumimoji="1" lang="ja-JP" altLang="en-US"/>
                </a:p>
              </p:txBody>
            </p:sp>
          </mc:Choice>
          <mc:Fallback xmlns="">
            <p:sp>
              <p:nvSpPr>
                <p:cNvPr id="24" name="テキスト ボックス 23">
                  <a:extLst>
                    <a:ext uri="{FF2B5EF4-FFF2-40B4-BE49-F238E27FC236}">
                      <a16:creationId xmlns:a16="http://schemas.microsoft.com/office/drawing/2014/main" id="{EDD61D22-88BC-A587-3753-EF8E3AD61B68}"/>
                    </a:ext>
                  </a:extLst>
                </p:cNvPr>
                <p:cNvSpPr txBox="1">
                  <a:spLocks noRot="1" noChangeAspect="1" noMove="1" noResize="1" noEditPoints="1" noAdjustHandles="1" noChangeArrowheads="1" noChangeShapeType="1" noTextEdit="1"/>
                </p:cNvSpPr>
                <p:nvPr/>
              </p:nvSpPr>
              <p:spPr>
                <a:xfrm>
                  <a:off x="11052356" y="5849287"/>
                  <a:ext cx="481157" cy="276999"/>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39280910-9D2A-447F-64BB-29F37DA62D44}"/>
                    </a:ext>
                  </a:extLst>
                </p:cNvPr>
                <p:cNvSpPr txBox="1"/>
                <p:nvPr/>
              </p:nvSpPr>
              <p:spPr>
                <a:xfrm>
                  <a:off x="9891567" y="5420547"/>
                  <a:ext cx="434684" cy="2210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𝑈</m:t>
                            </m:r>
                          </m:e>
                          <m:sub>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0</m:t>
                            </m:r>
                          </m:sup>
                        </m:sSubSup>
                      </m:oMath>
                    </m:oMathPara>
                  </a14:m>
                  <a:endParaRPr kumimoji="1" lang="ja-JP" altLang="en-US"/>
                </a:p>
              </p:txBody>
            </p:sp>
          </mc:Choice>
          <mc:Fallback xmlns="">
            <p:sp>
              <p:nvSpPr>
                <p:cNvPr id="28" name="テキスト ボックス 27">
                  <a:extLst>
                    <a:ext uri="{FF2B5EF4-FFF2-40B4-BE49-F238E27FC236}">
                      <a16:creationId xmlns:a16="http://schemas.microsoft.com/office/drawing/2014/main" id="{39280910-9D2A-447F-64BB-29F37DA62D44}"/>
                    </a:ext>
                  </a:extLst>
                </p:cNvPr>
                <p:cNvSpPr txBox="1">
                  <a:spLocks noRot="1" noChangeAspect="1" noMove="1" noResize="1" noEditPoints="1" noAdjustHandles="1" noChangeArrowheads="1" noChangeShapeType="1" noTextEdit="1"/>
                </p:cNvSpPr>
                <p:nvPr/>
              </p:nvSpPr>
              <p:spPr>
                <a:xfrm>
                  <a:off x="9891567" y="5420547"/>
                  <a:ext cx="434684" cy="221049"/>
                </a:xfrm>
                <a:prstGeom prst="rect">
                  <a:avLst/>
                </a:prstGeom>
                <a:blipFill>
                  <a:blip r:embed="rId8"/>
                  <a:stretch>
                    <a:fillRect l="-9756" r="-2439"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D8D56119-2CB5-7925-9144-20AF863B035C}"/>
                    </a:ext>
                  </a:extLst>
                </p:cNvPr>
                <p:cNvSpPr txBox="1"/>
                <p:nvPr/>
              </p:nvSpPr>
              <p:spPr>
                <a:xfrm>
                  <a:off x="10611208" y="5420547"/>
                  <a:ext cx="293103" cy="2210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𝑈</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0</m:t>
                            </m:r>
                          </m:sup>
                        </m:sSubSup>
                      </m:oMath>
                    </m:oMathPara>
                  </a14:m>
                  <a:endParaRPr kumimoji="1" lang="ja-JP" altLang="en-US"/>
                </a:p>
              </p:txBody>
            </p:sp>
          </mc:Choice>
          <mc:Fallback xmlns="">
            <p:sp>
              <p:nvSpPr>
                <p:cNvPr id="29" name="テキスト ボックス 28">
                  <a:extLst>
                    <a:ext uri="{FF2B5EF4-FFF2-40B4-BE49-F238E27FC236}">
                      <a16:creationId xmlns:a16="http://schemas.microsoft.com/office/drawing/2014/main" id="{D8D56119-2CB5-7925-9144-20AF863B035C}"/>
                    </a:ext>
                  </a:extLst>
                </p:cNvPr>
                <p:cNvSpPr txBox="1">
                  <a:spLocks noRot="1" noChangeAspect="1" noMove="1" noResize="1" noEditPoints="1" noAdjustHandles="1" noChangeArrowheads="1" noChangeShapeType="1" noTextEdit="1"/>
                </p:cNvSpPr>
                <p:nvPr/>
              </p:nvSpPr>
              <p:spPr>
                <a:xfrm>
                  <a:off x="10611208" y="5420547"/>
                  <a:ext cx="293103" cy="221049"/>
                </a:xfrm>
                <a:prstGeom prst="rect">
                  <a:avLst/>
                </a:prstGeom>
                <a:blipFill>
                  <a:blip r:embed="rId9"/>
                  <a:stretch>
                    <a:fillRect l="-14815" r="-7407"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24AF009B-F1B1-31AA-B118-BF6D00F8BC30}"/>
                    </a:ext>
                  </a:extLst>
                </p:cNvPr>
                <p:cNvSpPr txBox="1"/>
                <p:nvPr/>
              </p:nvSpPr>
              <p:spPr>
                <a:xfrm>
                  <a:off x="11306081" y="5418392"/>
                  <a:ext cx="434684" cy="2210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𝑈</m:t>
                            </m:r>
                          </m:e>
                          <m:sub>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0</m:t>
                            </m:r>
                          </m:sup>
                        </m:sSubSup>
                      </m:oMath>
                    </m:oMathPara>
                  </a14:m>
                  <a:endParaRPr kumimoji="1" lang="ja-JP" altLang="en-US"/>
                </a:p>
              </p:txBody>
            </p:sp>
          </mc:Choice>
          <mc:Fallback xmlns="">
            <p:sp>
              <p:nvSpPr>
                <p:cNvPr id="30" name="テキスト ボックス 29">
                  <a:extLst>
                    <a:ext uri="{FF2B5EF4-FFF2-40B4-BE49-F238E27FC236}">
                      <a16:creationId xmlns:a16="http://schemas.microsoft.com/office/drawing/2014/main" id="{24AF009B-F1B1-31AA-B118-BF6D00F8BC30}"/>
                    </a:ext>
                  </a:extLst>
                </p:cNvPr>
                <p:cNvSpPr txBox="1">
                  <a:spLocks noRot="1" noChangeAspect="1" noMove="1" noResize="1" noEditPoints="1" noAdjustHandles="1" noChangeArrowheads="1" noChangeShapeType="1" noTextEdit="1"/>
                </p:cNvSpPr>
                <p:nvPr/>
              </p:nvSpPr>
              <p:spPr>
                <a:xfrm>
                  <a:off x="11306081" y="5418392"/>
                  <a:ext cx="434684" cy="221049"/>
                </a:xfrm>
                <a:prstGeom prst="rect">
                  <a:avLst/>
                </a:prstGeom>
                <a:blipFill>
                  <a:blip r:embed="rId10"/>
                  <a:stretch>
                    <a:fillRect l="-7317" r="-2439" b="-208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9008B41C-5C05-D60F-9D7C-8173A55AB94B}"/>
                    </a:ext>
                  </a:extLst>
                </p:cNvPr>
                <p:cNvSpPr txBox="1"/>
                <p:nvPr/>
              </p:nvSpPr>
              <p:spPr>
                <a:xfrm>
                  <a:off x="10594882" y="4663087"/>
                  <a:ext cx="288849" cy="2193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𝑈</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1</m:t>
                            </m:r>
                          </m:sup>
                        </m:sSubSup>
                      </m:oMath>
                    </m:oMathPara>
                  </a14:m>
                  <a:endParaRPr kumimoji="1" lang="ja-JP" altLang="en-US"/>
                </a:p>
              </p:txBody>
            </p:sp>
          </mc:Choice>
          <mc:Fallback xmlns="">
            <p:sp>
              <p:nvSpPr>
                <p:cNvPr id="31" name="テキスト ボックス 30">
                  <a:extLst>
                    <a:ext uri="{FF2B5EF4-FFF2-40B4-BE49-F238E27FC236}">
                      <a16:creationId xmlns:a16="http://schemas.microsoft.com/office/drawing/2014/main" id="{9008B41C-5C05-D60F-9D7C-8173A55AB94B}"/>
                    </a:ext>
                  </a:extLst>
                </p:cNvPr>
                <p:cNvSpPr txBox="1">
                  <a:spLocks noRot="1" noChangeAspect="1" noMove="1" noResize="1" noEditPoints="1" noAdjustHandles="1" noChangeArrowheads="1" noChangeShapeType="1" noTextEdit="1"/>
                </p:cNvSpPr>
                <p:nvPr/>
              </p:nvSpPr>
              <p:spPr>
                <a:xfrm>
                  <a:off x="10594882" y="4663087"/>
                  <a:ext cx="288849" cy="219312"/>
                </a:xfrm>
                <a:prstGeom prst="rect">
                  <a:avLst/>
                </a:prstGeom>
                <a:blipFill>
                  <a:blip r:embed="rId11"/>
                  <a:stretch>
                    <a:fillRect l="-14815" b="-21739"/>
                  </a:stretch>
                </a:blipFill>
              </p:spPr>
              <p:txBody>
                <a:bodyPr/>
                <a:lstStyle/>
                <a:p>
                  <a:r>
                    <a:rPr lang="ja-JP" altLang="en-US">
                      <a:noFill/>
                    </a:rPr>
                    <a:t> </a:t>
                  </a:r>
                </a:p>
              </p:txBody>
            </p:sp>
          </mc:Fallback>
        </mc:AlternateContent>
        <p:sp>
          <p:nvSpPr>
            <p:cNvPr id="32" name="円/楕円 31">
              <a:extLst>
                <a:ext uri="{FF2B5EF4-FFF2-40B4-BE49-F238E27FC236}">
                  <a16:creationId xmlns:a16="http://schemas.microsoft.com/office/drawing/2014/main" id="{3F9910E1-0C1D-6DCA-49E6-9F33DCD94320}"/>
                </a:ext>
              </a:extLst>
            </p:cNvPr>
            <p:cNvSpPr/>
            <p:nvPr/>
          </p:nvSpPr>
          <p:spPr>
            <a:xfrm>
              <a:off x="9865186" y="5365267"/>
              <a:ext cx="94268" cy="942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F6D5E4E1-131E-198A-F438-7BA47F3E3CFA}"/>
                </a:ext>
              </a:extLst>
            </p:cNvPr>
            <p:cNvSpPr/>
            <p:nvPr/>
          </p:nvSpPr>
          <p:spPr>
            <a:xfrm>
              <a:off x="10546400" y="5365598"/>
              <a:ext cx="94268" cy="942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D1DC3EB8-CDE9-5D0C-3EDF-4AE0A29B5301}"/>
                </a:ext>
              </a:extLst>
            </p:cNvPr>
            <p:cNvSpPr/>
            <p:nvPr/>
          </p:nvSpPr>
          <p:spPr>
            <a:xfrm>
              <a:off x="11227868" y="5355053"/>
              <a:ext cx="94268" cy="942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A310A020-6ADE-B57F-D723-F776DA1E9437}"/>
                </a:ext>
              </a:extLst>
            </p:cNvPr>
            <p:cNvSpPr/>
            <p:nvPr/>
          </p:nvSpPr>
          <p:spPr>
            <a:xfrm>
              <a:off x="10546400" y="4921605"/>
              <a:ext cx="94268" cy="942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矢印コネクタ 36">
              <a:extLst>
                <a:ext uri="{FF2B5EF4-FFF2-40B4-BE49-F238E27FC236}">
                  <a16:creationId xmlns:a16="http://schemas.microsoft.com/office/drawing/2014/main" id="{AA5BD79A-FD54-F452-0C4D-2869363AA489}"/>
                </a:ext>
              </a:extLst>
            </p:cNvPr>
            <p:cNvCxnSpPr>
              <a:cxnSpLocks/>
            </p:cNvCxnSpPr>
            <p:nvPr/>
          </p:nvCxnSpPr>
          <p:spPr>
            <a:xfrm flipV="1">
              <a:off x="10595364" y="5019301"/>
              <a:ext cx="0" cy="3459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06BE5CF3-83AD-9EDB-252E-4A282E50B1D5}"/>
                </a:ext>
              </a:extLst>
            </p:cNvPr>
            <p:cNvCxnSpPr>
              <a:cxnSpLocks/>
              <a:stCxn id="32" idx="7"/>
            </p:cNvCxnSpPr>
            <p:nvPr/>
          </p:nvCxnSpPr>
          <p:spPr>
            <a:xfrm flipV="1">
              <a:off x="9945649" y="5019301"/>
              <a:ext cx="600751" cy="3597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A80969B-5CC0-96F1-0173-95C3F9CA7942}"/>
                </a:ext>
              </a:extLst>
            </p:cNvPr>
            <p:cNvCxnSpPr>
              <a:cxnSpLocks/>
              <a:stCxn id="34" idx="1"/>
            </p:cNvCxnSpPr>
            <p:nvPr/>
          </p:nvCxnSpPr>
          <p:spPr>
            <a:xfrm flipH="1" flipV="1">
              <a:off x="10641928" y="5019301"/>
              <a:ext cx="599745" cy="3495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B6F9AA2-AF92-325B-6036-297E1F3FD1BF}"/>
                  </a:ext>
                </a:extLst>
              </p:cNvPr>
              <p:cNvSpPr txBox="1"/>
              <p:nvPr/>
            </p:nvSpPr>
            <p:spPr>
              <a:xfrm>
                <a:off x="10657347" y="2771404"/>
                <a:ext cx="6908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(2.14)</m:t>
                      </m:r>
                    </m:oMath>
                  </m:oMathPara>
                </a14:m>
                <a:endParaRPr kumimoji="1" lang="ja-JP" altLang="en-US"/>
              </a:p>
            </p:txBody>
          </p:sp>
        </mc:Choice>
        <mc:Fallback xmlns="">
          <p:sp>
            <p:nvSpPr>
              <p:cNvPr id="4" name="テキスト ボックス 3">
                <a:extLst>
                  <a:ext uri="{FF2B5EF4-FFF2-40B4-BE49-F238E27FC236}">
                    <a16:creationId xmlns:a16="http://schemas.microsoft.com/office/drawing/2014/main" id="{4B6F9AA2-AF92-325B-6036-297E1F3FD1BF}"/>
                  </a:ext>
                </a:extLst>
              </p:cNvPr>
              <p:cNvSpPr txBox="1">
                <a:spLocks noRot="1" noChangeAspect="1" noMove="1" noResize="1" noEditPoints="1" noAdjustHandles="1" noChangeArrowheads="1" noChangeShapeType="1" noTextEdit="1"/>
              </p:cNvSpPr>
              <p:nvPr/>
            </p:nvSpPr>
            <p:spPr>
              <a:xfrm>
                <a:off x="10657347" y="2771404"/>
                <a:ext cx="690895" cy="276999"/>
              </a:xfrm>
              <a:prstGeom prst="rect">
                <a:avLst/>
              </a:prstGeom>
              <a:blipFill>
                <a:blip r:embed="rId12"/>
                <a:stretch>
                  <a:fillRect l="-10909" t="-4348" r="-10909"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9EFFD7BD-2F38-0CB4-0EAD-CD2B747D6FF4}"/>
                  </a:ext>
                </a:extLst>
              </p:cNvPr>
              <p:cNvSpPr txBox="1"/>
              <p:nvPr/>
            </p:nvSpPr>
            <p:spPr>
              <a:xfrm>
                <a:off x="7865837" y="4623968"/>
                <a:ext cx="6908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(2.15)</m:t>
                      </m:r>
                    </m:oMath>
                  </m:oMathPara>
                </a14:m>
                <a:endParaRPr kumimoji="1" lang="ja-JP" altLang="en-US"/>
              </a:p>
            </p:txBody>
          </p:sp>
        </mc:Choice>
        <mc:Fallback xmlns="">
          <p:sp>
            <p:nvSpPr>
              <p:cNvPr id="5" name="テキスト ボックス 4">
                <a:extLst>
                  <a:ext uri="{FF2B5EF4-FFF2-40B4-BE49-F238E27FC236}">
                    <a16:creationId xmlns:a16="http://schemas.microsoft.com/office/drawing/2014/main" id="{9EFFD7BD-2F38-0CB4-0EAD-CD2B747D6FF4}"/>
                  </a:ext>
                </a:extLst>
              </p:cNvPr>
              <p:cNvSpPr txBox="1">
                <a:spLocks noRot="1" noChangeAspect="1" noMove="1" noResize="1" noEditPoints="1" noAdjustHandles="1" noChangeArrowheads="1" noChangeShapeType="1" noTextEdit="1"/>
              </p:cNvSpPr>
              <p:nvPr/>
            </p:nvSpPr>
            <p:spPr>
              <a:xfrm>
                <a:off x="7865837" y="4623968"/>
                <a:ext cx="690895" cy="276999"/>
              </a:xfrm>
              <a:prstGeom prst="rect">
                <a:avLst/>
              </a:prstGeom>
              <a:blipFill>
                <a:blip r:embed="rId13"/>
                <a:stretch>
                  <a:fillRect l="-10909" t="-4545" r="-10909" b="-363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30368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en-US" altLang="ja-JP" sz="4000" dirty="0"/>
              <a:t>2</a:t>
            </a:r>
            <a:r>
              <a:rPr kumimoji="1" lang="en-US" altLang="ja-JP" sz="4000" dirty="0"/>
              <a:t>.5 </a:t>
            </a:r>
            <a:r>
              <a:rPr kumimoji="1" lang="ja-JP" altLang="en-US" sz="4000"/>
              <a:t>一階偏微分方程式</a:t>
            </a:r>
            <a:r>
              <a:rPr kumimoji="1" lang="en-US" altLang="ja-JP" sz="4000" dirty="0"/>
              <a:t>(t, x </a:t>
            </a:r>
            <a:r>
              <a:rPr kumimoji="1" lang="ja-JP" altLang="en-US" sz="4000"/>
              <a:t>微分</a:t>
            </a:r>
            <a:r>
              <a:rPr kumimoji="1" lang="en-US" altLang="ja-JP" sz="4000" dirty="0"/>
              <a:t>)</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559422" cy="389481"/>
          </a:xfrm>
        </p:spPr>
        <p:txBody>
          <a:bodyPr>
            <a:normAutofit lnSpcReduction="10000"/>
          </a:bodyPr>
          <a:lstStyle/>
          <a:p>
            <a:pPr marL="0" indent="0">
              <a:lnSpc>
                <a:spcPct val="110000"/>
              </a:lnSpc>
              <a:buNone/>
            </a:pPr>
            <a:r>
              <a:rPr lang="ja-JP" altLang="en-US" sz="1800"/>
              <a:t>図</a:t>
            </a:r>
            <a:r>
              <a:rPr lang="en-US" altLang="ja-JP" sz="1800" dirty="0"/>
              <a:t>2.2 </a:t>
            </a:r>
            <a:r>
              <a:rPr lang="ja-JP" altLang="en-US" sz="1800"/>
              <a:t>概念図</a:t>
            </a:r>
            <a:endParaRPr lang="en-US" altLang="ja-JP" sz="1800" dirty="0"/>
          </a:p>
          <a:p>
            <a:pPr marL="0" indent="0">
              <a:lnSpc>
                <a:spcPct val="110000"/>
              </a:lnSpc>
              <a:buNone/>
            </a:pPr>
            <a:endParaRPr lang="en-US" altLang="ja-JP" sz="1800" dirty="0"/>
          </a:p>
        </p:txBody>
      </p:sp>
      <p:grpSp>
        <p:nvGrpSpPr>
          <p:cNvPr id="168" name="グループ化 167">
            <a:extLst>
              <a:ext uri="{FF2B5EF4-FFF2-40B4-BE49-F238E27FC236}">
                <a16:creationId xmlns:a16="http://schemas.microsoft.com/office/drawing/2014/main" id="{BFA93473-25F3-5309-2904-234C8B726F2A}"/>
              </a:ext>
            </a:extLst>
          </p:cNvPr>
          <p:cNvGrpSpPr/>
          <p:nvPr/>
        </p:nvGrpSpPr>
        <p:grpSpPr>
          <a:xfrm>
            <a:off x="2469069" y="5627788"/>
            <a:ext cx="7104439" cy="130761"/>
            <a:chOff x="2469069" y="5627788"/>
            <a:chExt cx="7104439" cy="130761"/>
          </a:xfrm>
        </p:grpSpPr>
        <p:sp>
          <p:nvSpPr>
            <p:cNvPr id="86" name="円/楕円 85">
              <a:extLst>
                <a:ext uri="{FF2B5EF4-FFF2-40B4-BE49-F238E27FC236}">
                  <a16:creationId xmlns:a16="http://schemas.microsoft.com/office/drawing/2014/main" id="{BB59AF7E-EC91-23D3-EC46-F3A233D3513F}"/>
                </a:ext>
              </a:extLst>
            </p:cNvPr>
            <p:cNvSpPr/>
            <p:nvPr/>
          </p:nvSpPr>
          <p:spPr>
            <a:xfrm>
              <a:off x="2469069" y="5640643"/>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a:extLst>
                <a:ext uri="{FF2B5EF4-FFF2-40B4-BE49-F238E27FC236}">
                  <a16:creationId xmlns:a16="http://schemas.microsoft.com/office/drawing/2014/main" id="{F2F62A37-3DEF-5372-9BC4-A4AF7CBA8B17}"/>
                </a:ext>
              </a:extLst>
            </p:cNvPr>
            <p:cNvSpPr/>
            <p:nvPr/>
          </p:nvSpPr>
          <p:spPr>
            <a:xfrm>
              <a:off x="3348582" y="5627788"/>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a:extLst>
                <a:ext uri="{FF2B5EF4-FFF2-40B4-BE49-F238E27FC236}">
                  <a16:creationId xmlns:a16="http://schemas.microsoft.com/office/drawing/2014/main" id="{DA3FE057-E7A7-3C3C-DDC7-AE0AD003BE10}"/>
                </a:ext>
              </a:extLst>
            </p:cNvPr>
            <p:cNvSpPr/>
            <p:nvPr/>
          </p:nvSpPr>
          <p:spPr>
            <a:xfrm>
              <a:off x="4195046" y="5636967"/>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a:extLst>
                <a:ext uri="{FF2B5EF4-FFF2-40B4-BE49-F238E27FC236}">
                  <a16:creationId xmlns:a16="http://schemas.microsoft.com/office/drawing/2014/main" id="{68AC2404-BF71-8FA5-F885-FDD258A13DA6}"/>
                </a:ext>
              </a:extLst>
            </p:cNvPr>
            <p:cNvSpPr/>
            <p:nvPr/>
          </p:nvSpPr>
          <p:spPr>
            <a:xfrm>
              <a:off x="5063543" y="5635129"/>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円/楕円 89">
              <a:extLst>
                <a:ext uri="{FF2B5EF4-FFF2-40B4-BE49-F238E27FC236}">
                  <a16:creationId xmlns:a16="http://schemas.microsoft.com/office/drawing/2014/main" id="{221C222B-5CC3-B211-4CD0-5850C546BC4E}"/>
                </a:ext>
              </a:extLst>
            </p:cNvPr>
            <p:cNvSpPr/>
            <p:nvPr/>
          </p:nvSpPr>
          <p:spPr>
            <a:xfrm>
              <a:off x="5932038" y="5633291"/>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円/楕円 90">
              <a:extLst>
                <a:ext uri="{FF2B5EF4-FFF2-40B4-BE49-F238E27FC236}">
                  <a16:creationId xmlns:a16="http://schemas.microsoft.com/office/drawing/2014/main" id="{323C0C5A-EF36-61F8-8373-3F2D9BBE9610}"/>
                </a:ext>
              </a:extLst>
            </p:cNvPr>
            <p:cNvSpPr/>
            <p:nvPr/>
          </p:nvSpPr>
          <p:spPr>
            <a:xfrm>
              <a:off x="9455602" y="5631453"/>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7" name="グループ化 166">
            <a:extLst>
              <a:ext uri="{FF2B5EF4-FFF2-40B4-BE49-F238E27FC236}">
                <a16:creationId xmlns:a16="http://schemas.microsoft.com/office/drawing/2014/main" id="{567941CD-FD5A-10E8-637B-AFD9C562980C}"/>
              </a:ext>
            </a:extLst>
          </p:cNvPr>
          <p:cNvGrpSpPr/>
          <p:nvPr/>
        </p:nvGrpSpPr>
        <p:grpSpPr>
          <a:xfrm>
            <a:off x="2038311" y="5307966"/>
            <a:ext cx="7547926" cy="392750"/>
            <a:chOff x="2038311" y="5307966"/>
            <a:chExt cx="7547926" cy="392750"/>
          </a:xfrm>
        </p:grpSpPr>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99292338-FCAC-5808-1EF1-75C11AA6BE60}"/>
                    </a:ext>
                  </a:extLst>
                </p:cNvPr>
                <p:cNvSpPr txBox="1"/>
                <p:nvPr/>
              </p:nvSpPr>
              <p:spPr>
                <a:xfrm>
                  <a:off x="2038311" y="5309724"/>
                  <a:ext cx="452725" cy="374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sub>
                          <m:sup>
                            <m:r>
                              <a:rPr lang="en-US" altLang="ja-JP" sz="1800" b="0" i="1" smtClean="0">
                                <a:latin typeface="Cambria Math" panose="02040503050406030204" pitchFamily="18" charset="0"/>
                                <a:ea typeface="Cambria Math" panose="02040503050406030204" pitchFamily="18" charset="0"/>
                              </a:rPr>
                              <m:t>0</m:t>
                            </m:r>
                          </m:sup>
                        </m:sSubSup>
                      </m:oMath>
                    </m:oMathPara>
                  </a14:m>
                  <a:endParaRPr lang="ja-JP" altLang="en-US"/>
                </a:p>
              </p:txBody>
            </p:sp>
          </mc:Choice>
          <mc:Fallback xmlns="">
            <p:sp>
              <p:nvSpPr>
                <p:cNvPr id="93" name="テキスト ボックス 92">
                  <a:extLst>
                    <a:ext uri="{FF2B5EF4-FFF2-40B4-BE49-F238E27FC236}">
                      <a16:creationId xmlns:a16="http://schemas.microsoft.com/office/drawing/2014/main" id="{99292338-FCAC-5808-1EF1-75C11AA6BE60}"/>
                    </a:ext>
                  </a:extLst>
                </p:cNvPr>
                <p:cNvSpPr txBox="1">
                  <a:spLocks noRot="1" noChangeAspect="1" noMove="1" noResize="1" noEditPoints="1" noAdjustHandles="1" noChangeArrowheads="1" noChangeShapeType="1" noTextEdit="1"/>
                </p:cNvSpPr>
                <p:nvPr/>
              </p:nvSpPr>
              <p:spPr>
                <a:xfrm>
                  <a:off x="2038311" y="5309724"/>
                  <a:ext cx="452725" cy="374911"/>
                </a:xfrm>
                <a:prstGeom prst="rect">
                  <a:avLst/>
                </a:prstGeom>
                <a:blipFill>
                  <a:blip r:embed="rId15"/>
                  <a:stretch>
                    <a:fillRect r="-81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テキスト ボックス 93">
                  <a:extLst>
                    <a:ext uri="{FF2B5EF4-FFF2-40B4-BE49-F238E27FC236}">
                      <a16:creationId xmlns:a16="http://schemas.microsoft.com/office/drawing/2014/main" id="{F012C416-C2BB-6CB1-BEBD-D8A9F55A357E}"/>
                    </a:ext>
                  </a:extLst>
                </p:cNvPr>
                <p:cNvSpPr txBox="1"/>
                <p:nvPr/>
              </p:nvSpPr>
              <p:spPr>
                <a:xfrm>
                  <a:off x="2697993" y="5319621"/>
                  <a:ext cx="688728" cy="374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0</m:t>
                            </m:r>
                          </m:sup>
                        </m:sSubSup>
                      </m:oMath>
                    </m:oMathPara>
                  </a14:m>
                  <a:endParaRPr lang="ja-JP" altLang="en-US"/>
                </a:p>
              </p:txBody>
            </p:sp>
          </mc:Choice>
          <mc:Fallback xmlns="">
            <p:sp>
              <p:nvSpPr>
                <p:cNvPr id="94" name="テキスト ボックス 93">
                  <a:extLst>
                    <a:ext uri="{FF2B5EF4-FFF2-40B4-BE49-F238E27FC236}">
                      <a16:creationId xmlns:a16="http://schemas.microsoft.com/office/drawing/2014/main" id="{F012C416-C2BB-6CB1-BEBD-D8A9F55A357E}"/>
                    </a:ext>
                  </a:extLst>
                </p:cNvPr>
                <p:cNvSpPr txBox="1">
                  <a:spLocks noRot="1" noChangeAspect="1" noMove="1" noResize="1" noEditPoints="1" noAdjustHandles="1" noChangeArrowheads="1" noChangeShapeType="1" noTextEdit="1"/>
                </p:cNvSpPr>
                <p:nvPr/>
              </p:nvSpPr>
              <p:spPr>
                <a:xfrm>
                  <a:off x="2697993" y="5319621"/>
                  <a:ext cx="688728" cy="374911"/>
                </a:xfrm>
                <a:prstGeom prst="rect">
                  <a:avLst/>
                </a:prstGeom>
                <a:blipFill>
                  <a:blip r:embed="rId16"/>
                  <a:stretch>
                    <a:fillRect r="-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4F381CAB-366F-E73C-1F3B-BB3CC70DC442}"/>
                    </a:ext>
                  </a:extLst>
                </p:cNvPr>
                <p:cNvSpPr txBox="1"/>
                <p:nvPr/>
              </p:nvSpPr>
              <p:spPr>
                <a:xfrm>
                  <a:off x="3544417" y="5307966"/>
                  <a:ext cx="688728" cy="374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+2</m:t>
                            </m:r>
                          </m:sub>
                          <m:sup>
                            <m:r>
                              <a:rPr lang="en-US" altLang="ja-JP" sz="1800" b="0" i="1" smtClean="0">
                                <a:latin typeface="Cambria Math" panose="02040503050406030204" pitchFamily="18" charset="0"/>
                                <a:ea typeface="Cambria Math" panose="02040503050406030204" pitchFamily="18" charset="0"/>
                              </a:rPr>
                              <m:t>0</m:t>
                            </m:r>
                          </m:sup>
                        </m:sSubSup>
                      </m:oMath>
                    </m:oMathPara>
                  </a14:m>
                  <a:endParaRPr lang="ja-JP" altLang="en-US"/>
                </a:p>
              </p:txBody>
            </p:sp>
          </mc:Choice>
          <mc:Fallback xmlns="">
            <p:sp>
              <p:nvSpPr>
                <p:cNvPr id="95" name="テキスト ボックス 94">
                  <a:extLst>
                    <a:ext uri="{FF2B5EF4-FFF2-40B4-BE49-F238E27FC236}">
                      <a16:creationId xmlns:a16="http://schemas.microsoft.com/office/drawing/2014/main" id="{4F381CAB-366F-E73C-1F3B-BB3CC70DC442}"/>
                    </a:ext>
                  </a:extLst>
                </p:cNvPr>
                <p:cNvSpPr txBox="1">
                  <a:spLocks noRot="1" noChangeAspect="1" noMove="1" noResize="1" noEditPoints="1" noAdjustHandles="1" noChangeArrowheads="1" noChangeShapeType="1" noTextEdit="1"/>
                </p:cNvSpPr>
                <p:nvPr/>
              </p:nvSpPr>
              <p:spPr>
                <a:xfrm>
                  <a:off x="3544417" y="5307966"/>
                  <a:ext cx="688728" cy="374911"/>
                </a:xfrm>
                <a:prstGeom prst="rect">
                  <a:avLst/>
                </a:prstGeom>
                <a:blipFill>
                  <a:blip r:embed="rId17"/>
                  <a:stretch>
                    <a:fillRect r="-3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C93A1017-4A8B-4898-6354-DC2A32782CA9}"/>
                    </a:ext>
                  </a:extLst>
                </p:cNvPr>
                <p:cNvSpPr txBox="1"/>
                <p:nvPr/>
              </p:nvSpPr>
              <p:spPr>
                <a:xfrm>
                  <a:off x="4403358" y="5316987"/>
                  <a:ext cx="688728" cy="374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+2</m:t>
                            </m:r>
                          </m:sub>
                          <m:sup>
                            <m:r>
                              <a:rPr lang="en-US" altLang="ja-JP" sz="1800" b="0" i="1" smtClean="0">
                                <a:latin typeface="Cambria Math" panose="02040503050406030204" pitchFamily="18" charset="0"/>
                                <a:ea typeface="Cambria Math" panose="02040503050406030204" pitchFamily="18" charset="0"/>
                              </a:rPr>
                              <m:t>0</m:t>
                            </m:r>
                          </m:sup>
                        </m:sSubSup>
                      </m:oMath>
                    </m:oMathPara>
                  </a14:m>
                  <a:endParaRPr lang="ja-JP" altLang="en-US"/>
                </a:p>
              </p:txBody>
            </p:sp>
          </mc:Choice>
          <mc:Fallback xmlns="">
            <p:sp>
              <p:nvSpPr>
                <p:cNvPr id="96" name="テキスト ボックス 95">
                  <a:extLst>
                    <a:ext uri="{FF2B5EF4-FFF2-40B4-BE49-F238E27FC236}">
                      <a16:creationId xmlns:a16="http://schemas.microsoft.com/office/drawing/2014/main" id="{C93A1017-4A8B-4898-6354-DC2A32782CA9}"/>
                    </a:ext>
                  </a:extLst>
                </p:cNvPr>
                <p:cNvSpPr txBox="1">
                  <a:spLocks noRot="1" noChangeAspect="1" noMove="1" noResize="1" noEditPoints="1" noAdjustHandles="1" noChangeArrowheads="1" noChangeShapeType="1" noTextEdit="1"/>
                </p:cNvSpPr>
                <p:nvPr/>
              </p:nvSpPr>
              <p:spPr>
                <a:xfrm>
                  <a:off x="4403358" y="5316987"/>
                  <a:ext cx="688728" cy="374911"/>
                </a:xfrm>
                <a:prstGeom prst="rect">
                  <a:avLst/>
                </a:prstGeom>
                <a:blipFill>
                  <a:blip r:embed="rId18"/>
                  <a:stretch>
                    <a:fillRect r="-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テキスト ボックス 96">
                  <a:extLst>
                    <a:ext uri="{FF2B5EF4-FFF2-40B4-BE49-F238E27FC236}">
                      <a16:creationId xmlns:a16="http://schemas.microsoft.com/office/drawing/2014/main" id="{34701D5B-92B6-0C4F-392B-DF2F1A08BA06}"/>
                    </a:ext>
                  </a:extLst>
                </p:cNvPr>
                <p:cNvSpPr txBox="1"/>
                <p:nvPr/>
              </p:nvSpPr>
              <p:spPr>
                <a:xfrm>
                  <a:off x="5275265" y="5325805"/>
                  <a:ext cx="688728" cy="374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+3</m:t>
                            </m:r>
                          </m:sub>
                          <m:sup>
                            <m:r>
                              <a:rPr lang="en-US" altLang="ja-JP" sz="1800" b="0" i="1" smtClean="0">
                                <a:latin typeface="Cambria Math" panose="02040503050406030204" pitchFamily="18" charset="0"/>
                                <a:ea typeface="Cambria Math" panose="02040503050406030204" pitchFamily="18" charset="0"/>
                              </a:rPr>
                              <m:t>0</m:t>
                            </m:r>
                          </m:sup>
                        </m:sSubSup>
                      </m:oMath>
                    </m:oMathPara>
                  </a14:m>
                  <a:endParaRPr lang="ja-JP" altLang="en-US"/>
                </a:p>
              </p:txBody>
            </p:sp>
          </mc:Choice>
          <mc:Fallback xmlns="">
            <p:sp>
              <p:nvSpPr>
                <p:cNvPr id="97" name="テキスト ボックス 96">
                  <a:extLst>
                    <a:ext uri="{FF2B5EF4-FFF2-40B4-BE49-F238E27FC236}">
                      <a16:creationId xmlns:a16="http://schemas.microsoft.com/office/drawing/2014/main" id="{34701D5B-92B6-0C4F-392B-DF2F1A08BA06}"/>
                    </a:ext>
                  </a:extLst>
                </p:cNvPr>
                <p:cNvSpPr txBox="1">
                  <a:spLocks noRot="1" noChangeAspect="1" noMove="1" noResize="1" noEditPoints="1" noAdjustHandles="1" noChangeArrowheads="1" noChangeShapeType="1" noTextEdit="1"/>
                </p:cNvSpPr>
                <p:nvPr/>
              </p:nvSpPr>
              <p:spPr>
                <a:xfrm>
                  <a:off x="5275265" y="5325805"/>
                  <a:ext cx="688728" cy="374911"/>
                </a:xfrm>
                <a:prstGeom prst="rect">
                  <a:avLst/>
                </a:prstGeom>
                <a:blipFill>
                  <a:blip r:embed="rId19"/>
                  <a:stretch>
                    <a:fillRect r="-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9DFCF86D-6274-EC39-A9C9-E5471292B6E8}"/>
                    </a:ext>
                  </a:extLst>
                </p:cNvPr>
                <p:cNvSpPr txBox="1"/>
                <p:nvPr/>
              </p:nvSpPr>
              <p:spPr>
                <a:xfrm>
                  <a:off x="8897509" y="5325805"/>
                  <a:ext cx="688728" cy="374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𝐿</m:t>
                            </m:r>
                          </m:sub>
                          <m:sup>
                            <m:r>
                              <a:rPr lang="en-US" altLang="ja-JP" sz="1800" b="0" i="1" smtClean="0">
                                <a:latin typeface="Cambria Math" panose="02040503050406030204" pitchFamily="18" charset="0"/>
                                <a:ea typeface="Cambria Math" panose="02040503050406030204" pitchFamily="18" charset="0"/>
                              </a:rPr>
                              <m:t>0</m:t>
                            </m:r>
                          </m:sup>
                        </m:sSubSup>
                      </m:oMath>
                    </m:oMathPara>
                  </a14:m>
                  <a:endParaRPr lang="ja-JP" altLang="en-US"/>
                </a:p>
              </p:txBody>
            </p:sp>
          </mc:Choice>
          <mc:Fallback xmlns="">
            <p:sp>
              <p:nvSpPr>
                <p:cNvPr id="98" name="テキスト ボックス 97">
                  <a:extLst>
                    <a:ext uri="{FF2B5EF4-FFF2-40B4-BE49-F238E27FC236}">
                      <a16:creationId xmlns:a16="http://schemas.microsoft.com/office/drawing/2014/main" id="{9DFCF86D-6274-EC39-A9C9-E5471292B6E8}"/>
                    </a:ext>
                  </a:extLst>
                </p:cNvPr>
                <p:cNvSpPr txBox="1">
                  <a:spLocks noRot="1" noChangeAspect="1" noMove="1" noResize="1" noEditPoints="1" noAdjustHandles="1" noChangeArrowheads="1" noChangeShapeType="1" noTextEdit="1"/>
                </p:cNvSpPr>
                <p:nvPr/>
              </p:nvSpPr>
              <p:spPr>
                <a:xfrm>
                  <a:off x="8897509" y="5325805"/>
                  <a:ext cx="688728" cy="374911"/>
                </a:xfrm>
                <a:prstGeom prst="rect">
                  <a:avLst/>
                </a:prstGeom>
                <a:blipFill>
                  <a:blip r:embed="rId20"/>
                  <a:stretch>
                    <a:fillRect/>
                  </a:stretch>
                </a:blipFill>
              </p:spPr>
              <p:txBody>
                <a:bodyPr/>
                <a:lstStyle/>
                <a:p>
                  <a:r>
                    <a:rPr lang="ja-JP" altLang="en-US">
                      <a:noFill/>
                    </a:rPr>
                    <a:t> </a:t>
                  </a:r>
                </a:p>
              </p:txBody>
            </p:sp>
          </mc:Fallback>
        </mc:AlternateContent>
      </p:grpSp>
      <p:sp>
        <p:nvSpPr>
          <p:cNvPr id="101" name="円/楕円 100">
            <a:extLst>
              <a:ext uri="{FF2B5EF4-FFF2-40B4-BE49-F238E27FC236}">
                <a16:creationId xmlns:a16="http://schemas.microsoft.com/office/drawing/2014/main" id="{8527DFCE-D41E-E8B6-FFDD-5F886FB01866}"/>
              </a:ext>
            </a:extLst>
          </p:cNvPr>
          <p:cNvSpPr/>
          <p:nvPr/>
        </p:nvSpPr>
        <p:spPr>
          <a:xfrm>
            <a:off x="2469069" y="5090242"/>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3C4BB6DC-B4E5-F5DD-5A8C-06326B484B0D}"/>
                  </a:ext>
                </a:extLst>
              </p:cNvPr>
              <p:cNvSpPr txBox="1"/>
              <p:nvPr/>
            </p:nvSpPr>
            <p:spPr>
              <a:xfrm>
                <a:off x="2038311" y="4759323"/>
                <a:ext cx="452725" cy="3726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sub>
                        <m:sup>
                          <m:r>
                            <a:rPr lang="en-US" altLang="ja-JP" sz="1800" b="0" i="1" smtClean="0">
                              <a:latin typeface="Cambria Math" panose="02040503050406030204" pitchFamily="18" charset="0"/>
                              <a:ea typeface="Cambria Math" panose="02040503050406030204" pitchFamily="18" charset="0"/>
                            </a:rPr>
                            <m:t>1</m:t>
                          </m:r>
                        </m:sup>
                      </m:sSubSup>
                    </m:oMath>
                  </m:oMathPara>
                </a14:m>
                <a:endParaRPr lang="ja-JP" altLang="en-US"/>
              </a:p>
            </p:txBody>
          </p:sp>
        </mc:Choice>
        <mc:Fallback xmlns="">
          <p:sp>
            <p:nvSpPr>
              <p:cNvPr id="107" name="テキスト ボックス 106">
                <a:extLst>
                  <a:ext uri="{FF2B5EF4-FFF2-40B4-BE49-F238E27FC236}">
                    <a16:creationId xmlns:a16="http://schemas.microsoft.com/office/drawing/2014/main" id="{3C4BB6DC-B4E5-F5DD-5A8C-06326B484B0D}"/>
                  </a:ext>
                </a:extLst>
              </p:cNvPr>
              <p:cNvSpPr txBox="1">
                <a:spLocks noRot="1" noChangeAspect="1" noMove="1" noResize="1" noEditPoints="1" noAdjustHandles="1" noChangeArrowheads="1" noChangeShapeType="1" noTextEdit="1"/>
              </p:cNvSpPr>
              <p:nvPr/>
            </p:nvSpPr>
            <p:spPr>
              <a:xfrm>
                <a:off x="2038311" y="4759323"/>
                <a:ext cx="452725" cy="372603"/>
              </a:xfrm>
              <a:prstGeom prst="rect">
                <a:avLst/>
              </a:prstGeom>
              <a:blipFill>
                <a:blip r:embed="rId21"/>
                <a:stretch>
                  <a:fillRect r="-8108"/>
                </a:stretch>
              </a:blipFill>
            </p:spPr>
            <p:txBody>
              <a:bodyPr/>
              <a:lstStyle/>
              <a:p>
                <a:r>
                  <a:rPr lang="ja-JP" altLang="en-US">
                    <a:noFill/>
                  </a:rPr>
                  <a:t> </a:t>
                </a:r>
              </a:p>
            </p:txBody>
          </p:sp>
        </mc:Fallback>
      </mc:AlternateContent>
      <p:sp>
        <p:nvSpPr>
          <p:cNvPr id="102" name="円/楕円 101">
            <a:extLst>
              <a:ext uri="{FF2B5EF4-FFF2-40B4-BE49-F238E27FC236}">
                <a16:creationId xmlns:a16="http://schemas.microsoft.com/office/drawing/2014/main" id="{A18F4456-2F61-EEE7-729B-D14FEA7F8558}"/>
              </a:ext>
            </a:extLst>
          </p:cNvPr>
          <p:cNvSpPr/>
          <p:nvPr/>
        </p:nvSpPr>
        <p:spPr>
          <a:xfrm>
            <a:off x="3348582" y="5077387"/>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8" name="テキスト ボックス 107">
                <a:extLst>
                  <a:ext uri="{FF2B5EF4-FFF2-40B4-BE49-F238E27FC236}">
                    <a16:creationId xmlns:a16="http://schemas.microsoft.com/office/drawing/2014/main" id="{629EB136-55F8-3235-6115-FFEAD6916602}"/>
                  </a:ext>
                </a:extLst>
              </p:cNvPr>
              <p:cNvSpPr txBox="1"/>
              <p:nvPr/>
            </p:nvSpPr>
            <p:spPr>
              <a:xfrm>
                <a:off x="2697993" y="4769220"/>
                <a:ext cx="688728" cy="3740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1</m:t>
                          </m:r>
                        </m:sup>
                      </m:sSubSup>
                    </m:oMath>
                  </m:oMathPara>
                </a14:m>
                <a:endParaRPr lang="ja-JP" altLang="en-US"/>
              </a:p>
            </p:txBody>
          </p:sp>
        </mc:Choice>
        <mc:Fallback xmlns="">
          <p:sp>
            <p:nvSpPr>
              <p:cNvPr id="108" name="テキスト ボックス 107">
                <a:extLst>
                  <a:ext uri="{FF2B5EF4-FFF2-40B4-BE49-F238E27FC236}">
                    <a16:creationId xmlns:a16="http://schemas.microsoft.com/office/drawing/2014/main" id="{629EB136-55F8-3235-6115-FFEAD6916602}"/>
                  </a:ext>
                </a:extLst>
              </p:cNvPr>
              <p:cNvSpPr txBox="1">
                <a:spLocks noRot="1" noChangeAspect="1" noMove="1" noResize="1" noEditPoints="1" noAdjustHandles="1" noChangeArrowheads="1" noChangeShapeType="1" noTextEdit="1"/>
              </p:cNvSpPr>
              <p:nvPr/>
            </p:nvSpPr>
            <p:spPr>
              <a:xfrm>
                <a:off x="2697993" y="4769220"/>
                <a:ext cx="688728" cy="374013"/>
              </a:xfrm>
              <a:prstGeom prst="rect">
                <a:avLst/>
              </a:prstGeom>
              <a:blipFill>
                <a:blip r:embed="rId22"/>
                <a:stretch>
                  <a:fillRect r="-5455"/>
                </a:stretch>
              </a:blipFill>
            </p:spPr>
            <p:txBody>
              <a:bodyPr/>
              <a:lstStyle/>
              <a:p>
                <a:r>
                  <a:rPr lang="ja-JP" altLang="en-US">
                    <a:noFill/>
                  </a:rPr>
                  <a:t> </a:t>
                </a:r>
              </a:p>
            </p:txBody>
          </p:sp>
        </mc:Fallback>
      </mc:AlternateContent>
      <p:grpSp>
        <p:nvGrpSpPr>
          <p:cNvPr id="150" name="グループ化 149">
            <a:extLst>
              <a:ext uri="{FF2B5EF4-FFF2-40B4-BE49-F238E27FC236}">
                <a16:creationId xmlns:a16="http://schemas.microsoft.com/office/drawing/2014/main" id="{6328652C-8A5C-B831-72B1-D94FE1303F11}"/>
              </a:ext>
            </a:extLst>
          </p:cNvPr>
          <p:cNvGrpSpPr/>
          <p:nvPr/>
        </p:nvGrpSpPr>
        <p:grpSpPr>
          <a:xfrm>
            <a:off x="2577944" y="5187953"/>
            <a:ext cx="1616231" cy="451393"/>
            <a:chOff x="2544698" y="3273692"/>
            <a:chExt cx="1616231" cy="451393"/>
          </a:xfrm>
        </p:grpSpPr>
        <p:cxnSp>
          <p:nvCxnSpPr>
            <p:cNvPr id="114" name="直線矢印コネクタ 113">
              <a:extLst>
                <a:ext uri="{FF2B5EF4-FFF2-40B4-BE49-F238E27FC236}">
                  <a16:creationId xmlns:a16="http://schemas.microsoft.com/office/drawing/2014/main" id="{F4397106-A1F5-E019-10C5-8D92746BE858}"/>
                </a:ext>
              </a:extLst>
            </p:cNvPr>
            <p:cNvCxnSpPr>
              <a:cxnSpLocks/>
            </p:cNvCxnSpPr>
            <p:nvPr/>
          </p:nvCxnSpPr>
          <p:spPr>
            <a:xfrm flipV="1">
              <a:off x="2544698" y="3284851"/>
              <a:ext cx="777083" cy="4402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矢印コネクタ 125">
              <a:extLst>
                <a:ext uri="{FF2B5EF4-FFF2-40B4-BE49-F238E27FC236}">
                  <a16:creationId xmlns:a16="http://schemas.microsoft.com/office/drawing/2014/main" id="{296488C7-9CC2-714E-72BF-46E178DE57DB}"/>
                </a:ext>
              </a:extLst>
            </p:cNvPr>
            <p:cNvCxnSpPr>
              <a:cxnSpLocks/>
            </p:cNvCxnSpPr>
            <p:nvPr/>
          </p:nvCxnSpPr>
          <p:spPr>
            <a:xfrm flipH="1" flipV="1">
              <a:off x="3431542" y="3287454"/>
              <a:ext cx="729387" cy="4311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a:extLst>
                <a:ext uri="{FF2B5EF4-FFF2-40B4-BE49-F238E27FC236}">
                  <a16:creationId xmlns:a16="http://schemas.microsoft.com/office/drawing/2014/main" id="{7D0943B8-04C9-78DB-00F4-35384E2CE5CC}"/>
                </a:ext>
              </a:extLst>
            </p:cNvPr>
            <p:cNvCxnSpPr>
              <a:cxnSpLocks/>
            </p:cNvCxnSpPr>
            <p:nvPr/>
          </p:nvCxnSpPr>
          <p:spPr>
            <a:xfrm flipV="1">
              <a:off x="3382229" y="3273692"/>
              <a:ext cx="0" cy="4402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3" name="グループ化 152">
            <a:extLst>
              <a:ext uri="{FF2B5EF4-FFF2-40B4-BE49-F238E27FC236}">
                <a16:creationId xmlns:a16="http://schemas.microsoft.com/office/drawing/2014/main" id="{7018B79A-9E42-5232-B98B-EA870246E430}"/>
              </a:ext>
            </a:extLst>
          </p:cNvPr>
          <p:cNvGrpSpPr/>
          <p:nvPr/>
        </p:nvGrpSpPr>
        <p:grpSpPr>
          <a:xfrm>
            <a:off x="1979676" y="5196733"/>
            <a:ext cx="1339096" cy="456868"/>
            <a:chOff x="1979788" y="4087047"/>
            <a:chExt cx="1339096" cy="456868"/>
          </a:xfrm>
        </p:grpSpPr>
        <p:cxnSp>
          <p:nvCxnSpPr>
            <p:cNvPr id="121" name="直線矢印コネクタ 120">
              <a:extLst>
                <a:ext uri="{FF2B5EF4-FFF2-40B4-BE49-F238E27FC236}">
                  <a16:creationId xmlns:a16="http://schemas.microsoft.com/office/drawing/2014/main" id="{FB8E24BE-07DA-5F1F-CA7C-DEEBE18C9949}"/>
                </a:ext>
              </a:extLst>
            </p:cNvPr>
            <p:cNvCxnSpPr>
              <a:cxnSpLocks/>
            </p:cNvCxnSpPr>
            <p:nvPr/>
          </p:nvCxnSpPr>
          <p:spPr>
            <a:xfrm flipV="1">
              <a:off x="1979788" y="4114967"/>
              <a:ext cx="484577" cy="274523"/>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1" name="直線矢印コネクタ 150">
              <a:extLst>
                <a:ext uri="{FF2B5EF4-FFF2-40B4-BE49-F238E27FC236}">
                  <a16:creationId xmlns:a16="http://schemas.microsoft.com/office/drawing/2014/main" id="{2C526202-57C6-01F7-EEA7-D5EAF442A0C1}"/>
                </a:ext>
              </a:extLst>
            </p:cNvPr>
            <p:cNvCxnSpPr>
              <a:cxnSpLocks/>
            </p:cNvCxnSpPr>
            <p:nvPr/>
          </p:nvCxnSpPr>
          <p:spPr>
            <a:xfrm flipV="1">
              <a:off x="2526895" y="4087047"/>
              <a:ext cx="0" cy="4402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a:extLst>
                <a:ext uri="{FF2B5EF4-FFF2-40B4-BE49-F238E27FC236}">
                  <a16:creationId xmlns:a16="http://schemas.microsoft.com/office/drawing/2014/main" id="{642EB8EC-1FD5-AAF2-47FB-7556A5E30C93}"/>
                </a:ext>
              </a:extLst>
            </p:cNvPr>
            <p:cNvCxnSpPr>
              <a:cxnSpLocks/>
            </p:cNvCxnSpPr>
            <p:nvPr/>
          </p:nvCxnSpPr>
          <p:spPr>
            <a:xfrm flipH="1" flipV="1">
              <a:off x="2589497" y="4112720"/>
              <a:ext cx="729387" cy="4311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9" name="グループ化 218">
            <a:extLst>
              <a:ext uri="{FF2B5EF4-FFF2-40B4-BE49-F238E27FC236}">
                <a16:creationId xmlns:a16="http://schemas.microsoft.com/office/drawing/2014/main" id="{5F1465BC-8B03-7C88-65F1-9FE9FAB6BD94}"/>
              </a:ext>
            </a:extLst>
          </p:cNvPr>
          <p:cNvGrpSpPr/>
          <p:nvPr/>
        </p:nvGrpSpPr>
        <p:grpSpPr>
          <a:xfrm>
            <a:off x="4195046" y="5081052"/>
            <a:ext cx="5378462" cy="123420"/>
            <a:chOff x="4195046" y="5081052"/>
            <a:chExt cx="5378462" cy="123420"/>
          </a:xfrm>
        </p:grpSpPr>
        <p:sp>
          <p:nvSpPr>
            <p:cNvPr id="103" name="円/楕円 102">
              <a:extLst>
                <a:ext uri="{FF2B5EF4-FFF2-40B4-BE49-F238E27FC236}">
                  <a16:creationId xmlns:a16="http://schemas.microsoft.com/office/drawing/2014/main" id="{064E6E24-BF6D-3351-A653-80DA4CE7906C}"/>
                </a:ext>
              </a:extLst>
            </p:cNvPr>
            <p:cNvSpPr/>
            <p:nvPr/>
          </p:nvSpPr>
          <p:spPr>
            <a:xfrm>
              <a:off x="4195046" y="5086566"/>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円/楕円 103">
              <a:extLst>
                <a:ext uri="{FF2B5EF4-FFF2-40B4-BE49-F238E27FC236}">
                  <a16:creationId xmlns:a16="http://schemas.microsoft.com/office/drawing/2014/main" id="{90E9BDA8-573A-1E17-A3F8-B1DEF5D27CB4}"/>
                </a:ext>
              </a:extLst>
            </p:cNvPr>
            <p:cNvSpPr/>
            <p:nvPr/>
          </p:nvSpPr>
          <p:spPr>
            <a:xfrm>
              <a:off x="5063543" y="5084728"/>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円/楕円 104">
              <a:extLst>
                <a:ext uri="{FF2B5EF4-FFF2-40B4-BE49-F238E27FC236}">
                  <a16:creationId xmlns:a16="http://schemas.microsoft.com/office/drawing/2014/main" id="{74D9D057-3FE5-5036-251A-AD702D451492}"/>
                </a:ext>
              </a:extLst>
            </p:cNvPr>
            <p:cNvSpPr/>
            <p:nvPr/>
          </p:nvSpPr>
          <p:spPr>
            <a:xfrm>
              <a:off x="5932038" y="5082890"/>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0B3A36CA-3B80-003E-A166-3D98C308BF68}"/>
                </a:ext>
              </a:extLst>
            </p:cNvPr>
            <p:cNvSpPr/>
            <p:nvPr/>
          </p:nvSpPr>
          <p:spPr>
            <a:xfrm>
              <a:off x="9455602" y="5081052"/>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1" name="グループ化 220">
            <a:extLst>
              <a:ext uri="{FF2B5EF4-FFF2-40B4-BE49-F238E27FC236}">
                <a16:creationId xmlns:a16="http://schemas.microsoft.com/office/drawing/2014/main" id="{C8DA3F2F-EDC4-FD05-A590-FA82A9DF5D2B}"/>
              </a:ext>
            </a:extLst>
          </p:cNvPr>
          <p:cNvGrpSpPr/>
          <p:nvPr/>
        </p:nvGrpSpPr>
        <p:grpSpPr>
          <a:xfrm>
            <a:off x="3544417" y="4757565"/>
            <a:ext cx="6041820" cy="391852"/>
            <a:chOff x="3544417" y="4757565"/>
            <a:chExt cx="6041820" cy="391852"/>
          </a:xfrm>
        </p:grpSpPr>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7D31A02E-287A-7DBD-9F2B-258BAABA1B35}"/>
                    </a:ext>
                  </a:extLst>
                </p:cNvPr>
                <p:cNvSpPr txBox="1"/>
                <p:nvPr/>
              </p:nvSpPr>
              <p:spPr>
                <a:xfrm>
                  <a:off x="3544417" y="4757565"/>
                  <a:ext cx="688728" cy="3740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+2</m:t>
                            </m:r>
                          </m:sub>
                          <m:sup>
                            <m:r>
                              <a:rPr lang="en-US" altLang="ja-JP" sz="1800" b="0" i="1" smtClean="0">
                                <a:latin typeface="Cambria Math" panose="02040503050406030204" pitchFamily="18" charset="0"/>
                                <a:ea typeface="Cambria Math" panose="02040503050406030204" pitchFamily="18" charset="0"/>
                              </a:rPr>
                              <m:t>1</m:t>
                            </m:r>
                          </m:sup>
                        </m:sSubSup>
                      </m:oMath>
                    </m:oMathPara>
                  </a14:m>
                  <a:endParaRPr lang="ja-JP" altLang="en-US"/>
                </a:p>
              </p:txBody>
            </p:sp>
          </mc:Choice>
          <mc:Fallback xmlns="">
            <p:sp>
              <p:nvSpPr>
                <p:cNvPr id="109" name="テキスト ボックス 108">
                  <a:extLst>
                    <a:ext uri="{FF2B5EF4-FFF2-40B4-BE49-F238E27FC236}">
                      <a16:creationId xmlns:a16="http://schemas.microsoft.com/office/drawing/2014/main" id="{7D31A02E-287A-7DBD-9F2B-258BAABA1B35}"/>
                    </a:ext>
                  </a:extLst>
                </p:cNvPr>
                <p:cNvSpPr txBox="1">
                  <a:spLocks noRot="1" noChangeAspect="1" noMove="1" noResize="1" noEditPoints="1" noAdjustHandles="1" noChangeArrowheads="1" noChangeShapeType="1" noTextEdit="1"/>
                </p:cNvSpPr>
                <p:nvPr/>
              </p:nvSpPr>
              <p:spPr>
                <a:xfrm>
                  <a:off x="3544417" y="4757565"/>
                  <a:ext cx="688728" cy="374013"/>
                </a:xfrm>
                <a:prstGeom prst="rect">
                  <a:avLst/>
                </a:prstGeom>
                <a:blipFill>
                  <a:blip r:embed="rId23"/>
                  <a:stretch>
                    <a:fillRect r="-3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376F9200-9281-1AFB-E081-BD45FCDCF758}"/>
                    </a:ext>
                  </a:extLst>
                </p:cNvPr>
                <p:cNvSpPr txBox="1"/>
                <p:nvPr/>
              </p:nvSpPr>
              <p:spPr>
                <a:xfrm>
                  <a:off x="4403358" y="4766586"/>
                  <a:ext cx="688728" cy="3740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+2</m:t>
                            </m:r>
                          </m:sub>
                          <m:sup>
                            <m:r>
                              <a:rPr lang="en-US" altLang="ja-JP" sz="1800" b="0" i="1" smtClean="0">
                                <a:latin typeface="Cambria Math" panose="02040503050406030204" pitchFamily="18" charset="0"/>
                                <a:ea typeface="Cambria Math" panose="02040503050406030204" pitchFamily="18" charset="0"/>
                              </a:rPr>
                              <m:t>1</m:t>
                            </m:r>
                          </m:sup>
                        </m:sSubSup>
                      </m:oMath>
                    </m:oMathPara>
                  </a14:m>
                  <a:endParaRPr lang="ja-JP" altLang="en-US"/>
                </a:p>
              </p:txBody>
            </p:sp>
          </mc:Choice>
          <mc:Fallback xmlns="">
            <p:sp>
              <p:nvSpPr>
                <p:cNvPr id="110" name="テキスト ボックス 109">
                  <a:extLst>
                    <a:ext uri="{FF2B5EF4-FFF2-40B4-BE49-F238E27FC236}">
                      <a16:creationId xmlns:a16="http://schemas.microsoft.com/office/drawing/2014/main" id="{376F9200-9281-1AFB-E081-BD45FCDCF758}"/>
                    </a:ext>
                  </a:extLst>
                </p:cNvPr>
                <p:cNvSpPr txBox="1">
                  <a:spLocks noRot="1" noChangeAspect="1" noMove="1" noResize="1" noEditPoints="1" noAdjustHandles="1" noChangeArrowheads="1" noChangeShapeType="1" noTextEdit="1"/>
                </p:cNvSpPr>
                <p:nvPr/>
              </p:nvSpPr>
              <p:spPr>
                <a:xfrm>
                  <a:off x="4403358" y="4766586"/>
                  <a:ext cx="688728" cy="374013"/>
                </a:xfrm>
                <a:prstGeom prst="rect">
                  <a:avLst/>
                </a:prstGeom>
                <a:blipFill>
                  <a:blip r:embed="rId24"/>
                  <a:stretch>
                    <a:fillRect r="-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A97917CE-60E0-ECD7-FAFB-9ABBDF172F58}"/>
                    </a:ext>
                  </a:extLst>
                </p:cNvPr>
                <p:cNvSpPr txBox="1"/>
                <p:nvPr/>
              </p:nvSpPr>
              <p:spPr>
                <a:xfrm>
                  <a:off x="5275265" y="4775404"/>
                  <a:ext cx="688728" cy="3740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+3</m:t>
                            </m:r>
                          </m:sub>
                          <m:sup>
                            <m:r>
                              <a:rPr lang="en-US" altLang="ja-JP" sz="1800" b="0" i="1" smtClean="0">
                                <a:latin typeface="Cambria Math" panose="02040503050406030204" pitchFamily="18" charset="0"/>
                                <a:ea typeface="Cambria Math" panose="02040503050406030204" pitchFamily="18" charset="0"/>
                              </a:rPr>
                              <m:t>1</m:t>
                            </m:r>
                          </m:sup>
                        </m:sSubSup>
                      </m:oMath>
                    </m:oMathPara>
                  </a14:m>
                  <a:endParaRPr lang="ja-JP" altLang="en-US"/>
                </a:p>
              </p:txBody>
            </p:sp>
          </mc:Choice>
          <mc:Fallback xmlns="">
            <p:sp>
              <p:nvSpPr>
                <p:cNvPr id="111" name="テキスト ボックス 110">
                  <a:extLst>
                    <a:ext uri="{FF2B5EF4-FFF2-40B4-BE49-F238E27FC236}">
                      <a16:creationId xmlns:a16="http://schemas.microsoft.com/office/drawing/2014/main" id="{A97917CE-60E0-ECD7-FAFB-9ABBDF172F58}"/>
                    </a:ext>
                  </a:extLst>
                </p:cNvPr>
                <p:cNvSpPr txBox="1">
                  <a:spLocks noRot="1" noChangeAspect="1" noMove="1" noResize="1" noEditPoints="1" noAdjustHandles="1" noChangeArrowheads="1" noChangeShapeType="1" noTextEdit="1"/>
                </p:cNvSpPr>
                <p:nvPr/>
              </p:nvSpPr>
              <p:spPr>
                <a:xfrm>
                  <a:off x="5275265" y="4775404"/>
                  <a:ext cx="688728" cy="374013"/>
                </a:xfrm>
                <a:prstGeom prst="rect">
                  <a:avLst/>
                </a:prstGeom>
                <a:blipFill>
                  <a:blip r:embed="rId25"/>
                  <a:stretch>
                    <a:fillRect r="-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0EC0B528-D173-ED43-F302-0B0949CC306C}"/>
                    </a:ext>
                  </a:extLst>
                </p:cNvPr>
                <p:cNvSpPr txBox="1"/>
                <p:nvPr/>
              </p:nvSpPr>
              <p:spPr>
                <a:xfrm>
                  <a:off x="8897509" y="4775404"/>
                  <a:ext cx="688728" cy="3726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𝐿</m:t>
                            </m:r>
                          </m:sub>
                          <m:sup>
                            <m:r>
                              <a:rPr lang="en-US" altLang="ja-JP" sz="1800" b="0" i="1" smtClean="0">
                                <a:latin typeface="Cambria Math" panose="02040503050406030204" pitchFamily="18" charset="0"/>
                                <a:ea typeface="Cambria Math" panose="02040503050406030204" pitchFamily="18" charset="0"/>
                              </a:rPr>
                              <m:t>1</m:t>
                            </m:r>
                          </m:sup>
                        </m:sSubSup>
                      </m:oMath>
                    </m:oMathPara>
                  </a14:m>
                  <a:endParaRPr lang="ja-JP" altLang="en-US"/>
                </a:p>
              </p:txBody>
            </p:sp>
          </mc:Choice>
          <mc:Fallback xmlns="">
            <p:sp>
              <p:nvSpPr>
                <p:cNvPr id="112" name="テキスト ボックス 111">
                  <a:extLst>
                    <a:ext uri="{FF2B5EF4-FFF2-40B4-BE49-F238E27FC236}">
                      <a16:creationId xmlns:a16="http://schemas.microsoft.com/office/drawing/2014/main" id="{0EC0B528-D173-ED43-F302-0B0949CC306C}"/>
                    </a:ext>
                  </a:extLst>
                </p:cNvPr>
                <p:cNvSpPr txBox="1">
                  <a:spLocks noRot="1" noChangeAspect="1" noMove="1" noResize="1" noEditPoints="1" noAdjustHandles="1" noChangeArrowheads="1" noChangeShapeType="1" noTextEdit="1"/>
                </p:cNvSpPr>
                <p:nvPr/>
              </p:nvSpPr>
              <p:spPr>
                <a:xfrm>
                  <a:off x="8897509" y="4775404"/>
                  <a:ext cx="688728" cy="372603"/>
                </a:xfrm>
                <a:prstGeom prst="rect">
                  <a:avLst/>
                </a:prstGeom>
                <a:blipFill>
                  <a:blip r:embed="rId26"/>
                  <a:stretch>
                    <a:fillRect/>
                  </a:stretch>
                </a:blipFill>
              </p:spPr>
              <p:txBody>
                <a:bodyPr/>
                <a:lstStyle/>
                <a:p>
                  <a:r>
                    <a:rPr lang="ja-JP" altLang="en-US">
                      <a:noFill/>
                    </a:rPr>
                    <a:t> </a:t>
                  </a:r>
                </a:p>
              </p:txBody>
            </p:sp>
          </mc:Fallback>
        </mc:AlternateContent>
      </p:grpSp>
      <p:grpSp>
        <p:nvGrpSpPr>
          <p:cNvPr id="220" name="グループ化 219">
            <a:extLst>
              <a:ext uri="{FF2B5EF4-FFF2-40B4-BE49-F238E27FC236}">
                <a16:creationId xmlns:a16="http://schemas.microsoft.com/office/drawing/2014/main" id="{3F7CF262-A086-1B4C-ECFF-8D36C56B5902}"/>
              </a:ext>
            </a:extLst>
          </p:cNvPr>
          <p:cNvGrpSpPr/>
          <p:nvPr/>
        </p:nvGrpSpPr>
        <p:grpSpPr>
          <a:xfrm>
            <a:off x="3416378" y="5187953"/>
            <a:ext cx="6709659" cy="463237"/>
            <a:chOff x="3416378" y="5187953"/>
            <a:chExt cx="6709659" cy="463237"/>
          </a:xfrm>
        </p:grpSpPr>
        <p:grpSp>
          <p:nvGrpSpPr>
            <p:cNvPr id="158" name="グループ化 157">
              <a:extLst>
                <a:ext uri="{FF2B5EF4-FFF2-40B4-BE49-F238E27FC236}">
                  <a16:creationId xmlns:a16="http://schemas.microsoft.com/office/drawing/2014/main" id="{5CF815E3-0D8A-03C6-5565-23480586820B}"/>
                </a:ext>
              </a:extLst>
            </p:cNvPr>
            <p:cNvGrpSpPr/>
            <p:nvPr/>
          </p:nvGrpSpPr>
          <p:grpSpPr>
            <a:xfrm>
              <a:off x="4276413" y="5198397"/>
              <a:ext cx="1616231" cy="451393"/>
              <a:chOff x="2544698" y="3273692"/>
              <a:chExt cx="1616231" cy="451393"/>
            </a:xfrm>
          </p:grpSpPr>
          <p:cxnSp>
            <p:nvCxnSpPr>
              <p:cNvPr id="159" name="直線矢印コネクタ 158">
                <a:extLst>
                  <a:ext uri="{FF2B5EF4-FFF2-40B4-BE49-F238E27FC236}">
                    <a16:creationId xmlns:a16="http://schemas.microsoft.com/office/drawing/2014/main" id="{1CB1F57D-63CC-278D-5D87-F026FB75F156}"/>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矢印コネクタ 159">
                <a:extLst>
                  <a:ext uri="{FF2B5EF4-FFF2-40B4-BE49-F238E27FC236}">
                    <a16:creationId xmlns:a16="http://schemas.microsoft.com/office/drawing/2014/main" id="{22DE8B58-F469-73E0-7982-FC951E9E8D38}"/>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矢印コネクタ 160">
                <a:extLst>
                  <a:ext uri="{FF2B5EF4-FFF2-40B4-BE49-F238E27FC236}">
                    <a16:creationId xmlns:a16="http://schemas.microsoft.com/office/drawing/2014/main" id="{95D4A9AF-1421-F06F-A589-AF919850AE3C}"/>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6" name="グループ化 165">
              <a:extLst>
                <a:ext uri="{FF2B5EF4-FFF2-40B4-BE49-F238E27FC236}">
                  <a16:creationId xmlns:a16="http://schemas.microsoft.com/office/drawing/2014/main" id="{71FA82B8-5289-AB2A-614F-FB4F443881B6}"/>
                </a:ext>
              </a:extLst>
            </p:cNvPr>
            <p:cNvGrpSpPr/>
            <p:nvPr/>
          </p:nvGrpSpPr>
          <p:grpSpPr>
            <a:xfrm>
              <a:off x="8704669" y="5201886"/>
              <a:ext cx="1421368" cy="440234"/>
              <a:chOff x="8677940" y="3273692"/>
              <a:chExt cx="1421368" cy="440234"/>
            </a:xfrm>
          </p:grpSpPr>
          <p:cxnSp>
            <p:nvCxnSpPr>
              <p:cNvPr id="120" name="直線矢印コネクタ 119">
                <a:extLst>
                  <a:ext uri="{FF2B5EF4-FFF2-40B4-BE49-F238E27FC236}">
                    <a16:creationId xmlns:a16="http://schemas.microsoft.com/office/drawing/2014/main" id="{CA039D4D-1E83-4F69-8EFA-11F8CA8E08F9}"/>
                  </a:ext>
                </a:extLst>
              </p:cNvPr>
              <p:cNvCxnSpPr>
                <a:cxnSpLocks/>
              </p:cNvCxnSpPr>
              <p:nvPr/>
            </p:nvCxnSpPr>
            <p:spPr>
              <a:xfrm flipV="1">
                <a:off x="8677940" y="3273692"/>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矢印コネクタ 135">
                <a:extLst>
                  <a:ext uri="{FF2B5EF4-FFF2-40B4-BE49-F238E27FC236}">
                    <a16:creationId xmlns:a16="http://schemas.microsoft.com/office/drawing/2014/main" id="{8D7E4626-B975-C551-6FE4-B36CEEEADC6F}"/>
                  </a:ext>
                </a:extLst>
              </p:cNvPr>
              <p:cNvCxnSpPr>
                <a:cxnSpLocks/>
              </p:cNvCxnSpPr>
              <p:nvPr/>
            </p:nvCxnSpPr>
            <p:spPr>
              <a:xfrm flipH="1" flipV="1">
                <a:off x="9527228" y="3287134"/>
                <a:ext cx="572080" cy="338199"/>
              </a:xfrm>
              <a:prstGeom prst="straightConnector1">
                <a:avLst/>
              </a:prstGeom>
              <a:ln w="28575">
                <a:solidFill>
                  <a:srgbClr val="FF0000">
                    <a:alpha val="50000"/>
                  </a:srgb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8" name="直線矢印コネクタ 147">
                <a:extLst>
                  <a:ext uri="{FF2B5EF4-FFF2-40B4-BE49-F238E27FC236}">
                    <a16:creationId xmlns:a16="http://schemas.microsoft.com/office/drawing/2014/main" id="{83FAE36E-A4D8-FC72-9092-B9567C046FE2}"/>
                  </a:ext>
                </a:extLst>
              </p:cNvPr>
              <p:cNvCxnSpPr>
                <a:cxnSpLocks/>
              </p:cNvCxnSpPr>
              <p:nvPr/>
            </p:nvCxnSpPr>
            <p:spPr>
              <a:xfrm flipV="1">
                <a:off x="9488302"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4" name="グループ化 153">
              <a:extLst>
                <a:ext uri="{FF2B5EF4-FFF2-40B4-BE49-F238E27FC236}">
                  <a16:creationId xmlns:a16="http://schemas.microsoft.com/office/drawing/2014/main" id="{FD776088-99D3-E23C-D00D-175ECC4CBEC3}"/>
                </a:ext>
              </a:extLst>
            </p:cNvPr>
            <p:cNvGrpSpPr/>
            <p:nvPr/>
          </p:nvGrpSpPr>
          <p:grpSpPr>
            <a:xfrm>
              <a:off x="3416378" y="5187953"/>
              <a:ext cx="1616231" cy="451393"/>
              <a:chOff x="2544698" y="3273692"/>
              <a:chExt cx="1616231" cy="451393"/>
            </a:xfrm>
          </p:grpSpPr>
          <p:cxnSp>
            <p:nvCxnSpPr>
              <p:cNvPr id="155" name="直線矢印コネクタ 154">
                <a:extLst>
                  <a:ext uri="{FF2B5EF4-FFF2-40B4-BE49-F238E27FC236}">
                    <a16:creationId xmlns:a16="http://schemas.microsoft.com/office/drawing/2014/main" id="{3071FC27-5FAC-828F-4552-B9D6964665AB}"/>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a:extLst>
                  <a:ext uri="{FF2B5EF4-FFF2-40B4-BE49-F238E27FC236}">
                    <a16:creationId xmlns:a16="http://schemas.microsoft.com/office/drawing/2014/main" id="{803B453D-2A78-26B6-46DA-2BDE757D56AA}"/>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矢印コネクタ 156">
                <a:extLst>
                  <a:ext uri="{FF2B5EF4-FFF2-40B4-BE49-F238E27FC236}">
                    <a16:creationId xmlns:a16="http://schemas.microsoft.com/office/drawing/2014/main" id="{E10708EE-5B03-1FDD-8F4F-99D67DF75242}"/>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2" name="グループ化 161">
              <a:extLst>
                <a:ext uri="{FF2B5EF4-FFF2-40B4-BE49-F238E27FC236}">
                  <a16:creationId xmlns:a16="http://schemas.microsoft.com/office/drawing/2014/main" id="{FE5C5ED2-9F64-E4C2-5EB6-EF2D91BE51AD}"/>
                </a:ext>
              </a:extLst>
            </p:cNvPr>
            <p:cNvGrpSpPr/>
            <p:nvPr/>
          </p:nvGrpSpPr>
          <p:grpSpPr>
            <a:xfrm>
              <a:off x="5167338" y="5199797"/>
              <a:ext cx="1616231" cy="451393"/>
              <a:chOff x="2544698" y="3273692"/>
              <a:chExt cx="1616231" cy="451393"/>
            </a:xfrm>
          </p:grpSpPr>
          <p:cxnSp>
            <p:nvCxnSpPr>
              <p:cNvPr id="163" name="直線矢印コネクタ 162">
                <a:extLst>
                  <a:ext uri="{FF2B5EF4-FFF2-40B4-BE49-F238E27FC236}">
                    <a16:creationId xmlns:a16="http://schemas.microsoft.com/office/drawing/2014/main" id="{22A15241-C14A-F3E0-0C35-A9C4A531AE12}"/>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矢印コネクタ 163">
                <a:extLst>
                  <a:ext uri="{FF2B5EF4-FFF2-40B4-BE49-F238E27FC236}">
                    <a16:creationId xmlns:a16="http://schemas.microsoft.com/office/drawing/2014/main" id="{EB1DCBF0-1B85-D5E7-B047-D9E3B259389A}"/>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線矢印コネクタ 164">
                <a:extLst>
                  <a:ext uri="{FF2B5EF4-FFF2-40B4-BE49-F238E27FC236}">
                    <a16:creationId xmlns:a16="http://schemas.microsoft.com/office/drawing/2014/main" id="{3EDF7090-E749-3279-7320-BF7CFAF7D3CB}"/>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5" name="グループ化 224">
            <a:extLst>
              <a:ext uri="{FF2B5EF4-FFF2-40B4-BE49-F238E27FC236}">
                <a16:creationId xmlns:a16="http://schemas.microsoft.com/office/drawing/2014/main" id="{7B410221-8993-0188-F013-AEE26042D9D7}"/>
              </a:ext>
            </a:extLst>
          </p:cNvPr>
          <p:cNvGrpSpPr/>
          <p:nvPr/>
        </p:nvGrpSpPr>
        <p:grpSpPr>
          <a:xfrm>
            <a:off x="2469263" y="4529936"/>
            <a:ext cx="7100778" cy="137036"/>
            <a:chOff x="2469263" y="4529936"/>
            <a:chExt cx="7100778" cy="137036"/>
          </a:xfrm>
        </p:grpSpPr>
        <p:sp>
          <p:nvSpPr>
            <p:cNvPr id="177" name="円/楕円 176">
              <a:extLst>
                <a:ext uri="{FF2B5EF4-FFF2-40B4-BE49-F238E27FC236}">
                  <a16:creationId xmlns:a16="http://schemas.microsoft.com/office/drawing/2014/main" id="{69818793-5736-2BC2-4D3C-83BC8C58890B}"/>
                </a:ext>
              </a:extLst>
            </p:cNvPr>
            <p:cNvSpPr/>
            <p:nvPr/>
          </p:nvSpPr>
          <p:spPr>
            <a:xfrm>
              <a:off x="4203154" y="4535450"/>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円/楕円 177">
              <a:extLst>
                <a:ext uri="{FF2B5EF4-FFF2-40B4-BE49-F238E27FC236}">
                  <a16:creationId xmlns:a16="http://schemas.microsoft.com/office/drawing/2014/main" id="{3FB67105-9D54-FD7F-AD36-377305319A77}"/>
                </a:ext>
              </a:extLst>
            </p:cNvPr>
            <p:cNvSpPr/>
            <p:nvPr/>
          </p:nvSpPr>
          <p:spPr>
            <a:xfrm>
              <a:off x="5071651" y="4533612"/>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円/楕円 178">
              <a:extLst>
                <a:ext uri="{FF2B5EF4-FFF2-40B4-BE49-F238E27FC236}">
                  <a16:creationId xmlns:a16="http://schemas.microsoft.com/office/drawing/2014/main" id="{0D1FA080-4AEF-99EE-E01E-9F30130D4BF4}"/>
                </a:ext>
              </a:extLst>
            </p:cNvPr>
            <p:cNvSpPr/>
            <p:nvPr/>
          </p:nvSpPr>
          <p:spPr>
            <a:xfrm>
              <a:off x="5928571" y="4531774"/>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円/楕円 179">
              <a:extLst>
                <a:ext uri="{FF2B5EF4-FFF2-40B4-BE49-F238E27FC236}">
                  <a16:creationId xmlns:a16="http://schemas.microsoft.com/office/drawing/2014/main" id="{FEADAA44-EAB1-ED4E-B59F-281A0DF705F1}"/>
                </a:ext>
              </a:extLst>
            </p:cNvPr>
            <p:cNvSpPr/>
            <p:nvPr/>
          </p:nvSpPr>
          <p:spPr>
            <a:xfrm>
              <a:off x="9452135" y="4529936"/>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円/楕円 203">
              <a:extLst>
                <a:ext uri="{FF2B5EF4-FFF2-40B4-BE49-F238E27FC236}">
                  <a16:creationId xmlns:a16="http://schemas.microsoft.com/office/drawing/2014/main" id="{4D694265-D0DB-3E2D-68DA-175CC75FA310}"/>
                </a:ext>
              </a:extLst>
            </p:cNvPr>
            <p:cNvSpPr/>
            <p:nvPr/>
          </p:nvSpPr>
          <p:spPr>
            <a:xfrm>
              <a:off x="2469263" y="4549066"/>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円/楕円 206">
              <a:extLst>
                <a:ext uri="{FF2B5EF4-FFF2-40B4-BE49-F238E27FC236}">
                  <a16:creationId xmlns:a16="http://schemas.microsoft.com/office/drawing/2014/main" id="{40F702F4-E8E7-809B-CF22-C0396F1053F8}"/>
                </a:ext>
              </a:extLst>
            </p:cNvPr>
            <p:cNvSpPr/>
            <p:nvPr/>
          </p:nvSpPr>
          <p:spPr>
            <a:xfrm>
              <a:off x="3348776" y="4536211"/>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6" name="グループ化 225">
            <a:extLst>
              <a:ext uri="{FF2B5EF4-FFF2-40B4-BE49-F238E27FC236}">
                <a16:creationId xmlns:a16="http://schemas.microsoft.com/office/drawing/2014/main" id="{586698AF-9C70-36A8-39BA-77ABB9D4DDDD}"/>
              </a:ext>
            </a:extLst>
          </p:cNvPr>
          <p:cNvGrpSpPr/>
          <p:nvPr/>
        </p:nvGrpSpPr>
        <p:grpSpPr>
          <a:xfrm>
            <a:off x="2038505" y="4206449"/>
            <a:ext cx="7555840" cy="396185"/>
            <a:chOff x="2038505" y="4206449"/>
            <a:chExt cx="7555840" cy="396185"/>
          </a:xfrm>
        </p:grpSpPr>
        <mc:AlternateContent xmlns:mc="http://schemas.openxmlformats.org/markup-compatibility/2006" xmlns:a14="http://schemas.microsoft.com/office/drawing/2010/main">
          <mc:Choice Requires="a14">
            <p:sp>
              <p:nvSpPr>
                <p:cNvPr id="184" name="テキスト ボックス 183">
                  <a:extLst>
                    <a:ext uri="{FF2B5EF4-FFF2-40B4-BE49-F238E27FC236}">
                      <a16:creationId xmlns:a16="http://schemas.microsoft.com/office/drawing/2014/main" id="{53B92185-C2E3-604D-2122-1A8439C6053A}"/>
                    </a:ext>
                  </a:extLst>
                </p:cNvPr>
                <p:cNvSpPr txBox="1"/>
                <p:nvPr/>
              </p:nvSpPr>
              <p:spPr>
                <a:xfrm>
                  <a:off x="3552525" y="4206449"/>
                  <a:ext cx="688728" cy="3745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+2</m:t>
                            </m:r>
                          </m:sub>
                          <m:sup>
                            <m:r>
                              <a:rPr lang="en-US" altLang="ja-JP" sz="1800" b="0" i="1" smtClean="0">
                                <a:latin typeface="Cambria Math" panose="02040503050406030204" pitchFamily="18" charset="0"/>
                                <a:ea typeface="Cambria Math" panose="02040503050406030204" pitchFamily="18" charset="0"/>
                              </a:rPr>
                              <m:t>2</m:t>
                            </m:r>
                          </m:sup>
                        </m:sSubSup>
                      </m:oMath>
                    </m:oMathPara>
                  </a14:m>
                  <a:endParaRPr lang="ja-JP" altLang="en-US"/>
                </a:p>
              </p:txBody>
            </p:sp>
          </mc:Choice>
          <mc:Fallback xmlns="">
            <p:sp>
              <p:nvSpPr>
                <p:cNvPr id="184" name="テキスト ボックス 183">
                  <a:extLst>
                    <a:ext uri="{FF2B5EF4-FFF2-40B4-BE49-F238E27FC236}">
                      <a16:creationId xmlns:a16="http://schemas.microsoft.com/office/drawing/2014/main" id="{53B92185-C2E3-604D-2122-1A8439C6053A}"/>
                    </a:ext>
                  </a:extLst>
                </p:cNvPr>
                <p:cNvSpPr txBox="1">
                  <a:spLocks noRot="1" noChangeAspect="1" noMove="1" noResize="1" noEditPoints="1" noAdjustHandles="1" noChangeArrowheads="1" noChangeShapeType="1" noTextEdit="1"/>
                </p:cNvSpPr>
                <p:nvPr/>
              </p:nvSpPr>
              <p:spPr>
                <a:xfrm>
                  <a:off x="3552525" y="4206449"/>
                  <a:ext cx="688728" cy="374590"/>
                </a:xfrm>
                <a:prstGeom prst="rect">
                  <a:avLst/>
                </a:prstGeom>
                <a:blipFill>
                  <a:blip r:embed="rId27"/>
                  <a:stretch>
                    <a:fillRect r="-3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5" name="テキスト ボックス 184">
                  <a:extLst>
                    <a:ext uri="{FF2B5EF4-FFF2-40B4-BE49-F238E27FC236}">
                      <a16:creationId xmlns:a16="http://schemas.microsoft.com/office/drawing/2014/main" id="{2A90F22B-BA52-9657-7D6B-E83F3ADF5539}"/>
                    </a:ext>
                  </a:extLst>
                </p:cNvPr>
                <p:cNvSpPr txBox="1"/>
                <p:nvPr/>
              </p:nvSpPr>
              <p:spPr>
                <a:xfrm>
                  <a:off x="4411466" y="4215470"/>
                  <a:ext cx="688728" cy="3745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+2</m:t>
                            </m:r>
                          </m:sub>
                          <m:sup>
                            <m:r>
                              <a:rPr lang="en-US" altLang="ja-JP" sz="1800" b="0" i="1" smtClean="0">
                                <a:latin typeface="Cambria Math" panose="02040503050406030204" pitchFamily="18" charset="0"/>
                                <a:ea typeface="Cambria Math" panose="02040503050406030204" pitchFamily="18" charset="0"/>
                              </a:rPr>
                              <m:t>2</m:t>
                            </m:r>
                          </m:sup>
                        </m:sSubSup>
                      </m:oMath>
                    </m:oMathPara>
                  </a14:m>
                  <a:endParaRPr lang="ja-JP" altLang="en-US"/>
                </a:p>
              </p:txBody>
            </p:sp>
          </mc:Choice>
          <mc:Fallback xmlns="">
            <p:sp>
              <p:nvSpPr>
                <p:cNvPr id="185" name="テキスト ボックス 184">
                  <a:extLst>
                    <a:ext uri="{FF2B5EF4-FFF2-40B4-BE49-F238E27FC236}">
                      <a16:creationId xmlns:a16="http://schemas.microsoft.com/office/drawing/2014/main" id="{2A90F22B-BA52-9657-7D6B-E83F3ADF5539}"/>
                    </a:ext>
                  </a:extLst>
                </p:cNvPr>
                <p:cNvSpPr txBox="1">
                  <a:spLocks noRot="1" noChangeAspect="1" noMove="1" noResize="1" noEditPoints="1" noAdjustHandles="1" noChangeArrowheads="1" noChangeShapeType="1" noTextEdit="1"/>
                </p:cNvSpPr>
                <p:nvPr/>
              </p:nvSpPr>
              <p:spPr>
                <a:xfrm>
                  <a:off x="4411466" y="4215470"/>
                  <a:ext cx="688728" cy="374590"/>
                </a:xfrm>
                <a:prstGeom prst="rect">
                  <a:avLst/>
                </a:prstGeom>
                <a:blipFill>
                  <a:blip r:embed="rId28"/>
                  <a:stretch>
                    <a:fillRect r="-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6" name="テキスト ボックス 185">
                  <a:extLst>
                    <a:ext uri="{FF2B5EF4-FFF2-40B4-BE49-F238E27FC236}">
                      <a16:creationId xmlns:a16="http://schemas.microsoft.com/office/drawing/2014/main" id="{6904D376-C59F-CEA8-8710-1B4BE5DF9460}"/>
                    </a:ext>
                  </a:extLst>
                </p:cNvPr>
                <p:cNvSpPr txBox="1"/>
                <p:nvPr/>
              </p:nvSpPr>
              <p:spPr>
                <a:xfrm>
                  <a:off x="5283373" y="4224288"/>
                  <a:ext cx="688728" cy="3745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+3</m:t>
                            </m:r>
                          </m:sub>
                          <m:sup>
                            <m:r>
                              <a:rPr lang="en-US" altLang="ja-JP" sz="1800" b="0" i="1" smtClean="0">
                                <a:latin typeface="Cambria Math" panose="02040503050406030204" pitchFamily="18" charset="0"/>
                                <a:ea typeface="Cambria Math" panose="02040503050406030204" pitchFamily="18" charset="0"/>
                              </a:rPr>
                              <m:t>2</m:t>
                            </m:r>
                          </m:sup>
                        </m:sSubSup>
                      </m:oMath>
                    </m:oMathPara>
                  </a14:m>
                  <a:endParaRPr lang="ja-JP" altLang="en-US"/>
                </a:p>
              </p:txBody>
            </p:sp>
          </mc:Choice>
          <mc:Fallback xmlns="">
            <p:sp>
              <p:nvSpPr>
                <p:cNvPr id="186" name="テキスト ボックス 185">
                  <a:extLst>
                    <a:ext uri="{FF2B5EF4-FFF2-40B4-BE49-F238E27FC236}">
                      <a16:creationId xmlns:a16="http://schemas.microsoft.com/office/drawing/2014/main" id="{6904D376-C59F-CEA8-8710-1B4BE5DF9460}"/>
                    </a:ext>
                  </a:extLst>
                </p:cNvPr>
                <p:cNvSpPr txBox="1">
                  <a:spLocks noRot="1" noChangeAspect="1" noMove="1" noResize="1" noEditPoints="1" noAdjustHandles="1" noChangeArrowheads="1" noChangeShapeType="1" noTextEdit="1"/>
                </p:cNvSpPr>
                <p:nvPr/>
              </p:nvSpPr>
              <p:spPr>
                <a:xfrm>
                  <a:off x="5283373" y="4224288"/>
                  <a:ext cx="688728" cy="374590"/>
                </a:xfrm>
                <a:prstGeom prst="rect">
                  <a:avLst/>
                </a:prstGeom>
                <a:blipFill>
                  <a:blip r:embed="rId29"/>
                  <a:stretch>
                    <a:fillRect r="-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7" name="テキスト ボックス 186">
                  <a:extLst>
                    <a:ext uri="{FF2B5EF4-FFF2-40B4-BE49-F238E27FC236}">
                      <a16:creationId xmlns:a16="http://schemas.microsoft.com/office/drawing/2014/main" id="{DEA8FC8C-AC71-541C-DD52-B26A7547C3BF}"/>
                    </a:ext>
                  </a:extLst>
                </p:cNvPr>
                <p:cNvSpPr txBox="1"/>
                <p:nvPr/>
              </p:nvSpPr>
              <p:spPr>
                <a:xfrm>
                  <a:off x="8905617" y="4224288"/>
                  <a:ext cx="688728" cy="3731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𝐿</m:t>
                            </m:r>
                          </m:sub>
                          <m:sup>
                            <m:r>
                              <a:rPr lang="en-US" altLang="ja-JP" sz="1800" b="0" i="1" smtClean="0">
                                <a:latin typeface="Cambria Math" panose="02040503050406030204" pitchFamily="18" charset="0"/>
                                <a:ea typeface="Cambria Math" panose="02040503050406030204" pitchFamily="18" charset="0"/>
                              </a:rPr>
                              <m:t>2</m:t>
                            </m:r>
                          </m:sup>
                        </m:sSubSup>
                      </m:oMath>
                    </m:oMathPara>
                  </a14:m>
                  <a:endParaRPr lang="ja-JP" altLang="en-US"/>
                </a:p>
              </p:txBody>
            </p:sp>
          </mc:Choice>
          <mc:Fallback xmlns="">
            <p:sp>
              <p:nvSpPr>
                <p:cNvPr id="187" name="テキスト ボックス 186">
                  <a:extLst>
                    <a:ext uri="{FF2B5EF4-FFF2-40B4-BE49-F238E27FC236}">
                      <a16:creationId xmlns:a16="http://schemas.microsoft.com/office/drawing/2014/main" id="{DEA8FC8C-AC71-541C-DD52-B26A7547C3BF}"/>
                    </a:ext>
                  </a:extLst>
                </p:cNvPr>
                <p:cNvSpPr txBox="1">
                  <a:spLocks noRot="1" noChangeAspect="1" noMove="1" noResize="1" noEditPoints="1" noAdjustHandles="1" noChangeArrowheads="1" noChangeShapeType="1" noTextEdit="1"/>
                </p:cNvSpPr>
                <p:nvPr/>
              </p:nvSpPr>
              <p:spPr>
                <a:xfrm>
                  <a:off x="8905617" y="4224288"/>
                  <a:ext cx="688728" cy="373179"/>
                </a:xfrm>
                <a:prstGeom prst="rect">
                  <a:avLst/>
                </a:prstGeom>
                <a:blipFill>
                  <a:blip r:embed="rId3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5" name="テキスト ボックス 204">
                  <a:extLst>
                    <a:ext uri="{FF2B5EF4-FFF2-40B4-BE49-F238E27FC236}">
                      <a16:creationId xmlns:a16="http://schemas.microsoft.com/office/drawing/2014/main" id="{6E676E6A-FB8E-46D5-3993-115884E6A4AC}"/>
                    </a:ext>
                  </a:extLst>
                </p:cNvPr>
                <p:cNvSpPr txBox="1"/>
                <p:nvPr/>
              </p:nvSpPr>
              <p:spPr>
                <a:xfrm>
                  <a:off x="2038505" y="4218147"/>
                  <a:ext cx="452725" cy="3731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sub>
                          <m:sup>
                            <m:r>
                              <a:rPr lang="en-US" altLang="ja-JP" sz="1800" b="0" i="1" smtClean="0">
                                <a:latin typeface="Cambria Math" panose="02040503050406030204" pitchFamily="18" charset="0"/>
                                <a:ea typeface="Cambria Math" panose="02040503050406030204" pitchFamily="18" charset="0"/>
                              </a:rPr>
                              <m:t>2</m:t>
                            </m:r>
                          </m:sup>
                        </m:sSubSup>
                      </m:oMath>
                    </m:oMathPara>
                  </a14:m>
                  <a:endParaRPr lang="ja-JP" altLang="en-US"/>
                </a:p>
              </p:txBody>
            </p:sp>
          </mc:Choice>
          <mc:Fallback xmlns="">
            <p:sp>
              <p:nvSpPr>
                <p:cNvPr id="205" name="テキスト ボックス 204">
                  <a:extLst>
                    <a:ext uri="{FF2B5EF4-FFF2-40B4-BE49-F238E27FC236}">
                      <a16:creationId xmlns:a16="http://schemas.microsoft.com/office/drawing/2014/main" id="{6E676E6A-FB8E-46D5-3993-115884E6A4AC}"/>
                    </a:ext>
                  </a:extLst>
                </p:cNvPr>
                <p:cNvSpPr txBox="1">
                  <a:spLocks noRot="1" noChangeAspect="1" noMove="1" noResize="1" noEditPoints="1" noAdjustHandles="1" noChangeArrowheads="1" noChangeShapeType="1" noTextEdit="1"/>
                </p:cNvSpPr>
                <p:nvPr/>
              </p:nvSpPr>
              <p:spPr>
                <a:xfrm>
                  <a:off x="2038505" y="4218147"/>
                  <a:ext cx="452725" cy="373179"/>
                </a:xfrm>
                <a:prstGeom prst="rect">
                  <a:avLst/>
                </a:prstGeom>
                <a:blipFill>
                  <a:blip r:embed="rId31"/>
                  <a:stretch>
                    <a:fillRect r="-81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8" name="テキスト ボックス 207">
                  <a:extLst>
                    <a:ext uri="{FF2B5EF4-FFF2-40B4-BE49-F238E27FC236}">
                      <a16:creationId xmlns:a16="http://schemas.microsoft.com/office/drawing/2014/main" id="{FED394B7-837A-BFF9-F443-52562C24BB44}"/>
                    </a:ext>
                  </a:extLst>
                </p:cNvPr>
                <p:cNvSpPr txBox="1"/>
                <p:nvPr/>
              </p:nvSpPr>
              <p:spPr>
                <a:xfrm>
                  <a:off x="2698187" y="4228044"/>
                  <a:ext cx="688728" cy="3745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2</m:t>
                            </m:r>
                          </m:sup>
                        </m:sSubSup>
                      </m:oMath>
                    </m:oMathPara>
                  </a14:m>
                  <a:endParaRPr lang="ja-JP" altLang="en-US"/>
                </a:p>
              </p:txBody>
            </p:sp>
          </mc:Choice>
          <mc:Fallback xmlns="">
            <p:sp>
              <p:nvSpPr>
                <p:cNvPr id="208" name="テキスト ボックス 207">
                  <a:extLst>
                    <a:ext uri="{FF2B5EF4-FFF2-40B4-BE49-F238E27FC236}">
                      <a16:creationId xmlns:a16="http://schemas.microsoft.com/office/drawing/2014/main" id="{FED394B7-837A-BFF9-F443-52562C24BB44}"/>
                    </a:ext>
                  </a:extLst>
                </p:cNvPr>
                <p:cNvSpPr txBox="1">
                  <a:spLocks noRot="1" noChangeAspect="1" noMove="1" noResize="1" noEditPoints="1" noAdjustHandles="1" noChangeArrowheads="1" noChangeShapeType="1" noTextEdit="1"/>
                </p:cNvSpPr>
                <p:nvPr/>
              </p:nvSpPr>
              <p:spPr>
                <a:xfrm>
                  <a:off x="2698187" y="4228044"/>
                  <a:ext cx="688728" cy="374590"/>
                </a:xfrm>
                <a:prstGeom prst="rect">
                  <a:avLst/>
                </a:prstGeom>
                <a:blipFill>
                  <a:blip r:embed="rId32"/>
                  <a:stretch>
                    <a:fillRect r="-5455"/>
                  </a:stretch>
                </a:blipFill>
              </p:spPr>
              <p:txBody>
                <a:bodyPr/>
                <a:lstStyle/>
                <a:p>
                  <a:r>
                    <a:rPr lang="ja-JP" altLang="en-US">
                      <a:noFill/>
                    </a:rPr>
                    <a:t> </a:t>
                  </a:r>
                </a:p>
              </p:txBody>
            </p:sp>
          </mc:Fallback>
        </mc:AlternateContent>
      </p:grpSp>
      <p:grpSp>
        <p:nvGrpSpPr>
          <p:cNvPr id="227" name="グループ化 226">
            <a:extLst>
              <a:ext uri="{FF2B5EF4-FFF2-40B4-BE49-F238E27FC236}">
                <a16:creationId xmlns:a16="http://schemas.microsoft.com/office/drawing/2014/main" id="{08CB380B-4CA9-7932-14D6-0C8A830C931A}"/>
              </a:ext>
            </a:extLst>
          </p:cNvPr>
          <p:cNvGrpSpPr/>
          <p:nvPr/>
        </p:nvGrpSpPr>
        <p:grpSpPr>
          <a:xfrm>
            <a:off x="1979870" y="4636837"/>
            <a:ext cx="8142700" cy="475588"/>
            <a:chOff x="1979870" y="4636837"/>
            <a:chExt cx="8142700" cy="475588"/>
          </a:xfrm>
        </p:grpSpPr>
        <p:grpSp>
          <p:nvGrpSpPr>
            <p:cNvPr id="182" name="グループ化 181">
              <a:extLst>
                <a:ext uri="{FF2B5EF4-FFF2-40B4-BE49-F238E27FC236}">
                  <a16:creationId xmlns:a16="http://schemas.microsoft.com/office/drawing/2014/main" id="{D3F3D428-E2A2-056C-501D-DE824473DB6A}"/>
                </a:ext>
              </a:extLst>
            </p:cNvPr>
            <p:cNvGrpSpPr/>
            <p:nvPr/>
          </p:nvGrpSpPr>
          <p:grpSpPr>
            <a:xfrm>
              <a:off x="4284521" y="4647281"/>
              <a:ext cx="1616231" cy="451393"/>
              <a:chOff x="2544698" y="3273692"/>
              <a:chExt cx="1616231" cy="451393"/>
            </a:xfrm>
          </p:grpSpPr>
          <p:cxnSp>
            <p:nvCxnSpPr>
              <p:cNvPr id="200" name="直線矢印コネクタ 199">
                <a:extLst>
                  <a:ext uri="{FF2B5EF4-FFF2-40B4-BE49-F238E27FC236}">
                    <a16:creationId xmlns:a16="http://schemas.microsoft.com/office/drawing/2014/main" id="{F71A4869-00CD-6B6F-9FA6-DA61985E4AD3}"/>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線矢印コネクタ 200">
                <a:extLst>
                  <a:ext uri="{FF2B5EF4-FFF2-40B4-BE49-F238E27FC236}">
                    <a16:creationId xmlns:a16="http://schemas.microsoft.com/office/drawing/2014/main" id="{146C2311-904A-0CC4-D53C-27CC5F881570}"/>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矢印コネクタ 201">
                <a:extLst>
                  <a:ext uri="{FF2B5EF4-FFF2-40B4-BE49-F238E27FC236}">
                    <a16:creationId xmlns:a16="http://schemas.microsoft.com/office/drawing/2014/main" id="{C61515E3-CEF9-CA62-4123-E1F170587FF0}"/>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4" name="グループ化 223">
              <a:extLst>
                <a:ext uri="{FF2B5EF4-FFF2-40B4-BE49-F238E27FC236}">
                  <a16:creationId xmlns:a16="http://schemas.microsoft.com/office/drawing/2014/main" id="{0F496C46-D1F1-A293-8964-F6AAF102194A}"/>
                </a:ext>
              </a:extLst>
            </p:cNvPr>
            <p:cNvGrpSpPr/>
            <p:nvPr/>
          </p:nvGrpSpPr>
          <p:grpSpPr>
            <a:xfrm>
              <a:off x="1979870" y="4636837"/>
              <a:ext cx="8142700" cy="475588"/>
              <a:chOff x="1979870" y="4636837"/>
              <a:chExt cx="8142700" cy="475588"/>
            </a:xfrm>
          </p:grpSpPr>
          <p:grpSp>
            <p:nvGrpSpPr>
              <p:cNvPr id="188" name="グループ化 187">
                <a:extLst>
                  <a:ext uri="{FF2B5EF4-FFF2-40B4-BE49-F238E27FC236}">
                    <a16:creationId xmlns:a16="http://schemas.microsoft.com/office/drawing/2014/main" id="{1F6370FA-1571-43BD-E9FC-CA8F0E557B99}"/>
                  </a:ext>
                </a:extLst>
              </p:cNvPr>
              <p:cNvGrpSpPr/>
              <p:nvPr/>
            </p:nvGrpSpPr>
            <p:grpSpPr>
              <a:xfrm>
                <a:off x="8701202" y="4639195"/>
                <a:ext cx="1421368" cy="440234"/>
                <a:chOff x="8677940" y="3273692"/>
                <a:chExt cx="1421368" cy="440234"/>
              </a:xfrm>
            </p:grpSpPr>
            <p:cxnSp>
              <p:nvCxnSpPr>
                <p:cNvPr id="197" name="直線矢印コネクタ 196">
                  <a:extLst>
                    <a:ext uri="{FF2B5EF4-FFF2-40B4-BE49-F238E27FC236}">
                      <a16:creationId xmlns:a16="http://schemas.microsoft.com/office/drawing/2014/main" id="{C6127557-8790-750D-6674-27E9FF674647}"/>
                    </a:ext>
                  </a:extLst>
                </p:cNvPr>
                <p:cNvCxnSpPr>
                  <a:cxnSpLocks/>
                </p:cNvCxnSpPr>
                <p:nvPr/>
              </p:nvCxnSpPr>
              <p:spPr>
                <a:xfrm flipV="1">
                  <a:off x="8677940" y="3273692"/>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線矢印コネクタ 197">
                  <a:extLst>
                    <a:ext uri="{FF2B5EF4-FFF2-40B4-BE49-F238E27FC236}">
                      <a16:creationId xmlns:a16="http://schemas.microsoft.com/office/drawing/2014/main" id="{9B4787CA-D725-89EF-28DA-CD0DFAE3A8BA}"/>
                    </a:ext>
                  </a:extLst>
                </p:cNvPr>
                <p:cNvCxnSpPr>
                  <a:cxnSpLocks/>
                </p:cNvCxnSpPr>
                <p:nvPr/>
              </p:nvCxnSpPr>
              <p:spPr>
                <a:xfrm flipH="1" flipV="1">
                  <a:off x="9527228" y="3287134"/>
                  <a:ext cx="572080" cy="338199"/>
                </a:xfrm>
                <a:prstGeom prst="straightConnector1">
                  <a:avLst/>
                </a:prstGeom>
                <a:ln w="28575">
                  <a:solidFill>
                    <a:srgbClr val="FF0000">
                      <a:alpha val="50000"/>
                    </a:srgb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9" name="直線矢印コネクタ 198">
                  <a:extLst>
                    <a:ext uri="{FF2B5EF4-FFF2-40B4-BE49-F238E27FC236}">
                      <a16:creationId xmlns:a16="http://schemas.microsoft.com/office/drawing/2014/main" id="{19991C43-E4C1-EFCD-D25C-704025932E11}"/>
                    </a:ext>
                  </a:extLst>
                </p:cNvPr>
                <p:cNvCxnSpPr>
                  <a:cxnSpLocks/>
                </p:cNvCxnSpPr>
                <p:nvPr/>
              </p:nvCxnSpPr>
              <p:spPr>
                <a:xfrm flipV="1">
                  <a:off x="9488302"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9" name="グループ化 188">
                <a:extLst>
                  <a:ext uri="{FF2B5EF4-FFF2-40B4-BE49-F238E27FC236}">
                    <a16:creationId xmlns:a16="http://schemas.microsoft.com/office/drawing/2014/main" id="{E5630C0A-5FEE-C6A5-F056-2F61C46A7F1B}"/>
                  </a:ext>
                </a:extLst>
              </p:cNvPr>
              <p:cNvGrpSpPr/>
              <p:nvPr/>
            </p:nvGrpSpPr>
            <p:grpSpPr>
              <a:xfrm>
                <a:off x="3424486" y="4636837"/>
                <a:ext cx="1616231" cy="451393"/>
                <a:chOff x="2544698" y="3273692"/>
                <a:chExt cx="1616231" cy="451393"/>
              </a:xfrm>
            </p:grpSpPr>
            <p:cxnSp>
              <p:nvCxnSpPr>
                <p:cNvPr id="194" name="直線矢印コネクタ 193">
                  <a:extLst>
                    <a:ext uri="{FF2B5EF4-FFF2-40B4-BE49-F238E27FC236}">
                      <a16:creationId xmlns:a16="http://schemas.microsoft.com/office/drawing/2014/main" id="{47F86011-A201-449A-C937-720EBD901893}"/>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a:extLst>
                    <a:ext uri="{FF2B5EF4-FFF2-40B4-BE49-F238E27FC236}">
                      <a16:creationId xmlns:a16="http://schemas.microsoft.com/office/drawing/2014/main" id="{78DE9561-68BE-CFEE-85CA-43EED06AA359}"/>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a:extLst>
                    <a:ext uri="{FF2B5EF4-FFF2-40B4-BE49-F238E27FC236}">
                      <a16:creationId xmlns:a16="http://schemas.microsoft.com/office/drawing/2014/main" id="{33CBABB9-807C-08A5-C3E4-53FE7ACCD783}"/>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0" name="グループ化 189">
                <a:extLst>
                  <a:ext uri="{FF2B5EF4-FFF2-40B4-BE49-F238E27FC236}">
                    <a16:creationId xmlns:a16="http://schemas.microsoft.com/office/drawing/2014/main" id="{3BFE3438-D529-5920-0FCD-D2BEF0DDD8A7}"/>
                  </a:ext>
                </a:extLst>
              </p:cNvPr>
              <p:cNvGrpSpPr/>
              <p:nvPr/>
            </p:nvGrpSpPr>
            <p:grpSpPr>
              <a:xfrm>
                <a:off x="5152296" y="4648681"/>
                <a:ext cx="1616231" cy="451393"/>
                <a:chOff x="2544698" y="3273692"/>
                <a:chExt cx="1616231" cy="451393"/>
              </a:xfrm>
            </p:grpSpPr>
            <p:cxnSp>
              <p:nvCxnSpPr>
                <p:cNvPr id="191" name="直線矢印コネクタ 190">
                  <a:extLst>
                    <a:ext uri="{FF2B5EF4-FFF2-40B4-BE49-F238E27FC236}">
                      <a16:creationId xmlns:a16="http://schemas.microsoft.com/office/drawing/2014/main" id="{F0B76F5A-5005-ABAE-36C2-EDC313E28D2D}"/>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矢印コネクタ 191">
                  <a:extLst>
                    <a:ext uri="{FF2B5EF4-FFF2-40B4-BE49-F238E27FC236}">
                      <a16:creationId xmlns:a16="http://schemas.microsoft.com/office/drawing/2014/main" id="{46F35E83-260A-C20D-6204-C86C62A74D8A}"/>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線矢印コネクタ 192">
                  <a:extLst>
                    <a:ext uri="{FF2B5EF4-FFF2-40B4-BE49-F238E27FC236}">
                      <a16:creationId xmlns:a16="http://schemas.microsoft.com/office/drawing/2014/main" id="{B3D170BE-D0C5-9C51-3981-18662EB375B7}"/>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9" name="グループ化 208">
                <a:extLst>
                  <a:ext uri="{FF2B5EF4-FFF2-40B4-BE49-F238E27FC236}">
                    <a16:creationId xmlns:a16="http://schemas.microsoft.com/office/drawing/2014/main" id="{204501E7-96AE-2F7B-D0DF-8B5EC58100E3}"/>
                  </a:ext>
                </a:extLst>
              </p:cNvPr>
              <p:cNvGrpSpPr/>
              <p:nvPr/>
            </p:nvGrpSpPr>
            <p:grpSpPr>
              <a:xfrm>
                <a:off x="2578138" y="4646777"/>
                <a:ext cx="1616231" cy="451393"/>
                <a:chOff x="2544698" y="3273692"/>
                <a:chExt cx="1616231" cy="451393"/>
              </a:xfrm>
            </p:grpSpPr>
            <p:cxnSp>
              <p:nvCxnSpPr>
                <p:cNvPr id="210" name="直線矢印コネクタ 209">
                  <a:extLst>
                    <a:ext uri="{FF2B5EF4-FFF2-40B4-BE49-F238E27FC236}">
                      <a16:creationId xmlns:a16="http://schemas.microsoft.com/office/drawing/2014/main" id="{0D40699B-B79F-966A-1852-47808C792AB3}"/>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矢印コネクタ 210">
                  <a:extLst>
                    <a:ext uri="{FF2B5EF4-FFF2-40B4-BE49-F238E27FC236}">
                      <a16:creationId xmlns:a16="http://schemas.microsoft.com/office/drawing/2014/main" id="{97EBA85C-CC2B-5F96-F220-D9DFB2852A9E}"/>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矢印コネクタ 211">
                  <a:extLst>
                    <a:ext uri="{FF2B5EF4-FFF2-40B4-BE49-F238E27FC236}">
                      <a16:creationId xmlns:a16="http://schemas.microsoft.com/office/drawing/2014/main" id="{219C7977-95AF-DE19-7DBC-43A20CE30D1A}"/>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3" name="グループ化 212">
                <a:extLst>
                  <a:ext uri="{FF2B5EF4-FFF2-40B4-BE49-F238E27FC236}">
                    <a16:creationId xmlns:a16="http://schemas.microsoft.com/office/drawing/2014/main" id="{7CD2AB4B-3E0D-4EB2-4E34-B0035557656D}"/>
                  </a:ext>
                </a:extLst>
              </p:cNvPr>
              <p:cNvGrpSpPr/>
              <p:nvPr/>
            </p:nvGrpSpPr>
            <p:grpSpPr>
              <a:xfrm>
                <a:off x="1979870" y="4655557"/>
                <a:ext cx="1339096" cy="456868"/>
                <a:chOff x="1979788" y="4087047"/>
                <a:chExt cx="1339096" cy="456868"/>
              </a:xfrm>
            </p:grpSpPr>
            <p:cxnSp>
              <p:nvCxnSpPr>
                <p:cNvPr id="214" name="直線矢印コネクタ 213">
                  <a:extLst>
                    <a:ext uri="{FF2B5EF4-FFF2-40B4-BE49-F238E27FC236}">
                      <a16:creationId xmlns:a16="http://schemas.microsoft.com/office/drawing/2014/main" id="{831F8FAC-267F-9196-5A6B-8E8568D932F2}"/>
                    </a:ext>
                  </a:extLst>
                </p:cNvPr>
                <p:cNvCxnSpPr>
                  <a:cxnSpLocks/>
                </p:cNvCxnSpPr>
                <p:nvPr/>
              </p:nvCxnSpPr>
              <p:spPr>
                <a:xfrm flipV="1">
                  <a:off x="1979788" y="4114967"/>
                  <a:ext cx="484577" cy="274523"/>
                </a:xfrm>
                <a:prstGeom prst="straightConnector1">
                  <a:avLst/>
                </a:prstGeom>
                <a:ln w="28575">
                  <a:solidFill>
                    <a:srgbClr val="FF0000">
                      <a:alpha val="50000"/>
                    </a:srgb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5" name="直線矢印コネクタ 214">
                  <a:extLst>
                    <a:ext uri="{FF2B5EF4-FFF2-40B4-BE49-F238E27FC236}">
                      <a16:creationId xmlns:a16="http://schemas.microsoft.com/office/drawing/2014/main" id="{E4FBC7B9-B14F-33E1-54F8-754DB87362E9}"/>
                    </a:ext>
                  </a:extLst>
                </p:cNvPr>
                <p:cNvCxnSpPr>
                  <a:cxnSpLocks/>
                </p:cNvCxnSpPr>
                <p:nvPr/>
              </p:nvCxnSpPr>
              <p:spPr>
                <a:xfrm flipV="1">
                  <a:off x="2526895" y="4087047"/>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線矢印コネクタ 215">
                  <a:extLst>
                    <a:ext uri="{FF2B5EF4-FFF2-40B4-BE49-F238E27FC236}">
                      <a16:creationId xmlns:a16="http://schemas.microsoft.com/office/drawing/2014/main" id="{9A1A7985-B5C9-A445-8E5B-CD56D401AB36}"/>
                    </a:ext>
                  </a:extLst>
                </p:cNvPr>
                <p:cNvCxnSpPr>
                  <a:cxnSpLocks/>
                </p:cNvCxnSpPr>
                <p:nvPr/>
              </p:nvCxnSpPr>
              <p:spPr>
                <a:xfrm flipH="1" flipV="1">
                  <a:off x="2589497" y="4112720"/>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228" name="グループ化 227">
            <a:extLst>
              <a:ext uri="{FF2B5EF4-FFF2-40B4-BE49-F238E27FC236}">
                <a16:creationId xmlns:a16="http://schemas.microsoft.com/office/drawing/2014/main" id="{62A460C4-BBD6-8DE4-C6F9-9CB5F1EE2B26}"/>
              </a:ext>
            </a:extLst>
          </p:cNvPr>
          <p:cNvGrpSpPr/>
          <p:nvPr/>
        </p:nvGrpSpPr>
        <p:grpSpPr>
          <a:xfrm>
            <a:off x="2462309" y="3976082"/>
            <a:ext cx="7100778" cy="137036"/>
            <a:chOff x="2469263" y="4529936"/>
            <a:chExt cx="7100778" cy="137036"/>
          </a:xfrm>
        </p:grpSpPr>
        <p:sp>
          <p:nvSpPr>
            <p:cNvPr id="229" name="円/楕円 228">
              <a:extLst>
                <a:ext uri="{FF2B5EF4-FFF2-40B4-BE49-F238E27FC236}">
                  <a16:creationId xmlns:a16="http://schemas.microsoft.com/office/drawing/2014/main" id="{3AEFA00C-A512-8433-5581-F385CD028553}"/>
                </a:ext>
              </a:extLst>
            </p:cNvPr>
            <p:cNvSpPr/>
            <p:nvPr/>
          </p:nvSpPr>
          <p:spPr>
            <a:xfrm>
              <a:off x="4203154" y="4535450"/>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円/楕円 229">
              <a:extLst>
                <a:ext uri="{FF2B5EF4-FFF2-40B4-BE49-F238E27FC236}">
                  <a16:creationId xmlns:a16="http://schemas.microsoft.com/office/drawing/2014/main" id="{06C39E69-C34F-530E-DD57-6A7301C2A93E}"/>
                </a:ext>
              </a:extLst>
            </p:cNvPr>
            <p:cNvSpPr/>
            <p:nvPr/>
          </p:nvSpPr>
          <p:spPr>
            <a:xfrm>
              <a:off x="5071651" y="4533612"/>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id="{2B3B8CB7-5E05-DCDA-7A08-11E980820995}"/>
                </a:ext>
              </a:extLst>
            </p:cNvPr>
            <p:cNvSpPr/>
            <p:nvPr/>
          </p:nvSpPr>
          <p:spPr>
            <a:xfrm>
              <a:off x="5928571" y="4531774"/>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円/楕円 231">
              <a:extLst>
                <a:ext uri="{FF2B5EF4-FFF2-40B4-BE49-F238E27FC236}">
                  <a16:creationId xmlns:a16="http://schemas.microsoft.com/office/drawing/2014/main" id="{062D4F57-5C63-9B33-9086-9B4B254B9BFB}"/>
                </a:ext>
              </a:extLst>
            </p:cNvPr>
            <p:cNvSpPr/>
            <p:nvPr/>
          </p:nvSpPr>
          <p:spPr>
            <a:xfrm>
              <a:off x="9452135" y="4529936"/>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円/楕円 232">
              <a:extLst>
                <a:ext uri="{FF2B5EF4-FFF2-40B4-BE49-F238E27FC236}">
                  <a16:creationId xmlns:a16="http://schemas.microsoft.com/office/drawing/2014/main" id="{B2CB6A18-540B-C3F8-F522-C11F91CF2999}"/>
                </a:ext>
              </a:extLst>
            </p:cNvPr>
            <p:cNvSpPr/>
            <p:nvPr/>
          </p:nvSpPr>
          <p:spPr>
            <a:xfrm>
              <a:off x="2469263" y="4549066"/>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円/楕円 233">
              <a:extLst>
                <a:ext uri="{FF2B5EF4-FFF2-40B4-BE49-F238E27FC236}">
                  <a16:creationId xmlns:a16="http://schemas.microsoft.com/office/drawing/2014/main" id="{4DCC0903-6A5F-AE43-D70D-B8BEA367CADC}"/>
                </a:ext>
              </a:extLst>
            </p:cNvPr>
            <p:cNvSpPr/>
            <p:nvPr/>
          </p:nvSpPr>
          <p:spPr>
            <a:xfrm>
              <a:off x="3348776" y="4536211"/>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5" name="グループ化 234">
            <a:extLst>
              <a:ext uri="{FF2B5EF4-FFF2-40B4-BE49-F238E27FC236}">
                <a16:creationId xmlns:a16="http://schemas.microsoft.com/office/drawing/2014/main" id="{756582A9-C27F-6F88-6842-5B596C723EF4}"/>
              </a:ext>
            </a:extLst>
          </p:cNvPr>
          <p:cNvGrpSpPr/>
          <p:nvPr/>
        </p:nvGrpSpPr>
        <p:grpSpPr>
          <a:xfrm>
            <a:off x="2031551" y="3652595"/>
            <a:ext cx="7555840" cy="397595"/>
            <a:chOff x="2038505" y="4206449"/>
            <a:chExt cx="7555840" cy="397595"/>
          </a:xfrm>
        </p:grpSpPr>
        <mc:AlternateContent xmlns:mc="http://schemas.openxmlformats.org/markup-compatibility/2006" xmlns:a14="http://schemas.microsoft.com/office/drawing/2010/main">
          <mc:Choice Requires="a14">
            <p:sp>
              <p:nvSpPr>
                <p:cNvPr id="236" name="テキスト ボックス 235">
                  <a:extLst>
                    <a:ext uri="{FF2B5EF4-FFF2-40B4-BE49-F238E27FC236}">
                      <a16:creationId xmlns:a16="http://schemas.microsoft.com/office/drawing/2014/main" id="{6E46071F-C8CC-6545-E328-2AB70947DF85}"/>
                    </a:ext>
                  </a:extLst>
                </p:cNvPr>
                <p:cNvSpPr txBox="1"/>
                <p:nvPr/>
              </p:nvSpPr>
              <p:spPr>
                <a:xfrm>
                  <a:off x="3552525" y="4206449"/>
                  <a:ext cx="688728" cy="3760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+2</m:t>
                            </m:r>
                          </m:sub>
                          <m:sup>
                            <m:r>
                              <a:rPr lang="en-US" altLang="ja-JP" sz="1800" b="0" i="1" smtClean="0">
                                <a:latin typeface="Cambria Math" panose="02040503050406030204" pitchFamily="18" charset="0"/>
                                <a:ea typeface="Cambria Math" panose="02040503050406030204" pitchFamily="18" charset="0"/>
                              </a:rPr>
                              <m:t>3</m:t>
                            </m:r>
                          </m:sup>
                        </m:sSubSup>
                      </m:oMath>
                    </m:oMathPara>
                  </a14:m>
                  <a:endParaRPr lang="ja-JP" altLang="en-US"/>
                </a:p>
              </p:txBody>
            </p:sp>
          </mc:Choice>
          <mc:Fallback xmlns="">
            <p:sp>
              <p:nvSpPr>
                <p:cNvPr id="236" name="テキスト ボックス 235">
                  <a:extLst>
                    <a:ext uri="{FF2B5EF4-FFF2-40B4-BE49-F238E27FC236}">
                      <a16:creationId xmlns:a16="http://schemas.microsoft.com/office/drawing/2014/main" id="{6E46071F-C8CC-6545-E328-2AB70947DF85}"/>
                    </a:ext>
                  </a:extLst>
                </p:cNvPr>
                <p:cNvSpPr txBox="1">
                  <a:spLocks noRot="1" noChangeAspect="1" noMove="1" noResize="1" noEditPoints="1" noAdjustHandles="1" noChangeArrowheads="1" noChangeShapeType="1" noTextEdit="1"/>
                </p:cNvSpPr>
                <p:nvPr/>
              </p:nvSpPr>
              <p:spPr>
                <a:xfrm>
                  <a:off x="3552525" y="4206449"/>
                  <a:ext cx="688728" cy="376000"/>
                </a:xfrm>
                <a:prstGeom prst="rect">
                  <a:avLst/>
                </a:prstGeom>
                <a:blipFill>
                  <a:blip r:embed="rId33"/>
                  <a:stretch>
                    <a:fillRect r="-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7" name="テキスト ボックス 236">
                  <a:extLst>
                    <a:ext uri="{FF2B5EF4-FFF2-40B4-BE49-F238E27FC236}">
                      <a16:creationId xmlns:a16="http://schemas.microsoft.com/office/drawing/2014/main" id="{E92A19F1-614E-6CB5-92F7-2FBF934519ED}"/>
                    </a:ext>
                  </a:extLst>
                </p:cNvPr>
                <p:cNvSpPr txBox="1"/>
                <p:nvPr/>
              </p:nvSpPr>
              <p:spPr>
                <a:xfrm>
                  <a:off x="4411466" y="4215470"/>
                  <a:ext cx="688728" cy="3760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+2</m:t>
                            </m:r>
                          </m:sub>
                          <m:sup>
                            <m:r>
                              <a:rPr lang="en-US" altLang="ja-JP" sz="1800" b="0" i="1" smtClean="0">
                                <a:latin typeface="Cambria Math" panose="02040503050406030204" pitchFamily="18" charset="0"/>
                                <a:ea typeface="Cambria Math" panose="02040503050406030204" pitchFamily="18" charset="0"/>
                              </a:rPr>
                              <m:t>3</m:t>
                            </m:r>
                          </m:sup>
                        </m:sSubSup>
                      </m:oMath>
                    </m:oMathPara>
                  </a14:m>
                  <a:endParaRPr lang="ja-JP" altLang="en-US"/>
                </a:p>
              </p:txBody>
            </p:sp>
          </mc:Choice>
          <mc:Fallback xmlns="">
            <p:sp>
              <p:nvSpPr>
                <p:cNvPr id="237" name="テキスト ボックス 236">
                  <a:extLst>
                    <a:ext uri="{FF2B5EF4-FFF2-40B4-BE49-F238E27FC236}">
                      <a16:creationId xmlns:a16="http://schemas.microsoft.com/office/drawing/2014/main" id="{E92A19F1-614E-6CB5-92F7-2FBF934519ED}"/>
                    </a:ext>
                  </a:extLst>
                </p:cNvPr>
                <p:cNvSpPr txBox="1">
                  <a:spLocks noRot="1" noChangeAspect="1" noMove="1" noResize="1" noEditPoints="1" noAdjustHandles="1" noChangeArrowheads="1" noChangeShapeType="1" noTextEdit="1"/>
                </p:cNvSpPr>
                <p:nvPr/>
              </p:nvSpPr>
              <p:spPr>
                <a:xfrm>
                  <a:off x="4411466" y="4215470"/>
                  <a:ext cx="688728" cy="376000"/>
                </a:xfrm>
                <a:prstGeom prst="rect">
                  <a:avLst/>
                </a:prstGeom>
                <a:blipFill>
                  <a:blip r:embed="rId34"/>
                  <a:stretch>
                    <a:fillRect r="-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8" name="テキスト ボックス 237">
                  <a:extLst>
                    <a:ext uri="{FF2B5EF4-FFF2-40B4-BE49-F238E27FC236}">
                      <a16:creationId xmlns:a16="http://schemas.microsoft.com/office/drawing/2014/main" id="{D2173928-7EB9-697B-34C1-6AC072295BA1}"/>
                    </a:ext>
                  </a:extLst>
                </p:cNvPr>
                <p:cNvSpPr txBox="1"/>
                <p:nvPr/>
              </p:nvSpPr>
              <p:spPr>
                <a:xfrm>
                  <a:off x="5283373" y="4224288"/>
                  <a:ext cx="688728" cy="3760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+3</m:t>
                            </m:r>
                          </m:sub>
                          <m:sup>
                            <m:r>
                              <a:rPr lang="en-US" altLang="ja-JP" sz="1800" b="0" i="1" smtClean="0">
                                <a:latin typeface="Cambria Math" panose="02040503050406030204" pitchFamily="18" charset="0"/>
                                <a:ea typeface="Cambria Math" panose="02040503050406030204" pitchFamily="18" charset="0"/>
                              </a:rPr>
                              <m:t>3</m:t>
                            </m:r>
                          </m:sup>
                        </m:sSubSup>
                      </m:oMath>
                    </m:oMathPara>
                  </a14:m>
                  <a:endParaRPr lang="ja-JP" altLang="en-US"/>
                </a:p>
              </p:txBody>
            </p:sp>
          </mc:Choice>
          <mc:Fallback xmlns="">
            <p:sp>
              <p:nvSpPr>
                <p:cNvPr id="238" name="テキスト ボックス 237">
                  <a:extLst>
                    <a:ext uri="{FF2B5EF4-FFF2-40B4-BE49-F238E27FC236}">
                      <a16:creationId xmlns:a16="http://schemas.microsoft.com/office/drawing/2014/main" id="{D2173928-7EB9-697B-34C1-6AC072295BA1}"/>
                    </a:ext>
                  </a:extLst>
                </p:cNvPr>
                <p:cNvSpPr txBox="1">
                  <a:spLocks noRot="1" noChangeAspect="1" noMove="1" noResize="1" noEditPoints="1" noAdjustHandles="1" noChangeArrowheads="1" noChangeShapeType="1" noTextEdit="1"/>
                </p:cNvSpPr>
                <p:nvPr/>
              </p:nvSpPr>
              <p:spPr>
                <a:xfrm>
                  <a:off x="5283373" y="4224288"/>
                  <a:ext cx="688728" cy="376000"/>
                </a:xfrm>
                <a:prstGeom prst="rect">
                  <a:avLst/>
                </a:prstGeom>
                <a:blipFill>
                  <a:blip r:embed="rId35"/>
                  <a:stretch>
                    <a:fillRect r="-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9" name="テキスト ボックス 238">
                  <a:extLst>
                    <a:ext uri="{FF2B5EF4-FFF2-40B4-BE49-F238E27FC236}">
                      <a16:creationId xmlns:a16="http://schemas.microsoft.com/office/drawing/2014/main" id="{7482401A-A5E5-C87E-D57B-92DA7608EE20}"/>
                    </a:ext>
                  </a:extLst>
                </p:cNvPr>
                <p:cNvSpPr txBox="1"/>
                <p:nvPr/>
              </p:nvSpPr>
              <p:spPr>
                <a:xfrm>
                  <a:off x="8905617" y="4224288"/>
                  <a:ext cx="688728" cy="3745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𝐿</m:t>
                            </m:r>
                          </m:sub>
                          <m:sup>
                            <m:r>
                              <a:rPr lang="en-US" altLang="ja-JP" sz="1800" b="0" i="1" smtClean="0">
                                <a:latin typeface="Cambria Math" panose="02040503050406030204" pitchFamily="18" charset="0"/>
                                <a:ea typeface="Cambria Math" panose="02040503050406030204" pitchFamily="18" charset="0"/>
                              </a:rPr>
                              <m:t>3</m:t>
                            </m:r>
                          </m:sup>
                        </m:sSubSup>
                      </m:oMath>
                    </m:oMathPara>
                  </a14:m>
                  <a:endParaRPr lang="ja-JP" altLang="en-US"/>
                </a:p>
              </p:txBody>
            </p:sp>
          </mc:Choice>
          <mc:Fallback xmlns="">
            <p:sp>
              <p:nvSpPr>
                <p:cNvPr id="239" name="テキスト ボックス 238">
                  <a:extLst>
                    <a:ext uri="{FF2B5EF4-FFF2-40B4-BE49-F238E27FC236}">
                      <a16:creationId xmlns:a16="http://schemas.microsoft.com/office/drawing/2014/main" id="{7482401A-A5E5-C87E-D57B-92DA7608EE20}"/>
                    </a:ext>
                  </a:extLst>
                </p:cNvPr>
                <p:cNvSpPr txBox="1">
                  <a:spLocks noRot="1" noChangeAspect="1" noMove="1" noResize="1" noEditPoints="1" noAdjustHandles="1" noChangeArrowheads="1" noChangeShapeType="1" noTextEdit="1"/>
                </p:cNvSpPr>
                <p:nvPr/>
              </p:nvSpPr>
              <p:spPr>
                <a:xfrm>
                  <a:off x="8905617" y="4224288"/>
                  <a:ext cx="688728" cy="374590"/>
                </a:xfrm>
                <a:prstGeom prst="rect">
                  <a:avLst/>
                </a:prstGeom>
                <a:blipFill>
                  <a:blip r:embed="rId3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0" name="テキスト ボックス 239">
                  <a:extLst>
                    <a:ext uri="{FF2B5EF4-FFF2-40B4-BE49-F238E27FC236}">
                      <a16:creationId xmlns:a16="http://schemas.microsoft.com/office/drawing/2014/main" id="{5B04E451-9241-50A3-DC9D-63974DDEEA27}"/>
                    </a:ext>
                  </a:extLst>
                </p:cNvPr>
                <p:cNvSpPr txBox="1"/>
                <p:nvPr/>
              </p:nvSpPr>
              <p:spPr>
                <a:xfrm>
                  <a:off x="2038505" y="4218147"/>
                  <a:ext cx="452725" cy="3745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sub>
                          <m:sup>
                            <m:r>
                              <a:rPr lang="en-US" altLang="ja-JP" sz="1800" b="0" i="1" smtClean="0">
                                <a:latin typeface="Cambria Math" panose="02040503050406030204" pitchFamily="18" charset="0"/>
                                <a:ea typeface="Cambria Math" panose="02040503050406030204" pitchFamily="18" charset="0"/>
                              </a:rPr>
                              <m:t>3</m:t>
                            </m:r>
                          </m:sup>
                        </m:sSubSup>
                      </m:oMath>
                    </m:oMathPara>
                  </a14:m>
                  <a:endParaRPr lang="ja-JP" altLang="en-US"/>
                </a:p>
              </p:txBody>
            </p:sp>
          </mc:Choice>
          <mc:Fallback xmlns="">
            <p:sp>
              <p:nvSpPr>
                <p:cNvPr id="240" name="テキスト ボックス 239">
                  <a:extLst>
                    <a:ext uri="{FF2B5EF4-FFF2-40B4-BE49-F238E27FC236}">
                      <a16:creationId xmlns:a16="http://schemas.microsoft.com/office/drawing/2014/main" id="{5B04E451-9241-50A3-DC9D-63974DDEEA27}"/>
                    </a:ext>
                  </a:extLst>
                </p:cNvPr>
                <p:cNvSpPr txBox="1">
                  <a:spLocks noRot="1" noChangeAspect="1" noMove="1" noResize="1" noEditPoints="1" noAdjustHandles="1" noChangeArrowheads="1" noChangeShapeType="1" noTextEdit="1"/>
                </p:cNvSpPr>
                <p:nvPr/>
              </p:nvSpPr>
              <p:spPr>
                <a:xfrm>
                  <a:off x="2038505" y="4218147"/>
                  <a:ext cx="452725" cy="374590"/>
                </a:xfrm>
                <a:prstGeom prst="rect">
                  <a:avLst/>
                </a:prstGeom>
                <a:blipFill>
                  <a:blip r:embed="rId37"/>
                  <a:stretch>
                    <a:fillRect r="-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1" name="テキスト ボックス 240">
                  <a:extLst>
                    <a:ext uri="{FF2B5EF4-FFF2-40B4-BE49-F238E27FC236}">
                      <a16:creationId xmlns:a16="http://schemas.microsoft.com/office/drawing/2014/main" id="{1A425678-5297-8FDC-A388-8134DF45C652}"/>
                    </a:ext>
                  </a:extLst>
                </p:cNvPr>
                <p:cNvSpPr txBox="1"/>
                <p:nvPr/>
              </p:nvSpPr>
              <p:spPr>
                <a:xfrm>
                  <a:off x="2698187" y="4228044"/>
                  <a:ext cx="688728" cy="3760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3</m:t>
                            </m:r>
                          </m:sup>
                        </m:sSubSup>
                      </m:oMath>
                    </m:oMathPara>
                  </a14:m>
                  <a:endParaRPr lang="ja-JP" altLang="en-US"/>
                </a:p>
              </p:txBody>
            </p:sp>
          </mc:Choice>
          <mc:Fallback xmlns="">
            <p:sp>
              <p:nvSpPr>
                <p:cNvPr id="241" name="テキスト ボックス 240">
                  <a:extLst>
                    <a:ext uri="{FF2B5EF4-FFF2-40B4-BE49-F238E27FC236}">
                      <a16:creationId xmlns:a16="http://schemas.microsoft.com/office/drawing/2014/main" id="{1A425678-5297-8FDC-A388-8134DF45C652}"/>
                    </a:ext>
                  </a:extLst>
                </p:cNvPr>
                <p:cNvSpPr txBox="1">
                  <a:spLocks noRot="1" noChangeAspect="1" noMove="1" noResize="1" noEditPoints="1" noAdjustHandles="1" noChangeArrowheads="1" noChangeShapeType="1" noTextEdit="1"/>
                </p:cNvSpPr>
                <p:nvPr/>
              </p:nvSpPr>
              <p:spPr>
                <a:xfrm>
                  <a:off x="2698187" y="4228044"/>
                  <a:ext cx="688728" cy="376000"/>
                </a:xfrm>
                <a:prstGeom prst="rect">
                  <a:avLst/>
                </a:prstGeom>
                <a:blipFill>
                  <a:blip r:embed="rId38"/>
                  <a:stretch>
                    <a:fillRect r="-5455"/>
                  </a:stretch>
                </a:blipFill>
              </p:spPr>
              <p:txBody>
                <a:bodyPr/>
                <a:lstStyle/>
                <a:p>
                  <a:r>
                    <a:rPr lang="ja-JP" altLang="en-US">
                      <a:noFill/>
                    </a:rPr>
                    <a:t> </a:t>
                  </a:r>
                </a:p>
              </p:txBody>
            </p:sp>
          </mc:Fallback>
        </mc:AlternateContent>
      </p:grpSp>
      <p:grpSp>
        <p:nvGrpSpPr>
          <p:cNvPr id="242" name="グループ化 241">
            <a:extLst>
              <a:ext uri="{FF2B5EF4-FFF2-40B4-BE49-F238E27FC236}">
                <a16:creationId xmlns:a16="http://schemas.microsoft.com/office/drawing/2014/main" id="{5F85CFF7-A3F1-079E-77D0-5753CC1B62EF}"/>
              </a:ext>
            </a:extLst>
          </p:cNvPr>
          <p:cNvGrpSpPr/>
          <p:nvPr/>
        </p:nvGrpSpPr>
        <p:grpSpPr>
          <a:xfrm>
            <a:off x="1972916" y="4082983"/>
            <a:ext cx="8142700" cy="475588"/>
            <a:chOff x="1979870" y="4636837"/>
            <a:chExt cx="8142700" cy="475588"/>
          </a:xfrm>
        </p:grpSpPr>
        <p:grpSp>
          <p:nvGrpSpPr>
            <p:cNvPr id="243" name="グループ化 242">
              <a:extLst>
                <a:ext uri="{FF2B5EF4-FFF2-40B4-BE49-F238E27FC236}">
                  <a16:creationId xmlns:a16="http://schemas.microsoft.com/office/drawing/2014/main" id="{192BBB24-FDF3-D08F-D10F-1CDC0BCD637F}"/>
                </a:ext>
              </a:extLst>
            </p:cNvPr>
            <p:cNvGrpSpPr/>
            <p:nvPr/>
          </p:nvGrpSpPr>
          <p:grpSpPr>
            <a:xfrm>
              <a:off x="4284521" y="4647281"/>
              <a:ext cx="1616231" cy="451393"/>
              <a:chOff x="2544698" y="3273692"/>
              <a:chExt cx="1616231" cy="451393"/>
            </a:xfrm>
          </p:grpSpPr>
          <p:cxnSp>
            <p:nvCxnSpPr>
              <p:cNvPr id="265" name="直線矢印コネクタ 264">
                <a:extLst>
                  <a:ext uri="{FF2B5EF4-FFF2-40B4-BE49-F238E27FC236}">
                    <a16:creationId xmlns:a16="http://schemas.microsoft.com/office/drawing/2014/main" id="{BA4E957D-A950-3CA4-E4E7-B18BED864B91}"/>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線矢印コネクタ 265">
                <a:extLst>
                  <a:ext uri="{FF2B5EF4-FFF2-40B4-BE49-F238E27FC236}">
                    <a16:creationId xmlns:a16="http://schemas.microsoft.com/office/drawing/2014/main" id="{4B7D76DD-D0E8-D98B-BF94-70710B0941DC}"/>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線矢印コネクタ 266">
                <a:extLst>
                  <a:ext uri="{FF2B5EF4-FFF2-40B4-BE49-F238E27FC236}">
                    <a16:creationId xmlns:a16="http://schemas.microsoft.com/office/drawing/2014/main" id="{2B1AE2FA-98BC-8384-3F44-AD32B5AA4D70}"/>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4" name="グループ化 243">
              <a:extLst>
                <a:ext uri="{FF2B5EF4-FFF2-40B4-BE49-F238E27FC236}">
                  <a16:creationId xmlns:a16="http://schemas.microsoft.com/office/drawing/2014/main" id="{2E082B2B-FB6A-88A5-2312-5694ADACD256}"/>
                </a:ext>
              </a:extLst>
            </p:cNvPr>
            <p:cNvGrpSpPr/>
            <p:nvPr/>
          </p:nvGrpSpPr>
          <p:grpSpPr>
            <a:xfrm>
              <a:off x="1979870" y="4636837"/>
              <a:ext cx="8142700" cy="475588"/>
              <a:chOff x="1979870" y="4636837"/>
              <a:chExt cx="8142700" cy="475588"/>
            </a:xfrm>
          </p:grpSpPr>
          <p:grpSp>
            <p:nvGrpSpPr>
              <p:cNvPr id="245" name="グループ化 244">
                <a:extLst>
                  <a:ext uri="{FF2B5EF4-FFF2-40B4-BE49-F238E27FC236}">
                    <a16:creationId xmlns:a16="http://schemas.microsoft.com/office/drawing/2014/main" id="{BA58488B-3C32-8831-FC6E-464D0BF1CF47}"/>
                  </a:ext>
                </a:extLst>
              </p:cNvPr>
              <p:cNvGrpSpPr/>
              <p:nvPr/>
            </p:nvGrpSpPr>
            <p:grpSpPr>
              <a:xfrm>
                <a:off x="8701202" y="4639195"/>
                <a:ext cx="1421368" cy="440234"/>
                <a:chOff x="8677940" y="3273692"/>
                <a:chExt cx="1421368" cy="440234"/>
              </a:xfrm>
            </p:grpSpPr>
            <p:cxnSp>
              <p:nvCxnSpPr>
                <p:cNvPr id="262" name="直線矢印コネクタ 261">
                  <a:extLst>
                    <a:ext uri="{FF2B5EF4-FFF2-40B4-BE49-F238E27FC236}">
                      <a16:creationId xmlns:a16="http://schemas.microsoft.com/office/drawing/2014/main" id="{57C367C2-0C44-1D67-20CD-4F7F401FEFD8}"/>
                    </a:ext>
                  </a:extLst>
                </p:cNvPr>
                <p:cNvCxnSpPr>
                  <a:cxnSpLocks/>
                </p:cNvCxnSpPr>
                <p:nvPr/>
              </p:nvCxnSpPr>
              <p:spPr>
                <a:xfrm flipV="1">
                  <a:off x="8677940" y="3273692"/>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線矢印コネクタ 262">
                  <a:extLst>
                    <a:ext uri="{FF2B5EF4-FFF2-40B4-BE49-F238E27FC236}">
                      <a16:creationId xmlns:a16="http://schemas.microsoft.com/office/drawing/2014/main" id="{DD63D3A7-6823-5D05-1F1A-1269D2300639}"/>
                    </a:ext>
                  </a:extLst>
                </p:cNvPr>
                <p:cNvCxnSpPr>
                  <a:cxnSpLocks/>
                </p:cNvCxnSpPr>
                <p:nvPr/>
              </p:nvCxnSpPr>
              <p:spPr>
                <a:xfrm flipH="1" flipV="1">
                  <a:off x="9527228" y="3287134"/>
                  <a:ext cx="572080" cy="338199"/>
                </a:xfrm>
                <a:prstGeom prst="straightConnector1">
                  <a:avLst/>
                </a:prstGeom>
                <a:ln w="28575">
                  <a:solidFill>
                    <a:srgbClr val="FF0000">
                      <a:alpha val="50000"/>
                    </a:srgb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4" name="直線矢印コネクタ 263">
                  <a:extLst>
                    <a:ext uri="{FF2B5EF4-FFF2-40B4-BE49-F238E27FC236}">
                      <a16:creationId xmlns:a16="http://schemas.microsoft.com/office/drawing/2014/main" id="{243AD308-4BDB-EF72-94C4-E795F4ACE500}"/>
                    </a:ext>
                  </a:extLst>
                </p:cNvPr>
                <p:cNvCxnSpPr>
                  <a:cxnSpLocks/>
                </p:cNvCxnSpPr>
                <p:nvPr/>
              </p:nvCxnSpPr>
              <p:spPr>
                <a:xfrm flipV="1">
                  <a:off x="9488302"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6" name="グループ化 245">
                <a:extLst>
                  <a:ext uri="{FF2B5EF4-FFF2-40B4-BE49-F238E27FC236}">
                    <a16:creationId xmlns:a16="http://schemas.microsoft.com/office/drawing/2014/main" id="{402C6A10-39B3-BED5-6EDE-9F5A67BB2D22}"/>
                  </a:ext>
                </a:extLst>
              </p:cNvPr>
              <p:cNvGrpSpPr/>
              <p:nvPr/>
            </p:nvGrpSpPr>
            <p:grpSpPr>
              <a:xfrm>
                <a:off x="3424486" y="4636837"/>
                <a:ext cx="1616231" cy="451393"/>
                <a:chOff x="2544698" y="3273692"/>
                <a:chExt cx="1616231" cy="451393"/>
              </a:xfrm>
            </p:grpSpPr>
            <p:cxnSp>
              <p:nvCxnSpPr>
                <p:cNvPr id="259" name="直線矢印コネクタ 258">
                  <a:extLst>
                    <a:ext uri="{FF2B5EF4-FFF2-40B4-BE49-F238E27FC236}">
                      <a16:creationId xmlns:a16="http://schemas.microsoft.com/office/drawing/2014/main" id="{A4F62063-A5B7-4D9F-6B7E-96A35ED65084}"/>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直線矢印コネクタ 259">
                  <a:extLst>
                    <a:ext uri="{FF2B5EF4-FFF2-40B4-BE49-F238E27FC236}">
                      <a16:creationId xmlns:a16="http://schemas.microsoft.com/office/drawing/2014/main" id="{C3D5402B-38FF-2073-28E7-151E157F5C18}"/>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線矢印コネクタ 260">
                  <a:extLst>
                    <a:ext uri="{FF2B5EF4-FFF2-40B4-BE49-F238E27FC236}">
                      <a16:creationId xmlns:a16="http://schemas.microsoft.com/office/drawing/2014/main" id="{292B0559-4580-34EA-47B8-86F376955280}"/>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7" name="グループ化 246">
                <a:extLst>
                  <a:ext uri="{FF2B5EF4-FFF2-40B4-BE49-F238E27FC236}">
                    <a16:creationId xmlns:a16="http://schemas.microsoft.com/office/drawing/2014/main" id="{2818E9A5-4A4A-F8DD-5711-144738B27DC4}"/>
                  </a:ext>
                </a:extLst>
              </p:cNvPr>
              <p:cNvGrpSpPr/>
              <p:nvPr/>
            </p:nvGrpSpPr>
            <p:grpSpPr>
              <a:xfrm>
                <a:off x="5152296" y="4648681"/>
                <a:ext cx="1616231" cy="451393"/>
                <a:chOff x="2544698" y="3273692"/>
                <a:chExt cx="1616231" cy="451393"/>
              </a:xfrm>
            </p:grpSpPr>
            <p:cxnSp>
              <p:nvCxnSpPr>
                <p:cNvPr id="256" name="直線矢印コネクタ 255">
                  <a:extLst>
                    <a:ext uri="{FF2B5EF4-FFF2-40B4-BE49-F238E27FC236}">
                      <a16:creationId xmlns:a16="http://schemas.microsoft.com/office/drawing/2014/main" id="{D1F08DC5-A401-DC5D-E7BB-1E37838CA29C}"/>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直線矢印コネクタ 256">
                  <a:extLst>
                    <a:ext uri="{FF2B5EF4-FFF2-40B4-BE49-F238E27FC236}">
                      <a16:creationId xmlns:a16="http://schemas.microsoft.com/office/drawing/2014/main" id="{54D737EA-5B31-7D19-EE68-27F303C7E196}"/>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直線矢印コネクタ 257">
                  <a:extLst>
                    <a:ext uri="{FF2B5EF4-FFF2-40B4-BE49-F238E27FC236}">
                      <a16:creationId xmlns:a16="http://schemas.microsoft.com/office/drawing/2014/main" id="{16A93521-8E44-FE76-364D-20149A52322A}"/>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8" name="グループ化 247">
                <a:extLst>
                  <a:ext uri="{FF2B5EF4-FFF2-40B4-BE49-F238E27FC236}">
                    <a16:creationId xmlns:a16="http://schemas.microsoft.com/office/drawing/2014/main" id="{CCDBBE5E-4BEA-3D14-FD8E-3AA5DFE93693}"/>
                  </a:ext>
                </a:extLst>
              </p:cNvPr>
              <p:cNvGrpSpPr/>
              <p:nvPr/>
            </p:nvGrpSpPr>
            <p:grpSpPr>
              <a:xfrm>
                <a:off x="2578138" y="4646777"/>
                <a:ext cx="1616231" cy="451393"/>
                <a:chOff x="2544698" y="3273692"/>
                <a:chExt cx="1616231" cy="451393"/>
              </a:xfrm>
            </p:grpSpPr>
            <p:cxnSp>
              <p:nvCxnSpPr>
                <p:cNvPr id="253" name="直線矢印コネクタ 252">
                  <a:extLst>
                    <a:ext uri="{FF2B5EF4-FFF2-40B4-BE49-F238E27FC236}">
                      <a16:creationId xmlns:a16="http://schemas.microsoft.com/office/drawing/2014/main" id="{5DB09CB3-45A2-5B5B-7F85-95DD35A93664}"/>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直線矢印コネクタ 253">
                  <a:extLst>
                    <a:ext uri="{FF2B5EF4-FFF2-40B4-BE49-F238E27FC236}">
                      <a16:creationId xmlns:a16="http://schemas.microsoft.com/office/drawing/2014/main" id="{478A5807-9DAB-7A51-3BD0-82D3E3DBBF7C}"/>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直線矢印コネクタ 254">
                  <a:extLst>
                    <a:ext uri="{FF2B5EF4-FFF2-40B4-BE49-F238E27FC236}">
                      <a16:creationId xmlns:a16="http://schemas.microsoft.com/office/drawing/2014/main" id="{AD637C29-C7F1-D371-619F-3E294377F3AD}"/>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9" name="グループ化 248">
                <a:extLst>
                  <a:ext uri="{FF2B5EF4-FFF2-40B4-BE49-F238E27FC236}">
                    <a16:creationId xmlns:a16="http://schemas.microsoft.com/office/drawing/2014/main" id="{2C230D79-5FE1-BDFD-44F6-74626F5D0CB5}"/>
                  </a:ext>
                </a:extLst>
              </p:cNvPr>
              <p:cNvGrpSpPr/>
              <p:nvPr/>
            </p:nvGrpSpPr>
            <p:grpSpPr>
              <a:xfrm>
                <a:off x="1979870" y="4655557"/>
                <a:ext cx="1339096" cy="456868"/>
                <a:chOff x="1979788" y="4087047"/>
                <a:chExt cx="1339096" cy="456868"/>
              </a:xfrm>
            </p:grpSpPr>
            <p:cxnSp>
              <p:nvCxnSpPr>
                <p:cNvPr id="250" name="直線矢印コネクタ 249">
                  <a:extLst>
                    <a:ext uri="{FF2B5EF4-FFF2-40B4-BE49-F238E27FC236}">
                      <a16:creationId xmlns:a16="http://schemas.microsoft.com/office/drawing/2014/main" id="{B62195E4-506E-07DD-15E9-101462371FD4}"/>
                    </a:ext>
                  </a:extLst>
                </p:cNvPr>
                <p:cNvCxnSpPr>
                  <a:cxnSpLocks/>
                </p:cNvCxnSpPr>
                <p:nvPr/>
              </p:nvCxnSpPr>
              <p:spPr>
                <a:xfrm flipV="1">
                  <a:off x="1979788" y="4114967"/>
                  <a:ext cx="484577" cy="274523"/>
                </a:xfrm>
                <a:prstGeom prst="straightConnector1">
                  <a:avLst/>
                </a:prstGeom>
                <a:ln w="28575">
                  <a:solidFill>
                    <a:srgbClr val="FF0000">
                      <a:alpha val="50000"/>
                    </a:srgb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1" name="直線矢印コネクタ 250">
                  <a:extLst>
                    <a:ext uri="{FF2B5EF4-FFF2-40B4-BE49-F238E27FC236}">
                      <a16:creationId xmlns:a16="http://schemas.microsoft.com/office/drawing/2014/main" id="{B54E3569-958A-1792-FBF1-19FCB2D4BA90}"/>
                    </a:ext>
                  </a:extLst>
                </p:cNvPr>
                <p:cNvCxnSpPr>
                  <a:cxnSpLocks/>
                </p:cNvCxnSpPr>
                <p:nvPr/>
              </p:nvCxnSpPr>
              <p:spPr>
                <a:xfrm flipV="1">
                  <a:off x="2526895" y="4087047"/>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直線矢印コネクタ 251">
                  <a:extLst>
                    <a:ext uri="{FF2B5EF4-FFF2-40B4-BE49-F238E27FC236}">
                      <a16:creationId xmlns:a16="http://schemas.microsoft.com/office/drawing/2014/main" id="{82175C23-54FC-951D-350E-02A8C824DD01}"/>
                    </a:ext>
                  </a:extLst>
                </p:cNvPr>
                <p:cNvCxnSpPr>
                  <a:cxnSpLocks/>
                </p:cNvCxnSpPr>
                <p:nvPr/>
              </p:nvCxnSpPr>
              <p:spPr>
                <a:xfrm flipH="1" flipV="1">
                  <a:off x="2589497" y="4112720"/>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268" name="グループ化 267">
            <a:extLst>
              <a:ext uri="{FF2B5EF4-FFF2-40B4-BE49-F238E27FC236}">
                <a16:creationId xmlns:a16="http://schemas.microsoft.com/office/drawing/2014/main" id="{F8EE9D0C-C838-8C53-2A3F-E2E79ECB84F6}"/>
              </a:ext>
            </a:extLst>
          </p:cNvPr>
          <p:cNvGrpSpPr/>
          <p:nvPr/>
        </p:nvGrpSpPr>
        <p:grpSpPr>
          <a:xfrm>
            <a:off x="2459060" y="2901765"/>
            <a:ext cx="7100778" cy="137036"/>
            <a:chOff x="2469263" y="4529936"/>
            <a:chExt cx="7100778" cy="137036"/>
          </a:xfrm>
        </p:grpSpPr>
        <p:sp>
          <p:nvSpPr>
            <p:cNvPr id="269" name="円/楕円 268">
              <a:extLst>
                <a:ext uri="{FF2B5EF4-FFF2-40B4-BE49-F238E27FC236}">
                  <a16:creationId xmlns:a16="http://schemas.microsoft.com/office/drawing/2014/main" id="{3E09C2FA-CD26-DBCC-387F-68ED5AB55F37}"/>
                </a:ext>
              </a:extLst>
            </p:cNvPr>
            <p:cNvSpPr/>
            <p:nvPr/>
          </p:nvSpPr>
          <p:spPr>
            <a:xfrm>
              <a:off x="4203154" y="4535450"/>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 name="円/楕円 269">
              <a:extLst>
                <a:ext uri="{FF2B5EF4-FFF2-40B4-BE49-F238E27FC236}">
                  <a16:creationId xmlns:a16="http://schemas.microsoft.com/office/drawing/2014/main" id="{8C434D3F-8A4D-6E18-7FBD-D158B2993300}"/>
                </a:ext>
              </a:extLst>
            </p:cNvPr>
            <p:cNvSpPr/>
            <p:nvPr/>
          </p:nvSpPr>
          <p:spPr>
            <a:xfrm>
              <a:off x="5071651" y="4533612"/>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 name="円/楕円 270">
              <a:extLst>
                <a:ext uri="{FF2B5EF4-FFF2-40B4-BE49-F238E27FC236}">
                  <a16:creationId xmlns:a16="http://schemas.microsoft.com/office/drawing/2014/main" id="{C03ED03C-3A96-BC9C-CA4C-3EC464F0A137}"/>
                </a:ext>
              </a:extLst>
            </p:cNvPr>
            <p:cNvSpPr/>
            <p:nvPr/>
          </p:nvSpPr>
          <p:spPr>
            <a:xfrm>
              <a:off x="5928571" y="4531774"/>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 name="円/楕円 271">
              <a:extLst>
                <a:ext uri="{FF2B5EF4-FFF2-40B4-BE49-F238E27FC236}">
                  <a16:creationId xmlns:a16="http://schemas.microsoft.com/office/drawing/2014/main" id="{DF3A3F2D-25BD-930F-A070-C519630B89D1}"/>
                </a:ext>
              </a:extLst>
            </p:cNvPr>
            <p:cNvSpPr/>
            <p:nvPr/>
          </p:nvSpPr>
          <p:spPr>
            <a:xfrm>
              <a:off x="9452135" y="4529936"/>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 name="円/楕円 272">
              <a:extLst>
                <a:ext uri="{FF2B5EF4-FFF2-40B4-BE49-F238E27FC236}">
                  <a16:creationId xmlns:a16="http://schemas.microsoft.com/office/drawing/2014/main" id="{DB076C9D-0D0F-A68A-C790-2DBA816A25B0}"/>
                </a:ext>
              </a:extLst>
            </p:cNvPr>
            <p:cNvSpPr/>
            <p:nvPr/>
          </p:nvSpPr>
          <p:spPr>
            <a:xfrm>
              <a:off x="2469263" y="4549066"/>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円/楕円 273">
              <a:extLst>
                <a:ext uri="{FF2B5EF4-FFF2-40B4-BE49-F238E27FC236}">
                  <a16:creationId xmlns:a16="http://schemas.microsoft.com/office/drawing/2014/main" id="{AF0FA31A-A9A6-D292-E774-C931DEEEECB9}"/>
                </a:ext>
              </a:extLst>
            </p:cNvPr>
            <p:cNvSpPr/>
            <p:nvPr/>
          </p:nvSpPr>
          <p:spPr>
            <a:xfrm>
              <a:off x="3348776" y="4536211"/>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5" name="グループ化 274">
            <a:extLst>
              <a:ext uri="{FF2B5EF4-FFF2-40B4-BE49-F238E27FC236}">
                <a16:creationId xmlns:a16="http://schemas.microsoft.com/office/drawing/2014/main" id="{F6DB14C8-0FA8-8D30-0C6C-E086E358BBA0}"/>
              </a:ext>
            </a:extLst>
          </p:cNvPr>
          <p:cNvGrpSpPr/>
          <p:nvPr/>
        </p:nvGrpSpPr>
        <p:grpSpPr>
          <a:xfrm>
            <a:off x="2028302" y="2578278"/>
            <a:ext cx="7555840" cy="396313"/>
            <a:chOff x="2038505" y="4206449"/>
            <a:chExt cx="7555840" cy="396313"/>
          </a:xfrm>
        </p:grpSpPr>
        <mc:AlternateContent xmlns:mc="http://schemas.openxmlformats.org/markup-compatibility/2006" xmlns:a14="http://schemas.microsoft.com/office/drawing/2010/main">
          <mc:Choice Requires="a14">
            <p:sp>
              <p:nvSpPr>
                <p:cNvPr id="276" name="テキスト ボックス 275">
                  <a:extLst>
                    <a:ext uri="{FF2B5EF4-FFF2-40B4-BE49-F238E27FC236}">
                      <a16:creationId xmlns:a16="http://schemas.microsoft.com/office/drawing/2014/main" id="{3573C25A-F3D8-4E19-2FC9-B356FCBD6416}"/>
                    </a:ext>
                  </a:extLst>
                </p:cNvPr>
                <p:cNvSpPr txBox="1"/>
                <p:nvPr/>
              </p:nvSpPr>
              <p:spPr>
                <a:xfrm>
                  <a:off x="3552525" y="4206449"/>
                  <a:ext cx="688728" cy="3747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+2</m:t>
                            </m:r>
                          </m:sub>
                          <m:sup>
                            <m:r>
                              <a:rPr lang="en-US" altLang="ja-JP" sz="1800" b="0" i="1" smtClean="0">
                                <a:latin typeface="Cambria Math" panose="02040503050406030204" pitchFamily="18" charset="0"/>
                                <a:ea typeface="Cambria Math" panose="02040503050406030204" pitchFamily="18" charset="0"/>
                              </a:rPr>
                              <m:t>𝑁</m:t>
                            </m:r>
                          </m:sup>
                        </m:sSubSup>
                      </m:oMath>
                    </m:oMathPara>
                  </a14:m>
                  <a:endParaRPr lang="ja-JP" altLang="en-US"/>
                </a:p>
              </p:txBody>
            </p:sp>
          </mc:Choice>
          <mc:Fallback xmlns="">
            <p:sp>
              <p:nvSpPr>
                <p:cNvPr id="276" name="テキスト ボックス 275">
                  <a:extLst>
                    <a:ext uri="{FF2B5EF4-FFF2-40B4-BE49-F238E27FC236}">
                      <a16:creationId xmlns:a16="http://schemas.microsoft.com/office/drawing/2014/main" id="{3573C25A-F3D8-4E19-2FC9-B356FCBD6416}"/>
                    </a:ext>
                  </a:extLst>
                </p:cNvPr>
                <p:cNvSpPr txBox="1">
                  <a:spLocks noRot="1" noChangeAspect="1" noMove="1" noResize="1" noEditPoints="1" noAdjustHandles="1" noChangeArrowheads="1" noChangeShapeType="1" noTextEdit="1"/>
                </p:cNvSpPr>
                <p:nvPr/>
              </p:nvSpPr>
              <p:spPr>
                <a:xfrm>
                  <a:off x="3552525" y="4206449"/>
                  <a:ext cx="688728" cy="374718"/>
                </a:xfrm>
                <a:prstGeom prst="rect">
                  <a:avLst/>
                </a:prstGeom>
                <a:blipFill>
                  <a:blip r:embed="rId39"/>
                  <a:stretch>
                    <a:fillRect r="-3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7" name="テキスト ボックス 276">
                  <a:extLst>
                    <a:ext uri="{FF2B5EF4-FFF2-40B4-BE49-F238E27FC236}">
                      <a16:creationId xmlns:a16="http://schemas.microsoft.com/office/drawing/2014/main" id="{D8222F57-46FB-2E3B-4D39-F4E240FCAF33}"/>
                    </a:ext>
                  </a:extLst>
                </p:cNvPr>
                <p:cNvSpPr txBox="1"/>
                <p:nvPr/>
              </p:nvSpPr>
              <p:spPr>
                <a:xfrm>
                  <a:off x="4411466" y="4215470"/>
                  <a:ext cx="688728" cy="3747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+2</m:t>
                            </m:r>
                          </m:sub>
                          <m:sup>
                            <m:r>
                              <a:rPr lang="en-US" altLang="ja-JP" sz="1800" b="0" i="1" smtClean="0">
                                <a:latin typeface="Cambria Math" panose="02040503050406030204" pitchFamily="18" charset="0"/>
                                <a:ea typeface="Cambria Math" panose="02040503050406030204" pitchFamily="18" charset="0"/>
                              </a:rPr>
                              <m:t>𝑁</m:t>
                            </m:r>
                          </m:sup>
                        </m:sSubSup>
                      </m:oMath>
                    </m:oMathPara>
                  </a14:m>
                  <a:endParaRPr lang="ja-JP" altLang="en-US"/>
                </a:p>
              </p:txBody>
            </p:sp>
          </mc:Choice>
          <mc:Fallback xmlns="">
            <p:sp>
              <p:nvSpPr>
                <p:cNvPr id="277" name="テキスト ボックス 276">
                  <a:extLst>
                    <a:ext uri="{FF2B5EF4-FFF2-40B4-BE49-F238E27FC236}">
                      <a16:creationId xmlns:a16="http://schemas.microsoft.com/office/drawing/2014/main" id="{D8222F57-46FB-2E3B-4D39-F4E240FCAF33}"/>
                    </a:ext>
                  </a:extLst>
                </p:cNvPr>
                <p:cNvSpPr txBox="1">
                  <a:spLocks noRot="1" noChangeAspect="1" noMove="1" noResize="1" noEditPoints="1" noAdjustHandles="1" noChangeArrowheads="1" noChangeShapeType="1" noTextEdit="1"/>
                </p:cNvSpPr>
                <p:nvPr/>
              </p:nvSpPr>
              <p:spPr>
                <a:xfrm>
                  <a:off x="4411466" y="4215470"/>
                  <a:ext cx="688728" cy="374718"/>
                </a:xfrm>
                <a:prstGeom prst="rect">
                  <a:avLst/>
                </a:prstGeom>
                <a:blipFill>
                  <a:blip r:embed="rId40"/>
                  <a:stretch>
                    <a:fillRect r="-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8" name="テキスト ボックス 277">
                  <a:extLst>
                    <a:ext uri="{FF2B5EF4-FFF2-40B4-BE49-F238E27FC236}">
                      <a16:creationId xmlns:a16="http://schemas.microsoft.com/office/drawing/2014/main" id="{AE25AC3F-CDA0-8253-03A5-7717ADC39B50}"/>
                    </a:ext>
                  </a:extLst>
                </p:cNvPr>
                <p:cNvSpPr txBox="1"/>
                <p:nvPr/>
              </p:nvSpPr>
              <p:spPr>
                <a:xfrm>
                  <a:off x="5283373" y="4224288"/>
                  <a:ext cx="688728" cy="3747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+3</m:t>
                            </m:r>
                          </m:sub>
                          <m:sup>
                            <m:r>
                              <a:rPr lang="en-US" altLang="ja-JP" sz="1800" b="0" i="1" smtClean="0">
                                <a:latin typeface="Cambria Math" panose="02040503050406030204" pitchFamily="18" charset="0"/>
                                <a:ea typeface="Cambria Math" panose="02040503050406030204" pitchFamily="18" charset="0"/>
                              </a:rPr>
                              <m:t>𝑁</m:t>
                            </m:r>
                          </m:sup>
                        </m:sSubSup>
                      </m:oMath>
                    </m:oMathPara>
                  </a14:m>
                  <a:endParaRPr lang="ja-JP" altLang="en-US"/>
                </a:p>
              </p:txBody>
            </p:sp>
          </mc:Choice>
          <mc:Fallback xmlns="">
            <p:sp>
              <p:nvSpPr>
                <p:cNvPr id="278" name="テキスト ボックス 277">
                  <a:extLst>
                    <a:ext uri="{FF2B5EF4-FFF2-40B4-BE49-F238E27FC236}">
                      <a16:creationId xmlns:a16="http://schemas.microsoft.com/office/drawing/2014/main" id="{AE25AC3F-CDA0-8253-03A5-7717ADC39B50}"/>
                    </a:ext>
                  </a:extLst>
                </p:cNvPr>
                <p:cNvSpPr txBox="1">
                  <a:spLocks noRot="1" noChangeAspect="1" noMove="1" noResize="1" noEditPoints="1" noAdjustHandles="1" noChangeArrowheads="1" noChangeShapeType="1" noTextEdit="1"/>
                </p:cNvSpPr>
                <p:nvPr/>
              </p:nvSpPr>
              <p:spPr>
                <a:xfrm>
                  <a:off x="5283373" y="4224288"/>
                  <a:ext cx="688728" cy="374718"/>
                </a:xfrm>
                <a:prstGeom prst="rect">
                  <a:avLst/>
                </a:prstGeom>
                <a:blipFill>
                  <a:blip r:embed="rId41"/>
                  <a:stretch>
                    <a:fillRect r="-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9" name="テキスト ボックス 278">
                  <a:extLst>
                    <a:ext uri="{FF2B5EF4-FFF2-40B4-BE49-F238E27FC236}">
                      <a16:creationId xmlns:a16="http://schemas.microsoft.com/office/drawing/2014/main" id="{78EE87B3-2732-3DFF-FAC4-1DEBD9FBF611}"/>
                    </a:ext>
                  </a:extLst>
                </p:cNvPr>
                <p:cNvSpPr txBox="1"/>
                <p:nvPr/>
              </p:nvSpPr>
              <p:spPr>
                <a:xfrm>
                  <a:off x="8905617" y="4224288"/>
                  <a:ext cx="688728" cy="3733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𝐿</m:t>
                            </m:r>
                          </m:sub>
                          <m:sup>
                            <m:r>
                              <a:rPr lang="en-US" altLang="ja-JP" sz="1800" b="0" i="1" smtClean="0">
                                <a:latin typeface="Cambria Math" panose="02040503050406030204" pitchFamily="18" charset="0"/>
                                <a:ea typeface="Cambria Math" panose="02040503050406030204" pitchFamily="18" charset="0"/>
                              </a:rPr>
                              <m:t>𝑁</m:t>
                            </m:r>
                          </m:sup>
                        </m:sSubSup>
                      </m:oMath>
                    </m:oMathPara>
                  </a14:m>
                  <a:endParaRPr lang="ja-JP" altLang="en-US"/>
                </a:p>
              </p:txBody>
            </p:sp>
          </mc:Choice>
          <mc:Fallback xmlns="">
            <p:sp>
              <p:nvSpPr>
                <p:cNvPr id="279" name="テキスト ボックス 278">
                  <a:extLst>
                    <a:ext uri="{FF2B5EF4-FFF2-40B4-BE49-F238E27FC236}">
                      <a16:creationId xmlns:a16="http://schemas.microsoft.com/office/drawing/2014/main" id="{78EE87B3-2732-3DFF-FAC4-1DEBD9FBF611}"/>
                    </a:ext>
                  </a:extLst>
                </p:cNvPr>
                <p:cNvSpPr txBox="1">
                  <a:spLocks noRot="1" noChangeAspect="1" noMove="1" noResize="1" noEditPoints="1" noAdjustHandles="1" noChangeArrowheads="1" noChangeShapeType="1" noTextEdit="1"/>
                </p:cNvSpPr>
                <p:nvPr/>
              </p:nvSpPr>
              <p:spPr>
                <a:xfrm>
                  <a:off x="8905617" y="4224288"/>
                  <a:ext cx="688728" cy="373307"/>
                </a:xfrm>
                <a:prstGeom prst="rect">
                  <a:avLst/>
                </a:prstGeom>
                <a:blipFill>
                  <a:blip r:embed="rId4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0" name="テキスト ボックス 279">
                  <a:extLst>
                    <a:ext uri="{FF2B5EF4-FFF2-40B4-BE49-F238E27FC236}">
                      <a16:creationId xmlns:a16="http://schemas.microsoft.com/office/drawing/2014/main" id="{6507323A-13E8-3642-6FFC-C0626E09A2FD}"/>
                    </a:ext>
                  </a:extLst>
                </p:cNvPr>
                <p:cNvSpPr txBox="1"/>
                <p:nvPr/>
              </p:nvSpPr>
              <p:spPr>
                <a:xfrm>
                  <a:off x="2038505" y="4218147"/>
                  <a:ext cx="452725" cy="3733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sub>
                          <m:sup>
                            <m:r>
                              <a:rPr lang="en-US" altLang="ja-JP" sz="1800" b="0" i="1" smtClean="0">
                                <a:latin typeface="Cambria Math" panose="02040503050406030204" pitchFamily="18" charset="0"/>
                                <a:ea typeface="Cambria Math" panose="02040503050406030204" pitchFamily="18" charset="0"/>
                              </a:rPr>
                              <m:t>𝑁</m:t>
                            </m:r>
                          </m:sup>
                        </m:sSubSup>
                      </m:oMath>
                    </m:oMathPara>
                  </a14:m>
                  <a:endParaRPr lang="ja-JP" altLang="en-US"/>
                </a:p>
              </p:txBody>
            </p:sp>
          </mc:Choice>
          <mc:Fallback xmlns="">
            <p:sp>
              <p:nvSpPr>
                <p:cNvPr id="280" name="テキスト ボックス 279">
                  <a:extLst>
                    <a:ext uri="{FF2B5EF4-FFF2-40B4-BE49-F238E27FC236}">
                      <a16:creationId xmlns:a16="http://schemas.microsoft.com/office/drawing/2014/main" id="{6507323A-13E8-3642-6FFC-C0626E09A2FD}"/>
                    </a:ext>
                  </a:extLst>
                </p:cNvPr>
                <p:cNvSpPr txBox="1">
                  <a:spLocks noRot="1" noChangeAspect="1" noMove="1" noResize="1" noEditPoints="1" noAdjustHandles="1" noChangeArrowheads="1" noChangeShapeType="1" noTextEdit="1"/>
                </p:cNvSpPr>
                <p:nvPr/>
              </p:nvSpPr>
              <p:spPr>
                <a:xfrm>
                  <a:off x="2038505" y="4218147"/>
                  <a:ext cx="452725" cy="373307"/>
                </a:xfrm>
                <a:prstGeom prst="rect">
                  <a:avLst/>
                </a:prstGeom>
                <a:blipFill>
                  <a:blip r:embed="rId43"/>
                  <a:stretch>
                    <a:fillRect r="-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1" name="テキスト ボックス 280">
                  <a:extLst>
                    <a:ext uri="{FF2B5EF4-FFF2-40B4-BE49-F238E27FC236}">
                      <a16:creationId xmlns:a16="http://schemas.microsoft.com/office/drawing/2014/main" id="{B6915C29-2916-EBA8-742A-188D5C12492B}"/>
                    </a:ext>
                  </a:extLst>
                </p:cNvPr>
                <p:cNvSpPr txBox="1"/>
                <p:nvPr/>
              </p:nvSpPr>
              <p:spPr>
                <a:xfrm>
                  <a:off x="2698187" y="4228044"/>
                  <a:ext cx="688728" cy="3747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𝑁</m:t>
                            </m:r>
                          </m:sup>
                        </m:sSubSup>
                      </m:oMath>
                    </m:oMathPara>
                  </a14:m>
                  <a:endParaRPr lang="ja-JP" altLang="en-US"/>
                </a:p>
              </p:txBody>
            </p:sp>
          </mc:Choice>
          <mc:Fallback xmlns="">
            <p:sp>
              <p:nvSpPr>
                <p:cNvPr id="281" name="テキスト ボックス 280">
                  <a:extLst>
                    <a:ext uri="{FF2B5EF4-FFF2-40B4-BE49-F238E27FC236}">
                      <a16:creationId xmlns:a16="http://schemas.microsoft.com/office/drawing/2014/main" id="{B6915C29-2916-EBA8-742A-188D5C12492B}"/>
                    </a:ext>
                  </a:extLst>
                </p:cNvPr>
                <p:cNvSpPr txBox="1">
                  <a:spLocks noRot="1" noChangeAspect="1" noMove="1" noResize="1" noEditPoints="1" noAdjustHandles="1" noChangeArrowheads="1" noChangeShapeType="1" noTextEdit="1"/>
                </p:cNvSpPr>
                <p:nvPr/>
              </p:nvSpPr>
              <p:spPr>
                <a:xfrm>
                  <a:off x="2698187" y="4228044"/>
                  <a:ext cx="688728" cy="374718"/>
                </a:xfrm>
                <a:prstGeom prst="rect">
                  <a:avLst/>
                </a:prstGeom>
                <a:blipFill>
                  <a:blip r:embed="rId44"/>
                  <a:stretch>
                    <a:fillRect r="-5455"/>
                  </a:stretch>
                </a:blipFill>
              </p:spPr>
              <p:txBody>
                <a:bodyPr/>
                <a:lstStyle/>
                <a:p>
                  <a:r>
                    <a:rPr lang="ja-JP" altLang="en-US">
                      <a:noFill/>
                    </a:rPr>
                    <a:t> </a:t>
                  </a:r>
                </a:p>
              </p:txBody>
            </p:sp>
          </mc:Fallback>
        </mc:AlternateContent>
      </p:grpSp>
      <p:grpSp>
        <p:nvGrpSpPr>
          <p:cNvPr id="282" name="グループ化 281">
            <a:extLst>
              <a:ext uri="{FF2B5EF4-FFF2-40B4-BE49-F238E27FC236}">
                <a16:creationId xmlns:a16="http://schemas.microsoft.com/office/drawing/2014/main" id="{EA12C083-170A-732E-9F1A-BBE3F3E01A91}"/>
              </a:ext>
            </a:extLst>
          </p:cNvPr>
          <p:cNvGrpSpPr/>
          <p:nvPr/>
        </p:nvGrpSpPr>
        <p:grpSpPr>
          <a:xfrm>
            <a:off x="2236610" y="3008666"/>
            <a:ext cx="7510702" cy="169934"/>
            <a:chOff x="2246813" y="4636837"/>
            <a:chExt cx="7510702" cy="169934"/>
          </a:xfrm>
        </p:grpSpPr>
        <p:grpSp>
          <p:nvGrpSpPr>
            <p:cNvPr id="283" name="グループ化 282">
              <a:extLst>
                <a:ext uri="{FF2B5EF4-FFF2-40B4-BE49-F238E27FC236}">
                  <a16:creationId xmlns:a16="http://schemas.microsoft.com/office/drawing/2014/main" id="{EE2610F0-5FDA-BD25-5F5E-B0A4B1C73914}"/>
                </a:ext>
              </a:extLst>
            </p:cNvPr>
            <p:cNvGrpSpPr/>
            <p:nvPr/>
          </p:nvGrpSpPr>
          <p:grpSpPr>
            <a:xfrm>
              <a:off x="4899040" y="4647281"/>
              <a:ext cx="435628" cy="119649"/>
              <a:chOff x="3159217" y="3273692"/>
              <a:chExt cx="435628" cy="119649"/>
            </a:xfrm>
          </p:grpSpPr>
          <p:cxnSp>
            <p:nvCxnSpPr>
              <p:cNvPr id="305" name="直線矢印コネクタ 304">
                <a:extLst>
                  <a:ext uri="{FF2B5EF4-FFF2-40B4-BE49-F238E27FC236}">
                    <a16:creationId xmlns:a16="http://schemas.microsoft.com/office/drawing/2014/main" id="{2C2C813B-F5ED-7642-C31E-552123F984A8}"/>
                  </a:ext>
                </a:extLst>
              </p:cNvPr>
              <p:cNvCxnSpPr>
                <a:cxnSpLocks/>
              </p:cNvCxnSpPr>
              <p:nvPr/>
            </p:nvCxnSpPr>
            <p:spPr>
              <a:xfrm flipV="1">
                <a:off x="3159217" y="3284851"/>
                <a:ext cx="162564" cy="92096"/>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06" name="直線矢印コネクタ 305">
                <a:extLst>
                  <a:ext uri="{FF2B5EF4-FFF2-40B4-BE49-F238E27FC236}">
                    <a16:creationId xmlns:a16="http://schemas.microsoft.com/office/drawing/2014/main" id="{9C3EF573-D37F-0743-E047-45EF5472E47E}"/>
                  </a:ext>
                </a:extLst>
              </p:cNvPr>
              <p:cNvCxnSpPr>
                <a:cxnSpLocks/>
              </p:cNvCxnSpPr>
              <p:nvPr/>
            </p:nvCxnSpPr>
            <p:spPr>
              <a:xfrm flipH="1" flipV="1">
                <a:off x="3431542" y="3287454"/>
                <a:ext cx="163303" cy="96541"/>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直線矢印コネクタ 306">
                <a:extLst>
                  <a:ext uri="{FF2B5EF4-FFF2-40B4-BE49-F238E27FC236}">
                    <a16:creationId xmlns:a16="http://schemas.microsoft.com/office/drawing/2014/main" id="{00B81BE9-8102-81B3-5AC0-BBE3A1D73F92}"/>
                  </a:ext>
                </a:extLst>
              </p:cNvPr>
              <p:cNvCxnSpPr>
                <a:cxnSpLocks/>
              </p:cNvCxnSpPr>
              <p:nvPr/>
            </p:nvCxnSpPr>
            <p:spPr>
              <a:xfrm flipV="1">
                <a:off x="3382229" y="3273692"/>
                <a:ext cx="0" cy="119649"/>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4" name="グループ化 283">
              <a:extLst>
                <a:ext uri="{FF2B5EF4-FFF2-40B4-BE49-F238E27FC236}">
                  <a16:creationId xmlns:a16="http://schemas.microsoft.com/office/drawing/2014/main" id="{6745EA61-CCB3-017A-60FF-5BDA32BBBC50}"/>
                </a:ext>
              </a:extLst>
            </p:cNvPr>
            <p:cNvGrpSpPr/>
            <p:nvPr/>
          </p:nvGrpSpPr>
          <p:grpSpPr>
            <a:xfrm>
              <a:off x="2246813" y="4636837"/>
              <a:ext cx="7510702" cy="169934"/>
              <a:chOff x="2246813" y="4636837"/>
              <a:chExt cx="7510702" cy="169934"/>
            </a:xfrm>
          </p:grpSpPr>
          <p:grpSp>
            <p:nvGrpSpPr>
              <p:cNvPr id="285" name="グループ化 284">
                <a:extLst>
                  <a:ext uri="{FF2B5EF4-FFF2-40B4-BE49-F238E27FC236}">
                    <a16:creationId xmlns:a16="http://schemas.microsoft.com/office/drawing/2014/main" id="{A1C97635-B321-F1C6-9517-FD7705B6EC36}"/>
                  </a:ext>
                </a:extLst>
              </p:cNvPr>
              <p:cNvGrpSpPr/>
              <p:nvPr/>
            </p:nvGrpSpPr>
            <p:grpSpPr>
              <a:xfrm>
                <a:off x="9287074" y="4639195"/>
                <a:ext cx="470441" cy="135830"/>
                <a:chOff x="9263812" y="3273692"/>
                <a:chExt cx="470441" cy="135830"/>
              </a:xfrm>
            </p:grpSpPr>
            <p:cxnSp>
              <p:nvCxnSpPr>
                <p:cNvPr id="302" name="直線矢印コネクタ 301">
                  <a:extLst>
                    <a:ext uri="{FF2B5EF4-FFF2-40B4-BE49-F238E27FC236}">
                      <a16:creationId xmlns:a16="http://schemas.microsoft.com/office/drawing/2014/main" id="{00E56A2B-4481-054B-78ED-9214E3EDE28D}"/>
                    </a:ext>
                  </a:extLst>
                </p:cNvPr>
                <p:cNvCxnSpPr>
                  <a:cxnSpLocks/>
                </p:cNvCxnSpPr>
                <p:nvPr/>
              </p:nvCxnSpPr>
              <p:spPr>
                <a:xfrm flipV="1">
                  <a:off x="9263812" y="3273692"/>
                  <a:ext cx="191211" cy="10832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03" name="直線矢印コネクタ 302">
                  <a:extLst>
                    <a:ext uri="{FF2B5EF4-FFF2-40B4-BE49-F238E27FC236}">
                      <a16:creationId xmlns:a16="http://schemas.microsoft.com/office/drawing/2014/main" id="{8AD39C2E-D6C1-C066-6964-E8A81F8B10D5}"/>
                    </a:ext>
                  </a:extLst>
                </p:cNvPr>
                <p:cNvCxnSpPr>
                  <a:cxnSpLocks/>
                </p:cNvCxnSpPr>
                <p:nvPr/>
              </p:nvCxnSpPr>
              <p:spPr>
                <a:xfrm flipH="1" flipV="1">
                  <a:off x="9527228" y="3287134"/>
                  <a:ext cx="207025" cy="122388"/>
                </a:xfrm>
                <a:prstGeom prst="straightConnector1">
                  <a:avLst/>
                </a:prstGeom>
                <a:ln w="28575">
                  <a:solidFill>
                    <a:srgbClr val="FF0000">
                      <a:alpha val="50000"/>
                    </a:srgb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4" name="直線矢印コネクタ 303">
                  <a:extLst>
                    <a:ext uri="{FF2B5EF4-FFF2-40B4-BE49-F238E27FC236}">
                      <a16:creationId xmlns:a16="http://schemas.microsoft.com/office/drawing/2014/main" id="{2C162BEE-F67F-EE9A-87B3-B368703BEAEE}"/>
                    </a:ext>
                  </a:extLst>
                </p:cNvPr>
                <p:cNvCxnSpPr>
                  <a:cxnSpLocks/>
                </p:cNvCxnSpPr>
                <p:nvPr/>
              </p:nvCxnSpPr>
              <p:spPr>
                <a:xfrm flipV="1">
                  <a:off x="9488302" y="3273692"/>
                  <a:ext cx="0" cy="133539"/>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6" name="グループ化 285">
                <a:extLst>
                  <a:ext uri="{FF2B5EF4-FFF2-40B4-BE49-F238E27FC236}">
                    <a16:creationId xmlns:a16="http://schemas.microsoft.com/office/drawing/2014/main" id="{32747786-0F9F-AE70-A17E-B359B0A8819C}"/>
                  </a:ext>
                </a:extLst>
              </p:cNvPr>
              <p:cNvGrpSpPr/>
              <p:nvPr/>
            </p:nvGrpSpPr>
            <p:grpSpPr>
              <a:xfrm>
                <a:off x="4019498" y="4636837"/>
                <a:ext cx="467438" cy="169934"/>
                <a:chOff x="3139710" y="3273692"/>
                <a:chExt cx="467438" cy="169934"/>
              </a:xfrm>
            </p:grpSpPr>
            <p:cxnSp>
              <p:nvCxnSpPr>
                <p:cNvPr id="299" name="直線矢印コネクタ 298">
                  <a:extLst>
                    <a:ext uri="{FF2B5EF4-FFF2-40B4-BE49-F238E27FC236}">
                      <a16:creationId xmlns:a16="http://schemas.microsoft.com/office/drawing/2014/main" id="{BF146139-6903-30BB-19F4-6B40C7886556}"/>
                    </a:ext>
                  </a:extLst>
                </p:cNvPr>
                <p:cNvCxnSpPr>
                  <a:cxnSpLocks/>
                </p:cNvCxnSpPr>
                <p:nvPr/>
              </p:nvCxnSpPr>
              <p:spPr>
                <a:xfrm flipV="1">
                  <a:off x="3139710" y="3284851"/>
                  <a:ext cx="182071" cy="103147"/>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00" name="直線矢印コネクタ 299">
                  <a:extLst>
                    <a:ext uri="{FF2B5EF4-FFF2-40B4-BE49-F238E27FC236}">
                      <a16:creationId xmlns:a16="http://schemas.microsoft.com/office/drawing/2014/main" id="{2029AC55-5261-1FFE-8EAB-5F4F91AD3C1E}"/>
                    </a:ext>
                  </a:extLst>
                </p:cNvPr>
                <p:cNvCxnSpPr>
                  <a:cxnSpLocks/>
                </p:cNvCxnSpPr>
                <p:nvPr/>
              </p:nvCxnSpPr>
              <p:spPr>
                <a:xfrm flipH="1" flipV="1">
                  <a:off x="3431542" y="3287454"/>
                  <a:ext cx="175606" cy="10381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直線矢印コネクタ 300">
                  <a:extLst>
                    <a:ext uri="{FF2B5EF4-FFF2-40B4-BE49-F238E27FC236}">
                      <a16:creationId xmlns:a16="http://schemas.microsoft.com/office/drawing/2014/main" id="{4C35D79D-95AA-99BA-39EB-CEA2C42C9548}"/>
                    </a:ext>
                  </a:extLst>
                </p:cNvPr>
                <p:cNvCxnSpPr>
                  <a:cxnSpLocks/>
                </p:cNvCxnSpPr>
                <p:nvPr/>
              </p:nvCxnSpPr>
              <p:spPr>
                <a:xfrm flipV="1">
                  <a:off x="3382229" y="3273692"/>
                  <a:ext cx="0" cy="1699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7" name="グループ化 286">
                <a:extLst>
                  <a:ext uri="{FF2B5EF4-FFF2-40B4-BE49-F238E27FC236}">
                    <a16:creationId xmlns:a16="http://schemas.microsoft.com/office/drawing/2014/main" id="{5D5F8D44-C1A3-8632-56B5-83CF234A9313}"/>
                  </a:ext>
                </a:extLst>
              </p:cNvPr>
              <p:cNvGrpSpPr/>
              <p:nvPr/>
            </p:nvGrpSpPr>
            <p:grpSpPr>
              <a:xfrm>
                <a:off x="5730103" y="4648681"/>
                <a:ext cx="484215" cy="124053"/>
                <a:chOff x="3122505" y="3273692"/>
                <a:chExt cx="484215" cy="124053"/>
              </a:xfrm>
            </p:grpSpPr>
            <p:cxnSp>
              <p:nvCxnSpPr>
                <p:cNvPr id="296" name="直線矢印コネクタ 295">
                  <a:extLst>
                    <a:ext uri="{FF2B5EF4-FFF2-40B4-BE49-F238E27FC236}">
                      <a16:creationId xmlns:a16="http://schemas.microsoft.com/office/drawing/2014/main" id="{FA2C0162-4E5E-DA7A-9FF1-9EB24383B4C9}"/>
                    </a:ext>
                  </a:extLst>
                </p:cNvPr>
                <p:cNvCxnSpPr>
                  <a:cxnSpLocks/>
                </p:cNvCxnSpPr>
                <p:nvPr/>
              </p:nvCxnSpPr>
              <p:spPr>
                <a:xfrm flipV="1">
                  <a:off x="3122505" y="3284851"/>
                  <a:ext cx="199276" cy="11289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線矢印コネクタ 296">
                  <a:extLst>
                    <a:ext uri="{FF2B5EF4-FFF2-40B4-BE49-F238E27FC236}">
                      <a16:creationId xmlns:a16="http://schemas.microsoft.com/office/drawing/2014/main" id="{6F752F63-171E-0E8F-0806-2F36F5B88850}"/>
                    </a:ext>
                  </a:extLst>
                </p:cNvPr>
                <p:cNvCxnSpPr>
                  <a:cxnSpLocks/>
                </p:cNvCxnSpPr>
                <p:nvPr/>
              </p:nvCxnSpPr>
              <p:spPr>
                <a:xfrm flipH="1" flipV="1">
                  <a:off x="3431542" y="3287454"/>
                  <a:ext cx="175178" cy="103561"/>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8" name="直線矢印コネクタ 297">
                  <a:extLst>
                    <a:ext uri="{FF2B5EF4-FFF2-40B4-BE49-F238E27FC236}">
                      <a16:creationId xmlns:a16="http://schemas.microsoft.com/office/drawing/2014/main" id="{771C53E3-5C45-C091-C5F0-1CB2E34BA271}"/>
                    </a:ext>
                  </a:extLst>
                </p:cNvPr>
                <p:cNvCxnSpPr>
                  <a:cxnSpLocks/>
                </p:cNvCxnSpPr>
                <p:nvPr/>
              </p:nvCxnSpPr>
              <p:spPr>
                <a:xfrm flipV="1">
                  <a:off x="3382229" y="3273692"/>
                  <a:ext cx="0" cy="118249"/>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8" name="グループ化 287">
                <a:extLst>
                  <a:ext uri="{FF2B5EF4-FFF2-40B4-BE49-F238E27FC236}">
                    <a16:creationId xmlns:a16="http://schemas.microsoft.com/office/drawing/2014/main" id="{381493D9-E32D-93C3-BDB8-F6015081D07A}"/>
                  </a:ext>
                </a:extLst>
              </p:cNvPr>
              <p:cNvGrpSpPr/>
              <p:nvPr/>
            </p:nvGrpSpPr>
            <p:grpSpPr>
              <a:xfrm>
                <a:off x="3123073" y="4646777"/>
                <a:ext cx="521875" cy="159994"/>
                <a:chOff x="3089633" y="3273692"/>
                <a:chExt cx="521875" cy="159994"/>
              </a:xfrm>
            </p:grpSpPr>
            <p:cxnSp>
              <p:nvCxnSpPr>
                <p:cNvPr id="293" name="直線矢印コネクタ 292">
                  <a:extLst>
                    <a:ext uri="{FF2B5EF4-FFF2-40B4-BE49-F238E27FC236}">
                      <a16:creationId xmlns:a16="http://schemas.microsoft.com/office/drawing/2014/main" id="{F5967FE9-772D-B0A1-D9A6-69B7C93F9939}"/>
                    </a:ext>
                  </a:extLst>
                </p:cNvPr>
                <p:cNvCxnSpPr>
                  <a:cxnSpLocks/>
                </p:cNvCxnSpPr>
                <p:nvPr/>
              </p:nvCxnSpPr>
              <p:spPr>
                <a:xfrm flipV="1">
                  <a:off x="3089633" y="3284851"/>
                  <a:ext cx="232148" cy="131517"/>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直線矢印コネクタ 293">
                  <a:extLst>
                    <a:ext uri="{FF2B5EF4-FFF2-40B4-BE49-F238E27FC236}">
                      <a16:creationId xmlns:a16="http://schemas.microsoft.com/office/drawing/2014/main" id="{0FAE5D18-9340-0E99-A45B-D4B5A650135D}"/>
                    </a:ext>
                  </a:extLst>
                </p:cNvPr>
                <p:cNvCxnSpPr>
                  <a:cxnSpLocks/>
                </p:cNvCxnSpPr>
                <p:nvPr/>
              </p:nvCxnSpPr>
              <p:spPr>
                <a:xfrm flipH="1" flipV="1">
                  <a:off x="3431542" y="3287454"/>
                  <a:ext cx="179966" cy="106391"/>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線矢印コネクタ 294">
                  <a:extLst>
                    <a:ext uri="{FF2B5EF4-FFF2-40B4-BE49-F238E27FC236}">
                      <a16:creationId xmlns:a16="http://schemas.microsoft.com/office/drawing/2014/main" id="{4EC65E9E-662B-2418-CDCD-9111ECCA16CC}"/>
                    </a:ext>
                  </a:extLst>
                </p:cNvPr>
                <p:cNvCxnSpPr>
                  <a:cxnSpLocks/>
                </p:cNvCxnSpPr>
                <p:nvPr/>
              </p:nvCxnSpPr>
              <p:spPr>
                <a:xfrm flipV="1">
                  <a:off x="3382229" y="3273692"/>
                  <a:ext cx="0" cy="15999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9" name="グループ化 288">
                <a:extLst>
                  <a:ext uri="{FF2B5EF4-FFF2-40B4-BE49-F238E27FC236}">
                    <a16:creationId xmlns:a16="http://schemas.microsoft.com/office/drawing/2014/main" id="{65766700-1AC4-69FD-6FF8-85300A8503E0}"/>
                  </a:ext>
                </a:extLst>
              </p:cNvPr>
              <p:cNvGrpSpPr/>
              <p:nvPr/>
            </p:nvGrpSpPr>
            <p:grpSpPr>
              <a:xfrm>
                <a:off x="2246813" y="4655557"/>
                <a:ext cx="521774" cy="151214"/>
                <a:chOff x="2246731" y="4087047"/>
                <a:chExt cx="521774" cy="151214"/>
              </a:xfrm>
            </p:grpSpPr>
            <p:cxnSp>
              <p:nvCxnSpPr>
                <p:cNvPr id="290" name="直線矢印コネクタ 289">
                  <a:extLst>
                    <a:ext uri="{FF2B5EF4-FFF2-40B4-BE49-F238E27FC236}">
                      <a16:creationId xmlns:a16="http://schemas.microsoft.com/office/drawing/2014/main" id="{545A9F67-C23D-7897-A087-F6644178DC37}"/>
                    </a:ext>
                  </a:extLst>
                </p:cNvPr>
                <p:cNvCxnSpPr>
                  <a:cxnSpLocks/>
                </p:cNvCxnSpPr>
                <p:nvPr/>
              </p:nvCxnSpPr>
              <p:spPr>
                <a:xfrm flipV="1">
                  <a:off x="2246731" y="4114967"/>
                  <a:ext cx="217634" cy="123294"/>
                </a:xfrm>
                <a:prstGeom prst="straightConnector1">
                  <a:avLst/>
                </a:prstGeom>
                <a:ln w="28575">
                  <a:solidFill>
                    <a:srgbClr val="FF0000">
                      <a:alpha val="50000"/>
                    </a:srgb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1" name="直線矢印コネクタ 290">
                  <a:extLst>
                    <a:ext uri="{FF2B5EF4-FFF2-40B4-BE49-F238E27FC236}">
                      <a16:creationId xmlns:a16="http://schemas.microsoft.com/office/drawing/2014/main" id="{69EBB588-C6C8-10A8-2C10-D1E75655592C}"/>
                    </a:ext>
                  </a:extLst>
                </p:cNvPr>
                <p:cNvCxnSpPr>
                  <a:cxnSpLocks/>
                </p:cNvCxnSpPr>
                <p:nvPr/>
              </p:nvCxnSpPr>
              <p:spPr>
                <a:xfrm flipV="1">
                  <a:off x="2526895" y="4087047"/>
                  <a:ext cx="0" cy="15121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線矢印コネクタ 291">
                  <a:extLst>
                    <a:ext uri="{FF2B5EF4-FFF2-40B4-BE49-F238E27FC236}">
                      <a16:creationId xmlns:a16="http://schemas.microsoft.com/office/drawing/2014/main" id="{1ED5C361-AC70-DD1F-29A2-D6AFFEE728D6}"/>
                    </a:ext>
                  </a:extLst>
                </p:cNvPr>
                <p:cNvCxnSpPr>
                  <a:cxnSpLocks/>
                </p:cNvCxnSpPr>
                <p:nvPr/>
              </p:nvCxnSpPr>
              <p:spPr>
                <a:xfrm flipH="1" flipV="1">
                  <a:off x="2589497" y="4112720"/>
                  <a:ext cx="179008" cy="10582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330" name="グループ化 329">
            <a:extLst>
              <a:ext uri="{FF2B5EF4-FFF2-40B4-BE49-F238E27FC236}">
                <a16:creationId xmlns:a16="http://schemas.microsoft.com/office/drawing/2014/main" id="{E0A9E4DF-F3C6-C61D-942B-9CAEB4905864}"/>
              </a:ext>
            </a:extLst>
          </p:cNvPr>
          <p:cNvGrpSpPr/>
          <p:nvPr/>
        </p:nvGrpSpPr>
        <p:grpSpPr>
          <a:xfrm>
            <a:off x="1975127" y="3528792"/>
            <a:ext cx="8142700" cy="475588"/>
            <a:chOff x="1979870" y="4636837"/>
            <a:chExt cx="8142700" cy="475588"/>
          </a:xfrm>
        </p:grpSpPr>
        <p:grpSp>
          <p:nvGrpSpPr>
            <p:cNvPr id="331" name="グループ化 330">
              <a:extLst>
                <a:ext uri="{FF2B5EF4-FFF2-40B4-BE49-F238E27FC236}">
                  <a16:creationId xmlns:a16="http://schemas.microsoft.com/office/drawing/2014/main" id="{53213448-BB60-151E-6047-1211EE33C162}"/>
                </a:ext>
              </a:extLst>
            </p:cNvPr>
            <p:cNvGrpSpPr/>
            <p:nvPr/>
          </p:nvGrpSpPr>
          <p:grpSpPr>
            <a:xfrm>
              <a:off x="4284521" y="4647281"/>
              <a:ext cx="1616231" cy="451393"/>
              <a:chOff x="2544698" y="3273692"/>
              <a:chExt cx="1616231" cy="451393"/>
            </a:xfrm>
          </p:grpSpPr>
          <p:cxnSp>
            <p:nvCxnSpPr>
              <p:cNvPr id="353" name="直線矢印コネクタ 352">
                <a:extLst>
                  <a:ext uri="{FF2B5EF4-FFF2-40B4-BE49-F238E27FC236}">
                    <a16:creationId xmlns:a16="http://schemas.microsoft.com/office/drawing/2014/main" id="{6E64783B-12A0-9553-7AA9-AE406CED87C0}"/>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直線矢印コネクタ 353">
                <a:extLst>
                  <a:ext uri="{FF2B5EF4-FFF2-40B4-BE49-F238E27FC236}">
                    <a16:creationId xmlns:a16="http://schemas.microsoft.com/office/drawing/2014/main" id="{A79E5623-D24B-3AE5-9729-D6C449C77B91}"/>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直線矢印コネクタ 354">
                <a:extLst>
                  <a:ext uri="{FF2B5EF4-FFF2-40B4-BE49-F238E27FC236}">
                    <a16:creationId xmlns:a16="http://schemas.microsoft.com/office/drawing/2014/main" id="{7B266962-CE46-DCF5-BC1D-0EBDB4BAADCE}"/>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2" name="グループ化 331">
              <a:extLst>
                <a:ext uri="{FF2B5EF4-FFF2-40B4-BE49-F238E27FC236}">
                  <a16:creationId xmlns:a16="http://schemas.microsoft.com/office/drawing/2014/main" id="{115C833E-28FB-2CDF-5B22-7E58763ED0C0}"/>
                </a:ext>
              </a:extLst>
            </p:cNvPr>
            <p:cNvGrpSpPr/>
            <p:nvPr/>
          </p:nvGrpSpPr>
          <p:grpSpPr>
            <a:xfrm>
              <a:off x="1979870" y="4636837"/>
              <a:ext cx="8142700" cy="475588"/>
              <a:chOff x="1979870" y="4636837"/>
              <a:chExt cx="8142700" cy="475588"/>
            </a:xfrm>
          </p:grpSpPr>
          <p:grpSp>
            <p:nvGrpSpPr>
              <p:cNvPr id="333" name="グループ化 332">
                <a:extLst>
                  <a:ext uri="{FF2B5EF4-FFF2-40B4-BE49-F238E27FC236}">
                    <a16:creationId xmlns:a16="http://schemas.microsoft.com/office/drawing/2014/main" id="{359C66A3-BE5A-E904-3699-7F6EA079CC9E}"/>
                  </a:ext>
                </a:extLst>
              </p:cNvPr>
              <p:cNvGrpSpPr/>
              <p:nvPr/>
            </p:nvGrpSpPr>
            <p:grpSpPr>
              <a:xfrm>
                <a:off x="8701202" y="4639195"/>
                <a:ext cx="1421368" cy="440234"/>
                <a:chOff x="8677940" y="3273692"/>
                <a:chExt cx="1421368" cy="440234"/>
              </a:xfrm>
            </p:grpSpPr>
            <p:cxnSp>
              <p:nvCxnSpPr>
                <p:cNvPr id="350" name="直線矢印コネクタ 349">
                  <a:extLst>
                    <a:ext uri="{FF2B5EF4-FFF2-40B4-BE49-F238E27FC236}">
                      <a16:creationId xmlns:a16="http://schemas.microsoft.com/office/drawing/2014/main" id="{6BAF10A8-15CC-C852-F949-230881D2CCBF}"/>
                    </a:ext>
                  </a:extLst>
                </p:cNvPr>
                <p:cNvCxnSpPr>
                  <a:cxnSpLocks/>
                </p:cNvCxnSpPr>
                <p:nvPr/>
              </p:nvCxnSpPr>
              <p:spPr>
                <a:xfrm flipV="1">
                  <a:off x="8677940" y="3273692"/>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線矢印コネクタ 350">
                  <a:extLst>
                    <a:ext uri="{FF2B5EF4-FFF2-40B4-BE49-F238E27FC236}">
                      <a16:creationId xmlns:a16="http://schemas.microsoft.com/office/drawing/2014/main" id="{C04ECABD-6007-555F-D8B0-31F31B569949}"/>
                    </a:ext>
                  </a:extLst>
                </p:cNvPr>
                <p:cNvCxnSpPr>
                  <a:cxnSpLocks/>
                </p:cNvCxnSpPr>
                <p:nvPr/>
              </p:nvCxnSpPr>
              <p:spPr>
                <a:xfrm flipH="1" flipV="1">
                  <a:off x="9527228" y="3287134"/>
                  <a:ext cx="572080" cy="338199"/>
                </a:xfrm>
                <a:prstGeom prst="straightConnector1">
                  <a:avLst/>
                </a:prstGeom>
                <a:ln w="28575">
                  <a:solidFill>
                    <a:srgbClr val="FF0000">
                      <a:alpha val="50000"/>
                    </a:srgb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2" name="直線矢印コネクタ 351">
                  <a:extLst>
                    <a:ext uri="{FF2B5EF4-FFF2-40B4-BE49-F238E27FC236}">
                      <a16:creationId xmlns:a16="http://schemas.microsoft.com/office/drawing/2014/main" id="{0572C9C5-34CA-96F3-3BA9-B63815847ED0}"/>
                    </a:ext>
                  </a:extLst>
                </p:cNvPr>
                <p:cNvCxnSpPr>
                  <a:cxnSpLocks/>
                </p:cNvCxnSpPr>
                <p:nvPr/>
              </p:nvCxnSpPr>
              <p:spPr>
                <a:xfrm flipV="1">
                  <a:off x="9488302"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4" name="グループ化 333">
                <a:extLst>
                  <a:ext uri="{FF2B5EF4-FFF2-40B4-BE49-F238E27FC236}">
                    <a16:creationId xmlns:a16="http://schemas.microsoft.com/office/drawing/2014/main" id="{1A64B81A-C84C-9C2C-FC16-AC4CE3581A88}"/>
                  </a:ext>
                </a:extLst>
              </p:cNvPr>
              <p:cNvGrpSpPr/>
              <p:nvPr/>
            </p:nvGrpSpPr>
            <p:grpSpPr>
              <a:xfrm>
                <a:off x="3424486" y="4636837"/>
                <a:ext cx="1616231" cy="451393"/>
                <a:chOff x="2544698" y="3273692"/>
                <a:chExt cx="1616231" cy="451393"/>
              </a:xfrm>
            </p:grpSpPr>
            <p:cxnSp>
              <p:nvCxnSpPr>
                <p:cNvPr id="347" name="直線矢印コネクタ 346">
                  <a:extLst>
                    <a:ext uri="{FF2B5EF4-FFF2-40B4-BE49-F238E27FC236}">
                      <a16:creationId xmlns:a16="http://schemas.microsoft.com/office/drawing/2014/main" id="{AA448172-61C4-8F53-14DE-438907B8EC52}"/>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直線矢印コネクタ 347">
                  <a:extLst>
                    <a:ext uri="{FF2B5EF4-FFF2-40B4-BE49-F238E27FC236}">
                      <a16:creationId xmlns:a16="http://schemas.microsoft.com/office/drawing/2014/main" id="{94DE7317-7E3E-8F6D-36AA-52B7722FBA0C}"/>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直線矢印コネクタ 348">
                  <a:extLst>
                    <a:ext uri="{FF2B5EF4-FFF2-40B4-BE49-F238E27FC236}">
                      <a16:creationId xmlns:a16="http://schemas.microsoft.com/office/drawing/2014/main" id="{AF309CB2-5A2F-B7C6-CBD2-035A0898B973}"/>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5" name="グループ化 334">
                <a:extLst>
                  <a:ext uri="{FF2B5EF4-FFF2-40B4-BE49-F238E27FC236}">
                    <a16:creationId xmlns:a16="http://schemas.microsoft.com/office/drawing/2014/main" id="{64FBD9C8-260F-B4C1-D572-A15CBCB33216}"/>
                  </a:ext>
                </a:extLst>
              </p:cNvPr>
              <p:cNvGrpSpPr/>
              <p:nvPr/>
            </p:nvGrpSpPr>
            <p:grpSpPr>
              <a:xfrm>
                <a:off x="5152296" y="4648681"/>
                <a:ext cx="1616231" cy="451393"/>
                <a:chOff x="2544698" y="3273692"/>
                <a:chExt cx="1616231" cy="451393"/>
              </a:xfrm>
            </p:grpSpPr>
            <p:cxnSp>
              <p:nvCxnSpPr>
                <p:cNvPr id="344" name="直線矢印コネクタ 343">
                  <a:extLst>
                    <a:ext uri="{FF2B5EF4-FFF2-40B4-BE49-F238E27FC236}">
                      <a16:creationId xmlns:a16="http://schemas.microsoft.com/office/drawing/2014/main" id="{B905EED7-F50C-DDFC-47D6-B307893EA1AB}"/>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直線矢印コネクタ 344">
                  <a:extLst>
                    <a:ext uri="{FF2B5EF4-FFF2-40B4-BE49-F238E27FC236}">
                      <a16:creationId xmlns:a16="http://schemas.microsoft.com/office/drawing/2014/main" id="{5BA6E2FA-4B89-78D2-6298-794B67DD03F2}"/>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直線矢印コネクタ 345">
                  <a:extLst>
                    <a:ext uri="{FF2B5EF4-FFF2-40B4-BE49-F238E27FC236}">
                      <a16:creationId xmlns:a16="http://schemas.microsoft.com/office/drawing/2014/main" id="{AB5C66DD-8B25-2965-4A61-17D8335EB43E}"/>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6" name="グループ化 335">
                <a:extLst>
                  <a:ext uri="{FF2B5EF4-FFF2-40B4-BE49-F238E27FC236}">
                    <a16:creationId xmlns:a16="http://schemas.microsoft.com/office/drawing/2014/main" id="{8638B94C-218E-64F4-2F56-0589C0A523A4}"/>
                  </a:ext>
                </a:extLst>
              </p:cNvPr>
              <p:cNvGrpSpPr/>
              <p:nvPr/>
            </p:nvGrpSpPr>
            <p:grpSpPr>
              <a:xfrm>
                <a:off x="2578138" y="4646777"/>
                <a:ext cx="1616231" cy="451393"/>
                <a:chOff x="2544698" y="3273692"/>
                <a:chExt cx="1616231" cy="451393"/>
              </a:xfrm>
            </p:grpSpPr>
            <p:cxnSp>
              <p:nvCxnSpPr>
                <p:cNvPr id="341" name="直線矢印コネクタ 340">
                  <a:extLst>
                    <a:ext uri="{FF2B5EF4-FFF2-40B4-BE49-F238E27FC236}">
                      <a16:creationId xmlns:a16="http://schemas.microsoft.com/office/drawing/2014/main" id="{2EA44113-3E8D-20A8-1BC7-124A48AF9857}"/>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直線矢印コネクタ 341">
                  <a:extLst>
                    <a:ext uri="{FF2B5EF4-FFF2-40B4-BE49-F238E27FC236}">
                      <a16:creationId xmlns:a16="http://schemas.microsoft.com/office/drawing/2014/main" id="{C275FF6B-A13F-2D29-5263-E22F5F3D6382}"/>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直線矢印コネクタ 342">
                  <a:extLst>
                    <a:ext uri="{FF2B5EF4-FFF2-40B4-BE49-F238E27FC236}">
                      <a16:creationId xmlns:a16="http://schemas.microsoft.com/office/drawing/2014/main" id="{D441D774-758F-2FA8-0553-11AA845D9C95}"/>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7" name="グループ化 336">
                <a:extLst>
                  <a:ext uri="{FF2B5EF4-FFF2-40B4-BE49-F238E27FC236}">
                    <a16:creationId xmlns:a16="http://schemas.microsoft.com/office/drawing/2014/main" id="{A23C2EC0-440A-A02D-B097-9B8C506277F8}"/>
                  </a:ext>
                </a:extLst>
              </p:cNvPr>
              <p:cNvGrpSpPr/>
              <p:nvPr/>
            </p:nvGrpSpPr>
            <p:grpSpPr>
              <a:xfrm>
                <a:off x="1979870" y="4655557"/>
                <a:ext cx="1339096" cy="456868"/>
                <a:chOff x="1979788" y="4087047"/>
                <a:chExt cx="1339096" cy="456868"/>
              </a:xfrm>
            </p:grpSpPr>
            <p:cxnSp>
              <p:nvCxnSpPr>
                <p:cNvPr id="338" name="直線矢印コネクタ 337">
                  <a:extLst>
                    <a:ext uri="{FF2B5EF4-FFF2-40B4-BE49-F238E27FC236}">
                      <a16:creationId xmlns:a16="http://schemas.microsoft.com/office/drawing/2014/main" id="{C04BBA2C-CCE7-6E13-A3C0-007AF5277779}"/>
                    </a:ext>
                  </a:extLst>
                </p:cNvPr>
                <p:cNvCxnSpPr>
                  <a:cxnSpLocks/>
                </p:cNvCxnSpPr>
                <p:nvPr/>
              </p:nvCxnSpPr>
              <p:spPr>
                <a:xfrm flipV="1">
                  <a:off x="1979788" y="4114967"/>
                  <a:ext cx="484577" cy="274523"/>
                </a:xfrm>
                <a:prstGeom prst="straightConnector1">
                  <a:avLst/>
                </a:prstGeom>
                <a:ln w="28575">
                  <a:solidFill>
                    <a:srgbClr val="FF0000">
                      <a:alpha val="50000"/>
                    </a:srgb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9" name="直線矢印コネクタ 338">
                  <a:extLst>
                    <a:ext uri="{FF2B5EF4-FFF2-40B4-BE49-F238E27FC236}">
                      <a16:creationId xmlns:a16="http://schemas.microsoft.com/office/drawing/2014/main" id="{CD0BC3BC-0346-DC06-8DEE-78CB5154ABAF}"/>
                    </a:ext>
                  </a:extLst>
                </p:cNvPr>
                <p:cNvCxnSpPr>
                  <a:cxnSpLocks/>
                </p:cNvCxnSpPr>
                <p:nvPr/>
              </p:nvCxnSpPr>
              <p:spPr>
                <a:xfrm flipV="1">
                  <a:off x="2526895" y="4087047"/>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直線矢印コネクタ 339">
                  <a:extLst>
                    <a:ext uri="{FF2B5EF4-FFF2-40B4-BE49-F238E27FC236}">
                      <a16:creationId xmlns:a16="http://schemas.microsoft.com/office/drawing/2014/main" id="{6B860AE1-A308-44CF-A572-A6D86685E5E3}"/>
                    </a:ext>
                  </a:extLst>
                </p:cNvPr>
                <p:cNvCxnSpPr>
                  <a:cxnSpLocks/>
                </p:cNvCxnSpPr>
                <p:nvPr/>
              </p:nvCxnSpPr>
              <p:spPr>
                <a:xfrm flipH="1" flipV="1">
                  <a:off x="2589497" y="4112720"/>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363" name="テキスト ボックス 362">
                <a:extLst>
                  <a:ext uri="{FF2B5EF4-FFF2-40B4-BE49-F238E27FC236}">
                    <a16:creationId xmlns:a16="http://schemas.microsoft.com/office/drawing/2014/main" id="{E26AA261-F0FC-BD56-54DB-50E9D57E5CD0}"/>
                  </a:ext>
                </a:extLst>
              </p:cNvPr>
              <p:cNvSpPr txBox="1"/>
              <p:nvPr/>
            </p:nvSpPr>
            <p:spPr>
              <a:xfrm>
                <a:off x="8490203" y="1921192"/>
                <a:ext cx="3438145" cy="635495"/>
              </a:xfrm>
              <a:prstGeom prst="rect">
                <a:avLst/>
              </a:prstGeom>
              <a:solidFill>
                <a:schemeClr val="accent2">
                  <a:alpha val="30000"/>
                </a:schemeClr>
              </a:solidFill>
              <a:ln w="31750" cmpd="dbl">
                <a:solidFill>
                  <a:schemeClr val="accent2"/>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sub>
                        <m:sup>
                          <m:r>
                            <a:rPr lang="en-US" altLang="ja-JP" sz="1800" b="0" i="1" smtClean="0">
                              <a:latin typeface="Cambria Math" panose="02040503050406030204" pitchFamily="18" charset="0"/>
                              <a:ea typeface="Cambria Math" panose="02040503050406030204" pitchFamily="18" charset="0"/>
                            </a:rPr>
                            <m:t>𝑛</m:t>
                          </m:r>
                          <m:r>
                            <a:rPr lang="en-US" altLang="ja-JP" sz="1800" b="0" i="1" smtClean="0">
                              <a:latin typeface="Cambria Math" panose="02040503050406030204" pitchFamily="18" charset="0"/>
                              <a:ea typeface="Cambria Math" panose="02040503050406030204" pitchFamily="18" charset="0"/>
                            </a:rPr>
                            <m:t>+1</m:t>
                          </m:r>
                        </m:sup>
                      </m:sSubSup>
                      <m:r>
                        <a:rPr lang="en-US" altLang="ja-JP" sz="1800" b="0" i="1" smtClean="0">
                          <a:latin typeface="Cambria Math" panose="02040503050406030204" pitchFamily="18" charset="0"/>
                          <a:ea typeface="Cambria Math" panose="02040503050406030204" pitchFamily="18" charset="0"/>
                        </a:rPr>
                        <m:t>=</m:t>
                      </m:r>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sub>
                        <m:sup>
                          <m:r>
                            <a:rPr lang="en-US" altLang="ja-JP" sz="1800" b="0" i="1" smtClean="0">
                              <a:latin typeface="Cambria Math" panose="02040503050406030204" pitchFamily="18" charset="0"/>
                              <a:ea typeface="Cambria Math" panose="02040503050406030204" pitchFamily="18" charset="0"/>
                            </a:rPr>
                            <m:t>𝑛</m:t>
                          </m:r>
                        </m:sup>
                      </m:sSubSup>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rPr>
                        <m:t> </m:t>
                      </m:r>
                      <m:r>
                        <m:rPr>
                          <m:sty m:val="p"/>
                        </m:rPr>
                        <a:rPr lang="el-GR" altLang="ja-JP" sz="1800" b="0" i="1" smtClean="0">
                          <a:latin typeface="Cambria Math" panose="02040503050406030204" pitchFamily="18" charset="0"/>
                          <a:ea typeface="Cambria Math" panose="02040503050406030204" pitchFamily="18" charset="0"/>
                        </a:rPr>
                        <m:t>Δ</m:t>
                      </m:r>
                      <m:r>
                        <a:rPr lang="en-US" altLang="ja-JP" sz="1800" b="0" i="1" smtClean="0">
                          <a:latin typeface="Cambria Math" panose="02040503050406030204" pitchFamily="18" charset="0"/>
                          <a:ea typeface="Cambria Math" panose="02040503050406030204" pitchFamily="18" charset="0"/>
                        </a:rPr>
                        <m:t>𝑡</m:t>
                      </m:r>
                      <m:r>
                        <a:rPr lang="en-US" altLang="ja-JP" sz="1800" b="0" i="1" smtClean="0">
                          <a:latin typeface="Cambria Math" panose="02040503050406030204" pitchFamily="18" charset="0"/>
                          <a:ea typeface="Cambria Math" panose="02040503050406030204" pitchFamily="18" charset="0"/>
                        </a:rPr>
                        <m:t> </m:t>
                      </m:r>
                      <m:f>
                        <m:fPr>
                          <m:ctrlPr>
                            <a:rPr lang="en-US" altLang="ja-JP" sz="1800" i="1" smtClean="0">
                              <a:latin typeface="Cambria Math" panose="02040503050406030204" pitchFamily="18" charset="0"/>
                              <a:ea typeface="Cambria Math" panose="02040503050406030204" pitchFamily="18" charset="0"/>
                            </a:rPr>
                          </m:ctrlPr>
                        </m:fPr>
                        <m:num>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𝑛</m:t>
                              </m:r>
                            </m:sup>
                          </m:sSubSup>
                          <m:r>
                            <a:rPr lang="en-US" altLang="ja-JP" sz="1800" b="0" i="1" smtClean="0">
                              <a:latin typeface="Cambria Math" panose="02040503050406030204" pitchFamily="18" charset="0"/>
                              <a:ea typeface="Cambria Math" panose="02040503050406030204" pitchFamily="18" charset="0"/>
                            </a:rPr>
                            <m:t>−</m:t>
                          </m:r>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𝑛</m:t>
                              </m:r>
                            </m:sup>
                          </m:sSubSup>
                        </m:num>
                        <m:den>
                          <m:r>
                            <a:rPr lang="en-US" altLang="ja-JP" sz="1800" b="0" i="1" smtClean="0">
                              <a:latin typeface="Cambria Math" panose="02040503050406030204" pitchFamily="18" charset="0"/>
                              <a:ea typeface="Cambria Math" panose="02040503050406030204" pitchFamily="18" charset="0"/>
                            </a:rPr>
                            <m:t>2</m:t>
                          </m:r>
                          <m:r>
                            <m:rPr>
                              <m:sty m:val="p"/>
                            </m:rPr>
                            <a:rPr lang="el-GR" altLang="ja-JP" sz="1800" b="0" i="1" smtClean="0">
                              <a:latin typeface="Cambria Math" panose="02040503050406030204" pitchFamily="18" charset="0"/>
                              <a:ea typeface="Cambria Math" panose="02040503050406030204" pitchFamily="18" charset="0"/>
                            </a:rPr>
                            <m:t>Δ</m:t>
                          </m:r>
                          <m:r>
                            <a:rPr lang="en-US" altLang="ja-JP" sz="1800" b="0" i="1" smtClean="0">
                              <a:latin typeface="Cambria Math" panose="02040503050406030204" pitchFamily="18" charset="0"/>
                              <a:ea typeface="Cambria Math" panose="02040503050406030204" pitchFamily="18" charset="0"/>
                            </a:rPr>
                            <m:t>𝑥</m:t>
                          </m:r>
                        </m:den>
                      </m:f>
                    </m:oMath>
                  </m:oMathPara>
                </a14:m>
                <a:endParaRPr lang="ja-JP" altLang="en-US"/>
              </a:p>
            </p:txBody>
          </p:sp>
        </mc:Choice>
        <mc:Fallback xmlns="">
          <p:sp>
            <p:nvSpPr>
              <p:cNvPr id="363" name="テキスト ボックス 362">
                <a:extLst>
                  <a:ext uri="{FF2B5EF4-FFF2-40B4-BE49-F238E27FC236}">
                    <a16:creationId xmlns:a16="http://schemas.microsoft.com/office/drawing/2014/main" id="{E26AA261-F0FC-BD56-54DB-50E9D57E5CD0}"/>
                  </a:ext>
                </a:extLst>
              </p:cNvPr>
              <p:cNvSpPr txBox="1">
                <a:spLocks noRot="1" noChangeAspect="1" noMove="1" noResize="1" noEditPoints="1" noAdjustHandles="1" noChangeArrowheads="1" noChangeShapeType="1" noTextEdit="1"/>
              </p:cNvSpPr>
              <p:nvPr/>
            </p:nvSpPr>
            <p:spPr>
              <a:xfrm>
                <a:off x="8490203" y="1921192"/>
                <a:ext cx="3438145" cy="635495"/>
              </a:xfrm>
              <a:prstGeom prst="rect">
                <a:avLst/>
              </a:prstGeom>
              <a:blipFill>
                <a:blip r:embed="rId45"/>
                <a:stretch>
                  <a:fillRect b="-1887"/>
                </a:stretch>
              </a:blipFill>
              <a:ln w="31750" cmpd="dbl">
                <a:solidFill>
                  <a:schemeClr val="accent2"/>
                </a:solidFill>
              </a:ln>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727E908A-2203-E227-5528-17910666172F}"/>
              </a:ext>
            </a:extLst>
          </p:cNvPr>
          <p:cNvGrpSpPr/>
          <p:nvPr/>
        </p:nvGrpSpPr>
        <p:grpSpPr>
          <a:xfrm>
            <a:off x="1454833" y="2233675"/>
            <a:ext cx="9200012" cy="4123154"/>
            <a:chOff x="1454833" y="2233675"/>
            <a:chExt cx="9200012" cy="4123154"/>
          </a:xfrm>
        </p:grpSpPr>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68484649-B981-0266-21ED-9EDF27AA9D48}"/>
                    </a:ext>
                  </a:extLst>
                </p:cNvPr>
                <p:cNvSpPr txBox="1"/>
                <p:nvPr/>
              </p:nvSpPr>
              <p:spPr>
                <a:xfrm>
                  <a:off x="2319819" y="5999973"/>
                  <a:ext cx="4141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𝐿</m:t>
                            </m:r>
                          </m:sub>
                        </m:sSub>
                      </m:oMath>
                    </m:oMathPara>
                  </a14:m>
                  <a:endParaRPr kumimoji="1" lang="ja-JP" altLang="en-US"/>
                </a:p>
              </p:txBody>
            </p:sp>
          </mc:Choice>
          <mc:Fallback xmlns="">
            <p:sp>
              <p:nvSpPr>
                <p:cNvPr id="59" name="テキスト ボックス 58">
                  <a:extLst>
                    <a:ext uri="{FF2B5EF4-FFF2-40B4-BE49-F238E27FC236}">
                      <a16:creationId xmlns:a16="http://schemas.microsoft.com/office/drawing/2014/main" id="{68484649-B981-0266-21ED-9EDF27AA9D48}"/>
                    </a:ext>
                  </a:extLst>
                </p:cNvPr>
                <p:cNvSpPr txBox="1">
                  <a:spLocks noRot="1" noChangeAspect="1" noMove="1" noResize="1" noEditPoints="1" noAdjustHandles="1" noChangeArrowheads="1" noChangeShapeType="1" noTextEdit="1"/>
                </p:cNvSpPr>
                <p:nvPr/>
              </p:nvSpPr>
              <p:spPr>
                <a:xfrm>
                  <a:off x="2319819" y="5999973"/>
                  <a:ext cx="414152" cy="276999"/>
                </a:xfrm>
                <a:prstGeom prst="rect">
                  <a:avLst/>
                </a:prstGeom>
                <a:blipFill>
                  <a:blip r:embed="rId46"/>
                  <a:stretch>
                    <a:fillRect l="-5882"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E7363EEA-7FA8-DB09-A3DB-C1C7DD68AC87}"/>
                    </a:ext>
                  </a:extLst>
                </p:cNvPr>
                <p:cNvSpPr txBox="1"/>
                <p:nvPr/>
              </p:nvSpPr>
              <p:spPr>
                <a:xfrm>
                  <a:off x="3091231" y="5996174"/>
                  <a:ext cx="6337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𝐿</m:t>
                            </m:r>
                            <m:r>
                              <a:rPr kumimoji="1" lang="en-US" altLang="ja-JP" b="0" i="1" smtClean="0">
                                <a:latin typeface="Cambria Math" panose="02040503050406030204" pitchFamily="18" charset="0"/>
                              </a:rPr>
                              <m:t>+1</m:t>
                            </m:r>
                          </m:sub>
                        </m:sSub>
                      </m:oMath>
                    </m:oMathPara>
                  </a14:m>
                  <a:endParaRPr kumimoji="1" lang="ja-JP" altLang="en-US"/>
                </a:p>
              </p:txBody>
            </p:sp>
          </mc:Choice>
          <mc:Fallback xmlns="">
            <p:sp>
              <p:nvSpPr>
                <p:cNvPr id="60" name="テキスト ボックス 59">
                  <a:extLst>
                    <a:ext uri="{FF2B5EF4-FFF2-40B4-BE49-F238E27FC236}">
                      <a16:creationId xmlns:a16="http://schemas.microsoft.com/office/drawing/2014/main" id="{E7363EEA-7FA8-DB09-A3DB-C1C7DD68AC87}"/>
                    </a:ext>
                  </a:extLst>
                </p:cNvPr>
                <p:cNvSpPr txBox="1">
                  <a:spLocks noRot="1" noChangeAspect="1" noMove="1" noResize="1" noEditPoints="1" noAdjustHandles="1" noChangeArrowheads="1" noChangeShapeType="1" noTextEdit="1"/>
                </p:cNvSpPr>
                <p:nvPr/>
              </p:nvSpPr>
              <p:spPr>
                <a:xfrm>
                  <a:off x="3091231" y="5996174"/>
                  <a:ext cx="633763" cy="276999"/>
                </a:xfrm>
                <a:prstGeom prst="rect">
                  <a:avLst/>
                </a:prstGeom>
                <a:blipFill>
                  <a:blip r:embed="rId47"/>
                  <a:stretch>
                    <a:fillRect l="-3922" b="-181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1785F46D-2FF1-C6EC-A2D1-F6AAB87E68B0}"/>
                    </a:ext>
                  </a:extLst>
                </p:cNvPr>
                <p:cNvSpPr txBox="1"/>
                <p:nvPr/>
              </p:nvSpPr>
              <p:spPr>
                <a:xfrm>
                  <a:off x="3936922" y="5991261"/>
                  <a:ext cx="6337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𝐿</m:t>
                            </m:r>
                            <m:r>
                              <a:rPr kumimoji="1" lang="en-US" altLang="ja-JP" b="0" i="1" smtClean="0">
                                <a:latin typeface="Cambria Math" panose="02040503050406030204" pitchFamily="18" charset="0"/>
                              </a:rPr>
                              <m:t>+2</m:t>
                            </m:r>
                          </m:sub>
                        </m:sSub>
                      </m:oMath>
                    </m:oMathPara>
                  </a14:m>
                  <a:endParaRPr kumimoji="1" lang="ja-JP" altLang="en-US"/>
                </a:p>
              </p:txBody>
            </p:sp>
          </mc:Choice>
          <mc:Fallback xmlns="">
            <p:sp>
              <p:nvSpPr>
                <p:cNvPr id="62" name="テキスト ボックス 61">
                  <a:extLst>
                    <a:ext uri="{FF2B5EF4-FFF2-40B4-BE49-F238E27FC236}">
                      <a16:creationId xmlns:a16="http://schemas.microsoft.com/office/drawing/2014/main" id="{1785F46D-2FF1-C6EC-A2D1-F6AAB87E68B0}"/>
                    </a:ext>
                  </a:extLst>
                </p:cNvPr>
                <p:cNvSpPr txBox="1">
                  <a:spLocks noRot="1" noChangeAspect="1" noMove="1" noResize="1" noEditPoints="1" noAdjustHandles="1" noChangeArrowheads="1" noChangeShapeType="1" noTextEdit="1"/>
                </p:cNvSpPr>
                <p:nvPr/>
              </p:nvSpPr>
              <p:spPr>
                <a:xfrm>
                  <a:off x="3936922" y="5991261"/>
                  <a:ext cx="633763" cy="276999"/>
                </a:xfrm>
                <a:prstGeom prst="rect">
                  <a:avLst/>
                </a:prstGeom>
                <a:blipFill>
                  <a:blip r:embed="rId48"/>
                  <a:stretch>
                    <a:fillRect l="-4000" r="-2000"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767E6A8-42E3-85EE-D4C9-FE3357318E50}"/>
                    </a:ext>
                  </a:extLst>
                </p:cNvPr>
                <p:cNvSpPr txBox="1"/>
                <p:nvPr/>
              </p:nvSpPr>
              <p:spPr>
                <a:xfrm>
                  <a:off x="9360789" y="5999972"/>
                  <a:ext cx="2923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𝐿</m:t>
                            </m:r>
                          </m:sub>
                        </m:sSub>
                      </m:oMath>
                    </m:oMathPara>
                  </a14:m>
                  <a:endParaRPr kumimoji="1" lang="ja-JP" altLang="en-US"/>
                </a:p>
              </p:txBody>
            </p:sp>
          </mc:Choice>
          <mc:Fallback xmlns="">
            <p:sp>
              <p:nvSpPr>
                <p:cNvPr id="63" name="テキスト ボックス 62">
                  <a:extLst>
                    <a:ext uri="{FF2B5EF4-FFF2-40B4-BE49-F238E27FC236}">
                      <a16:creationId xmlns:a16="http://schemas.microsoft.com/office/drawing/2014/main" id="{A767E6A8-42E3-85EE-D4C9-FE3357318E50}"/>
                    </a:ext>
                  </a:extLst>
                </p:cNvPr>
                <p:cNvSpPr txBox="1">
                  <a:spLocks noRot="1" noChangeAspect="1" noMove="1" noResize="1" noEditPoints="1" noAdjustHandles="1" noChangeArrowheads="1" noChangeShapeType="1" noTextEdit="1"/>
                </p:cNvSpPr>
                <p:nvPr/>
              </p:nvSpPr>
              <p:spPr>
                <a:xfrm>
                  <a:off x="9360789" y="5999972"/>
                  <a:ext cx="292324" cy="276999"/>
                </a:xfrm>
                <a:prstGeom prst="rect">
                  <a:avLst/>
                </a:prstGeom>
                <a:blipFill>
                  <a:blip r:embed="rId49"/>
                  <a:stretch>
                    <a:fillRect l="-12500"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5314B570-DA53-5654-F0D9-DF8A83C13711}"/>
                    </a:ext>
                  </a:extLst>
                </p:cNvPr>
                <p:cNvSpPr txBox="1"/>
                <p:nvPr/>
              </p:nvSpPr>
              <p:spPr>
                <a:xfrm>
                  <a:off x="4825254" y="5991260"/>
                  <a:ext cx="6337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𝐿</m:t>
                            </m:r>
                            <m:r>
                              <a:rPr kumimoji="1" lang="en-US" altLang="ja-JP" b="0" i="1" smtClean="0">
                                <a:latin typeface="Cambria Math" panose="02040503050406030204" pitchFamily="18" charset="0"/>
                              </a:rPr>
                              <m:t>+3</m:t>
                            </m:r>
                          </m:sub>
                        </m:sSub>
                      </m:oMath>
                    </m:oMathPara>
                  </a14:m>
                  <a:endParaRPr kumimoji="1" lang="ja-JP" altLang="en-US"/>
                </a:p>
              </p:txBody>
            </p:sp>
          </mc:Choice>
          <mc:Fallback xmlns="">
            <p:sp>
              <p:nvSpPr>
                <p:cNvPr id="64" name="テキスト ボックス 63">
                  <a:extLst>
                    <a:ext uri="{FF2B5EF4-FFF2-40B4-BE49-F238E27FC236}">
                      <a16:creationId xmlns:a16="http://schemas.microsoft.com/office/drawing/2014/main" id="{5314B570-DA53-5654-F0D9-DF8A83C13711}"/>
                    </a:ext>
                  </a:extLst>
                </p:cNvPr>
                <p:cNvSpPr txBox="1">
                  <a:spLocks noRot="1" noChangeAspect="1" noMove="1" noResize="1" noEditPoints="1" noAdjustHandles="1" noChangeArrowheads="1" noChangeShapeType="1" noTextEdit="1"/>
                </p:cNvSpPr>
                <p:nvPr/>
              </p:nvSpPr>
              <p:spPr>
                <a:xfrm>
                  <a:off x="4825254" y="5991260"/>
                  <a:ext cx="633763" cy="276999"/>
                </a:xfrm>
                <a:prstGeom prst="rect">
                  <a:avLst/>
                </a:prstGeom>
                <a:blipFill>
                  <a:blip r:embed="rId50"/>
                  <a:stretch>
                    <a:fillRect l="-5882"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53A75DF1-D527-5A3D-298B-DB887AA953BF}"/>
                    </a:ext>
                  </a:extLst>
                </p:cNvPr>
                <p:cNvSpPr txBox="1"/>
                <p:nvPr/>
              </p:nvSpPr>
              <p:spPr>
                <a:xfrm>
                  <a:off x="5678045" y="5991259"/>
                  <a:ext cx="6337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𝐿</m:t>
                            </m:r>
                            <m:r>
                              <a:rPr kumimoji="1" lang="en-US" altLang="ja-JP" b="0" i="1" smtClean="0">
                                <a:latin typeface="Cambria Math" panose="02040503050406030204" pitchFamily="18" charset="0"/>
                              </a:rPr>
                              <m:t>+4</m:t>
                            </m:r>
                          </m:sub>
                        </m:sSub>
                      </m:oMath>
                    </m:oMathPara>
                  </a14:m>
                  <a:endParaRPr kumimoji="1" lang="ja-JP" altLang="en-US"/>
                </a:p>
              </p:txBody>
            </p:sp>
          </mc:Choice>
          <mc:Fallback xmlns="">
            <p:sp>
              <p:nvSpPr>
                <p:cNvPr id="65" name="テキスト ボックス 64">
                  <a:extLst>
                    <a:ext uri="{FF2B5EF4-FFF2-40B4-BE49-F238E27FC236}">
                      <a16:creationId xmlns:a16="http://schemas.microsoft.com/office/drawing/2014/main" id="{53A75DF1-D527-5A3D-298B-DB887AA953BF}"/>
                    </a:ext>
                  </a:extLst>
                </p:cNvPr>
                <p:cNvSpPr txBox="1">
                  <a:spLocks noRot="1" noChangeAspect="1" noMove="1" noResize="1" noEditPoints="1" noAdjustHandles="1" noChangeArrowheads="1" noChangeShapeType="1" noTextEdit="1"/>
                </p:cNvSpPr>
                <p:nvPr/>
              </p:nvSpPr>
              <p:spPr>
                <a:xfrm>
                  <a:off x="5678045" y="5991259"/>
                  <a:ext cx="633763" cy="276999"/>
                </a:xfrm>
                <a:prstGeom prst="rect">
                  <a:avLst/>
                </a:prstGeom>
                <a:blipFill>
                  <a:blip r:embed="rId51"/>
                  <a:stretch>
                    <a:fillRect l="-3922" r="-1961" b="-13043"/>
                  </a:stretch>
                </a:blipFill>
              </p:spPr>
              <p:txBody>
                <a:bodyPr/>
                <a:lstStyle/>
                <a:p>
                  <a:r>
                    <a:rPr lang="ja-JP" altLang="en-US">
                      <a:noFill/>
                    </a:rPr>
                    <a:t> </a:t>
                  </a:r>
                </a:p>
              </p:txBody>
            </p:sp>
          </mc:Fallback>
        </mc:AlternateContent>
        <p:grpSp>
          <p:nvGrpSpPr>
            <p:cNvPr id="75" name="グループ化 74">
              <a:extLst>
                <a:ext uri="{FF2B5EF4-FFF2-40B4-BE49-F238E27FC236}">
                  <a16:creationId xmlns:a16="http://schemas.microsoft.com/office/drawing/2014/main" id="{A83B9FD9-7BA7-6075-B563-8419A46AE34F}"/>
                </a:ext>
              </a:extLst>
            </p:cNvPr>
            <p:cNvGrpSpPr/>
            <p:nvPr/>
          </p:nvGrpSpPr>
          <p:grpSpPr>
            <a:xfrm>
              <a:off x="1979676" y="2659206"/>
              <a:ext cx="8229600" cy="3216163"/>
              <a:chOff x="1979676" y="2659206"/>
              <a:chExt cx="8229600" cy="3216163"/>
            </a:xfrm>
          </p:grpSpPr>
          <p:cxnSp>
            <p:nvCxnSpPr>
              <p:cNvPr id="17" name="直線コネクタ 16">
                <a:extLst>
                  <a:ext uri="{FF2B5EF4-FFF2-40B4-BE49-F238E27FC236}">
                    <a16:creationId xmlns:a16="http://schemas.microsoft.com/office/drawing/2014/main" id="{475A6E83-FEBC-9A62-9B03-5CB0D268B258}"/>
                  </a:ext>
                </a:extLst>
              </p:cNvPr>
              <p:cNvCxnSpPr>
                <a:cxnSpLocks/>
              </p:cNvCxnSpPr>
              <p:nvPr/>
            </p:nvCxnSpPr>
            <p:spPr>
              <a:xfrm>
                <a:off x="1979676" y="5688863"/>
                <a:ext cx="82296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E489409F-C611-57F5-A908-CFCA38CFA0B6}"/>
                  </a:ext>
                </a:extLst>
              </p:cNvPr>
              <p:cNvCxnSpPr>
                <a:cxnSpLocks/>
              </p:cNvCxnSpPr>
              <p:nvPr/>
            </p:nvCxnSpPr>
            <p:spPr>
              <a:xfrm>
                <a:off x="1979676" y="5142998"/>
                <a:ext cx="82296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294FA51-9610-D3C1-3A78-D74317AACDFC}"/>
                  </a:ext>
                </a:extLst>
              </p:cNvPr>
              <p:cNvCxnSpPr>
                <a:cxnSpLocks/>
              </p:cNvCxnSpPr>
              <p:nvPr/>
            </p:nvCxnSpPr>
            <p:spPr>
              <a:xfrm>
                <a:off x="1979676" y="4592597"/>
                <a:ext cx="82296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5FD7835-4B5A-B7D4-02CC-EFC9BA955D83}"/>
                  </a:ext>
                </a:extLst>
              </p:cNvPr>
              <p:cNvCxnSpPr>
                <a:cxnSpLocks/>
              </p:cNvCxnSpPr>
              <p:nvPr/>
            </p:nvCxnSpPr>
            <p:spPr>
              <a:xfrm>
                <a:off x="1979676" y="4042184"/>
                <a:ext cx="82296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C77A3FC-02C8-D88A-00AC-A599A40DAFE8}"/>
                  </a:ext>
                </a:extLst>
              </p:cNvPr>
              <p:cNvCxnSpPr>
                <a:cxnSpLocks/>
              </p:cNvCxnSpPr>
              <p:nvPr/>
            </p:nvCxnSpPr>
            <p:spPr>
              <a:xfrm>
                <a:off x="1979676" y="2957002"/>
                <a:ext cx="82296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3D833F2-07F3-0F11-58B3-5F27CE8C9FD7}"/>
                  </a:ext>
                </a:extLst>
              </p:cNvPr>
              <p:cNvCxnSpPr>
                <a:cxnSpLocks/>
              </p:cNvCxnSpPr>
              <p:nvPr/>
            </p:nvCxnSpPr>
            <p:spPr>
              <a:xfrm flipV="1">
                <a:off x="2526895" y="2659206"/>
                <a:ext cx="0" cy="321616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6BEF7F3-17A5-B2C2-A7D6-D30D8F4A6AD8}"/>
                  </a:ext>
                </a:extLst>
              </p:cNvPr>
              <p:cNvCxnSpPr>
                <a:cxnSpLocks/>
              </p:cNvCxnSpPr>
              <p:nvPr/>
            </p:nvCxnSpPr>
            <p:spPr>
              <a:xfrm flipV="1">
                <a:off x="3408113" y="2659206"/>
                <a:ext cx="0" cy="321616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541357F9-B631-5F8D-B3CF-1F5DF0700A33}"/>
                  </a:ext>
                </a:extLst>
              </p:cNvPr>
              <p:cNvCxnSpPr>
                <a:cxnSpLocks/>
              </p:cNvCxnSpPr>
              <p:nvPr/>
            </p:nvCxnSpPr>
            <p:spPr>
              <a:xfrm flipV="1">
                <a:off x="4253804" y="2659206"/>
                <a:ext cx="0" cy="321616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19EAC890-7DA7-43AD-81EB-375AE33D03E0}"/>
                  </a:ext>
                </a:extLst>
              </p:cNvPr>
              <p:cNvCxnSpPr>
                <a:cxnSpLocks/>
              </p:cNvCxnSpPr>
              <p:nvPr/>
            </p:nvCxnSpPr>
            <p:spPr>
              <a:xfrm flipV="1">
                <a:off x="9506951" y="2659206"/>
                <a:ext cx="0" cy="321616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DE2A11D8-40AE-5F22-E4D7-8CFDF1C912E0}"/>
                  </a:ext>
                </a:extLst>
              </p:cNvPr>
              <p:cNvCxnSpPr>
                <a:cxnSpLocks/>
              </p:cNvCxnSpPr>
              <p:nvPr/>
            </p:nvCxnSpPr>
            <p:spPr>
              <a:xfrm flipV="1">
                <a:off x="5994927" y="2659206"/>
                <a:ext cx="0" cy="321616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D29AC706-8704-34A6-7739-BA0605900A37}"/>
                  </a:ext>
                </a:extLst>
              </p:cNvPr>
              <p:cNvCxnSpPr>
                <a:cxnSpLocks/>
              </p:cNvCxnSpPr>
              <p:nvPr/>
            </p:nvCxnSpPr>
            <p:spPr>
              <a:xfrm flipV="1">
                <a:off x="5118565" y="2659206"/>
                <a:ext cx="0" cy="3216163"/>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6" name="テキスト ボックス 75">
              <a:extLst>
                <a:ext uri="{FF2B5EF4-FFF2-40B4-BE49-F238E27FC236}">
                  <a16:creationId xmlns:a16="http://schemas.microsoft.com/office/drawing/2014/main" id="{BDA1B445-B537-FB97-19BC-209BF2C50786}"/>
                </a:ext>
              </a:extLst>
            </p:cNvPr>
            <p:cNvSpPr txBox="1"/>
            <p:nvPr/>
          </p:nvSpPr>
          <p:spPr>
            <a:xfrm>
              <a:off x="7338924" y="5987497"/>
              <a:ext cx="890626" cy="369332"/>
            </a:xfrm>
            <a:prstGeom prst="rect">
              <a:avLst/>
            </a:prstGeom>
            <a:noFill/>
          </p:spPr>
          <p:txBody>
            <a:bodyPr wrap="square" rtlCol="0">
              <a:spAutoFit/>
            </a:bodyPr>
            <a:lstStyle/>
            <a:p>
              <a:r>
                <a:rPr lang="ja-JP" altLang="en-US" b="1"/>
                <a:t>・・・</a:t>
              </a:r>
              <a:endParaRPr kumimoji="1" lang="ja-JP" altLang="en-US" b="1"/>
            </a:p>
          </p:txBody>
        </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915D83A8-7DBE-64DB-F0FF-182ECFB601B5}"/>
                    </a:ext>
                  </a:extLst>
                </p:cNvPr>
                <p:cNvSpPr txBox="1"/>
                <p:nvPr/>
              </p:nvSpPr>
              <p:spPr>
                <a:xfrm>
                  <a:off x="1517355" y="5553527"/>
                  <a:ext cx="2773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𝑡</m:t>
                            </m:r>
                          </m:e>
                          <m:sup>
                            <m:r>
                              <a:rPr kumimoji="1" lang="en-US" altLang="ja-JP" b="0" i="1" smtClean="0">
                                <a:latin typeface="Cambria Math" panose="02040503050406030204" pitchFamily="18" charset="0"/>
                              </a:rPr>
                              <m:t>0</m:t>
                            </m:r>
                          </m:sup>
                        </m:sSup>
                      </m:oMath>
                    </m:oMathPara>
                  </a14:m>
                  <a:endParaRPr kumimoji="1" lang="ja-JP" altLang="en-US"/>
                </a:p>
              </p:txBody>
            </p:sp>
          </mc:Choice>
          <mc:Fallback xmlns="">
            <p:sp>
              <p:nvSpPr>
                <p:cNvPr id="77" name="テキスト ボックス 76">
                  <a:extLst>
                    <a:ext uri="{FF2B5EF4-FFF2-40B4-BE49-F238E27FC236}">
                      <a16:creationId xmlns:a16="http://schemas.microsoft.com/office/drawing/2014/main" id="{915D83A8-7DBE-64DB-F0FF-182ECFB601B5}"/>
                    </a:ext>
                  </a:extLst>
                </p:cNvPr>
                <p:cNvSpPr txBox="1">
                  <a:spLocks noRot="1" noChangeAspect="1" noMove="1" noResize="1" noEditPoints="1" noAdjustHandles="1" noChangeArrowheads="1" noChangeShapeType="1" noTextEdit="1"/>
                </p:cNvSpPr>
                <p:nvPr/>
              </p:nvSpPr>
              <p:spPr>
                <a:xfrm>
                  <a:off x="1517355" y="5553527"/>
                  <a:ext cx="277384" cy="276999"/>
                </a:xfrm>
                <a:prstGeom prst="rect">
                  <a:avLst/>
                </a:prstGeom>
                <a:blipFill>
                  <a:blip r:embed="rId52"/>
                  <a:stretch>
                    <a:fillRect l="-13043" t="-4545" r="-4348" b="-45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FF726AF2-3AC9-F0A4-6A94-59CB441F52F8}"/>
                    </a:ext>
                  </a:extLst>
                </p:cNvPr>
                <p:cNvSpPr txBox="1"/>
                <p:nvPr/>
              </p:nvSpPr>
              <p:spPr>
                <a:xfrm>
                  <a:off x="1523232" y="5011432"/>
                  <a:ext cx="2724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𝑡</m:t>
                            </m:r>
                          </m:e>
                          <m:sup>
                            <m:r>
                              <a:rPr kumimoji="1" lang="en-US" altLang="ja-JP" b="0" i="1" smtClean="0">
                                <a:latin typeface="Cambria Math" panose="02040503050406030204" pitchFamily="18" charset="0"/>
                              </a:rPr>
                              <m:t>1</m:t>
                            </m:r>
                          </m:sup>
                        </m:sSup>
                      </m:oMath>
                    </m:oMathPara>
                  </a14:m>
                  <a:endParaRPr kumimoji="1" lang="ja-JP" altLang="en-US"/>
                </a:p>
              </p:txBody>
            </p:sp>
          </mc:Choice>
          <mc:Fallback xmlns="">
            <p:sp>
              <p:nvSpPr>
                <p:cNvPr id="78" name="テキスト ボックス 77">
                  <a:extLst>
                    <a:ext uri="{FF2B5EF4-FFF2-40B4-BE49-F238E27FC236}">
                      <a16:creationId xmlns:a16="http://schemas.microsoft.com/office/drawing/2014/main" id="{FF726AF2-3AC9-F0A4-6A94-59CB441F52F8}"/>
                    </a:ext>
                  </a:extLst>
                </p:cNvPr>
                <p:cNvSpPr txBox="1">
                  <a:spLocks noRot="1" noChangeAspect="1" noMove="1" noResize="1" noEditPoints="1" noAdjustHandles="1" noChangeArrowheads="1" noChangeShapeType="1" noTextEdit="1"/>
                </p:cNvSpPr>
                <p:nvPr/>
              </p:nvSpPr>
              <p:spPr>
                <a:xfrm>
                  <a:off x="1523232" y="5011432"/>
                  <a:ext cx="272446" cy="276999"/>
                </a:xfrm>
                <a:prstGeom prst="rect">
                  <a:avLst/>
                </a:prstGeom>
                <a:blipFill>
                  <a:blip r:embed="rId53"/>
                  <a:stretch>
                    <a:fillRect l="-18182" t="-4348" r="-4545"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622857F4-8A53-9495-B1F1-97B93262A470}"/>
                    </a:ext>
                  </a:extLst>
                </p:cNvPr>
                <p:cNvSpPr txBox="1"/>
                <p:nvPr/>
              </p:nvSpPr>
              <p:spPr>
                <a:xfrm>
                  <a:off x="1521675" y="4493172"/>
                  <a:ext cx="2773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𝑡</m:t>
                            </m:r>
                          </m:e>
                          <m:sup>
                            <m:r>
                              <a:rPr kumimoji="1" lang="en-US" altLang="ja-JP" b="0" i="1" smtClean="0">
                                <a:latin typeface="Cambria Math" panose="02040503050406030204" pitchFamily="18" charset="0"/>
                              </a:rPr>
                              <m:t>2</m:t>
                            </m:r>
                          </m:sup>
                        </m:sSup>
                      </m:oMath>
                    </m:oMathPara>
                  </a14:m>
                  <a:endParaRPr kumimoji="1" lang="ja-JP" altLang="en-US"/>
                </a:p>
              </p:txBody>
            </p:sp>
          </mc:Choice>
          <mc:Fallback xmlns="">
            <p:sp>
              <p:nvSpPr>
                <p:cNvPr id="79" name="テキスト ボックス 78">
                  <a:extLst>
                    <a:ext uri="{FF2B5EF4-FFF2-40B4-BE49-F238E27FC236}">
                      <a16:creationId xmlns:a16="http://schemas.microsoft.com/office/drawing/2014/main" id="{622857F4-8A53-9495-B1F1-97B93262A470}"/>
                    </a:ext>
                  </a:extLst>
                </p:cNvPr>
                <p:cNvSpPr txBox="1">
                  <a:spLocks noRot="1" noChangeAspect="1" noMove="1" noResize="1" noEditPoints="1" noAdjustHandles="1" noChangeArrowheads="1" noChangeShapeType="1" noTextEdit="1"/>
                </p:cNvSpPr>
                <p:nvPr/>
              </p:nvSpPr>
              <p:spPr>
                <a:xfrm>
                  <a:off x="1521675" y="4493172"/>
                  <a:ext cx="277384" cy="276999"/>
                </a:xfrm>
                <a:prstGeom prst="rect">
                  <a:avLst/>
                </a:prstGeom>
                <a:blipFill>
                  <a:blip r:embed="rId54"/>
                  <a:stretch>
                    <a:fillRect l="-18182" t="-4348" r="-9091"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12745C06-3074-DB85-4156-1F96EEA21BB4}"/>
                    </a:ext>
                  </a:extLst>
                </p:cNvPr>
                <p:cNvSpPr txBox="1"/>
                <p:nvPr/>
              </p:nvSpPr>
              <p:spPr>
                <a:xfrm>
                  <a:off x="1521675" y="3903684"/>
                  <a:ext cx="2773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𝑡</m:t>
                            </m:r>
                          </m:e>
                          <m:sup>
                            <m:r>
                              <a:rPr kumimoji="1" lang="en-US" altLang="ja-JP" b="0" i="1" smtClean="0">
                                <a:latin typeface="Cambria Math" panose="02040503050406030204" pitchFamily="18" charset="0"/>
                              </a:rPr>
                              <m:t>3</m:t>
                            </m:r>
                          </m:sup>
                        </m:sSup>
                      </m:oMath>
                    </m:oMathPara>
                  </a14:m>
                  <a:endParaRPr kumimoji="1" lang="ja-JP" altLang="en-US"/>
                </a:p>
              </p:txBody>
            </p:sp>
          </mc:Choice>
          <mc:Fallback xmlns="">
            <p:sp>
              <p:nvSpPr>
                <p:cNvPr id="80" name="テキスト ボックス 79">
                  <a:extLst>
                    <a:ext uri="{FF2B5EF4-FFF2-40B4-BE49-F238E27FC236}">
                      <a16:creationId xmlns:a16="http://schemas.microsoft.com/office/drawing/2014/main" id="{12745C06-3074-DB85-4156-1F96EEA21BB4}"/>
                    </a:ext>
                  </a:extLst>
                </p:cNvPr>
                <p:cNvSpPr txBox="1">
                  <a:spLocks noRot="1" noChangeAspect="1" noMove="1" noResize="1" noEditPoints="1" noAdjustHandles="1" noChangeArrowheads="1" noChangeShapeType="1" noTextEdit="1"/>
                </p:cNvSpPr>
                <p:nvPr/>
              </p:nvSpPr>
              <p:spPr>
                <a:xfrm>
                  <a:off x="1521675" y="3903684"/>
                  <a:ext cx="277384" cy="276999"/>
                </a:xfrm>
                <a:prstGeom prst="rect">
                  <a:avLst/>
                </a:prstGeom>
                <a:blipFill>
                  <a:blip r:embed="rId55"/>
                  <a:stretch>
                    <a:fillRect l="-18182" t="-4348" r="-9091"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05317D2B-ECC6-8AF6-B732-BA0B2F864F84}"/>
                    </a:ext>
                  </a:extLst>
                </p:cNvPr>
                <p:cNvSpPr txBox="1"/>
                <p:nvPr/>
              </p:nvSpPr>
              <p:spPr>
                <a:xfrm>
                  <a:off x="1506986" y="2818502"/>
                  <a:ext cx="3101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𝑡</m:t>
                            </m:r>
                          </m:e>
                          <m:sup>
                            <m:r>
                              <a:rPr kumimoji="1" lang="en-US" altLang="ja-JP" b="0" i="1" smtClean="0">
                                <a:latin typeface="Cambria Math" panose="02040503050406030204" pitchFamily="18" charset="0"/>
                              </a:rPr>
                              <m:t>𝑁</m:t>
                            </m:r>
                          </m:sup>
                        </m:sSup>
                      </m:oMath>
                    </m:oMathPara>
                  </a14:m>
                  <a:endParaRPr kumimoji="1" lang="ja-JP" altLang="en-US"/>
                </a:p>
              </p:txBody>
            </p:sp>
          </mc:Choice>
          <mc:Fallback xmlns="">
            <p:sp>
              <p:nvSpPr>
                <p:cNvPr id="81" name="テキスト ボックス 80">
                  <a:extLst>
                    <a:ext uri="{FF2B5EF4-FFF2-40B4-BE49-F238E27FC236}">
                      <a16:creationId xmlns:a16="http://schemas.microsoft.com/office/drawing/2014/main" id="{05317D2B-ECC6-8AF6-B732-BA0B2F864F84}"/>
                    </a:ext>
                  </a:extLst>
                </p:cNvPr>
                <p:cNvSpPr txBox="1">
                  <a:spLocks noRot="1" noChangeAspect="1" noMove="1" noResize="1" noEditPoints="1" noAdjustHandles="1" noChangeArrowheads="1" noChangeShapeType="1" noTextEdit="1"/>
                </p:cNvSpPr>
                <p:nvPr/>
              </p:nvSpPr>
              <p:spPr>
                <a:xfrm>
                  <a:off x="1506986" y="2818502"/>
                  <a:ext cx="310149" cy="276999"/>
                </a:xfrm>
                <a:prstGeom prst="rect">
                  <a:avLst/>
                </a:prstGeom>
                <a:blipFill>
                  <a:blip r:embed="rId56"/>
                  <a:stretch>
                    <a:fillRect l="-11538" t="-4348"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5A458BEF-D982-0827-10E1-2362AC57FC14}"/>
                    </a:ext>
                  </a:extLst>
                </p:cNvPr>
                <p:cNvSpPr txBox="1"/>
                <p:nvPr/>
              </p:nvSpPr>
              <p:spPr>
                <a:xfrm>
                  <a:off x="2785772" y="2233675"/>
                  <a:ext cx="3340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i="1" smtClean="0">
                            <a:latin typeface="Cambria Math" panose="02040503050406030204" pitchFamily="18" charset="0"/>
                            <a:ea typeface="Cambria Math" panose="02040503050406030204" pitchFamily="18" charset="0"/>
                          </a:rPr>
                          <m:t>Δ</m:t>
                        </m:r>
                        <m:r>
                          <a:rPr kumimoji="1" lang="en-US" altLang="ja-JP" b="0" i="1" smtClean="0">
                            <a:latin typeface="Cambria Math" panose="02040503050406030204" pitchFamily="18" charset="0"/>
                            <a:ea typeface="Cambria Math" panose="02040503050406030204" pitchFamily="18" charset="0"/>
                          </a:rPr>
                          <m:t>𝑥</m:t>
                        </m:r>
                      </m:oMath>
                    </m:oMathPara>
                  </a14:m>
                  <a:endParaRPr kumimoji="1" lang="ja-JP" altLang="en-US"/>
                </a:p>
              </p:txBody>
            </p:sp>
          </mc:Choice>
          <mc:Fallback xmlns="">
            <p:sp>
              <p:nvSpPr>
                <p:cNvPr id="82" name="テキスト ボックス 81">
                  <a:extLst>
                    <a:ext uri="{FF2B5EF4-FFF2-40B4-BE49-F238E27FC236}">
                      <a16:creationId xmlns:a16="http://schemas.microsoft.com/office/drawing/2014/main" id="{5A458BEF-D982-0827-10E1-2362AC57FC14}"/>
                    </a:ext>
                  </a:extLst>
                </p:cNvPr>
                <p:cNvSpPr txBox="1">
                  <a:spLocks noRot="1" noChangeAspect="1" noMove="1" noResize="1" noEditPoints="1" noAdjustHandles="1" noChangeArrowheads="1" noChangeShapeType="1" noTextEdit="1"/>
                </p:cNvSpPr>
                <p:nvPr/>
              </p:nvSpPr>
              <p:spPr>
                <a:xfrm>
                  <a:off x="2785772" y="2233675"/>
                  <a:ext cx="334001" cy="276999"/>
                </a:xfrm>
                <a:prstGeom prst="rect">
                  <a:avLst/>
                </a:prstGeom>
                <a:blipFill>
                  <a:blip r:embed="rId57"/>
                  <a:stretch>
                    <a:fillRect l="-11111" r="-7407" b="-8696"/>
                  </a:stretch>
                </a:blipFill>
              </p:spPr>
              <p:txBody>
                <a:bodyPr/>
                <a:lstStyle/>
                <a:p>
                  <a:r>
                    <a:rPr lang="ja-JP" altLang="en-US">
                      <a:noFill/>
                    </a:rPr>
                    <a:t> </a:t>
                  </a:r>
                </a:p>
              </p:txBody>
            </p:sp>
          </mc:Fallback>
        </mc:AlternateContent>
        <p:sp>
          <p:nvSpPr>
            <p:cNvPr id="83" name="円弧 82">
              <a:extLst>
                <a:ext uri="{FF2B5EF4-FFF2-40B4-BE49-F238E27FC236}">
                  <a16:creationId xmlns:a16="http://schemas.microsoft.com/office/drawing/2014/main" id="{A70E4313-549F-A2AE-4840-1D6E2839B66F}"/>
                </a:ext>
              </a:extLst>
            </p:cNvPr>
            <p:cNvSpPr/>
            <p:nvPr/>
          </p:nvSpPr>
          <p:spPr>
            <a:xfrm rot="18900000">
              <a:off x="2346484" y="2552274"/>
              <a:ext cx="1239671" cy="123967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4" name="円弧 83">
              <a:extLst>
                <a:ext uri="{FF2B5EF4-FFF2-40B4-BE49-F238E27FC236}">
                  <a16:creationId xmlns:a16="http://schemas.microsoft.com/office/drawing/2014/main" id="{A099F126-24FC-A32E-A4C4-185AB151D6D2}"/>
                </a:ext>
              </a:extLst>
            </p:cNvPr>
            <p:cNvSpPr/>
            <p:nvPr/>
          </p:nvSpPr>
          <p:spPr>
            <a:xfrm rot="2700000">
              <a:off x="9520883" y="5032442"/>
              <a:ext cx="773003" cy="773003"/>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5" name="テキスト ボックス 84">
                  <a:extLst>
                    <a:ext uri="{FF2B5EF4-FFF2-40B4-BE49-F238E27FC236}">
                      <a16:creationId xmlns:a16="http://schemas.microsoft.com/office/drawing/2014/main" id="{D5314D3C-6A6E-49E3-44AA-A70E70C037F1}"/>
                    </a:ext>
                  </a:extLst>
                </p:cNvPr>
                <p:cNvSpPr txBox="1"/>
                <p:nvPr/>
              </p:nvSpPr>
              <p:spPr>
                <a:xfrm>
                  <a:off x="10354250" y="5276528"/>
                  <a:ext cx="3005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i="1" smtClean="0">
                            <a:latin typeface="Cambria Math" panose="02040503050406030204" pitchFamily="18" charset="0"/>
                            <a:ea typeface="Cambria Math" panose="02040503050406030204" pitchFamily="18" charset="0"/>
                          </a:rPr>
                          <m:t>Δ</m:t>
                        </m:r>
                        <m:r>
                          <a:rPr kumimoji="1" lang="en-US" altLang="ja-JP" b="0" i="1" smtClean="0">
                            <a:latin typeface="Cambria Math" panose="02040503050406030204" pitchFamily="18" charset="0"/>
                            <a:ea typeface="Cambria Math" panose="02040503050406030204" pitchFamily="18" charset="0"/>
                          </a:rPr>
                          <m:t>𝑡</m:t>
                        </m:r>
                      </m:oMath>
                    </m:oMathPara>
                  </a14:m>
                  <a:endParaRPr kumimoji="1" lang="ja-JP" altLang="en-US"/>
                </a:p>
              </p:txBody>
            </p:sp>
          </mc:Choice>
          <mc:Fallback xmlns="">
            <p:sp>
              <p:nvSpPr>
                <p:cNvPr id="85" name="テキスト ボックス 84">
                  <a:extLst>
                    <a:ext uri="{FF2B5EF4-FFF2-40B4-BE49-F238E27FC236}">
                      <a16:creationId xmlns:a16="http://schemas.microsoft.com/office/drawing/2014/main" id="{D5314D3C-6A6E-49E3-44AA-A70E70C037F1}"/>
                    </a:ext>
                  </a:extLst>
                </p:cNvPr>
                <p:cNvSpPr txBox="1">
                  <a:spLocks noRot="1" noChangeAspect="1" noMove="1" noResize="1" noEditPoints="1" noAdjustHandles="1" noChangeArrowheads="1" noChangeShapeType="1" noTextEdit="1"/>
                </p:cNvSpPr>
                <p:nvPr/>
              </p:nvSpPr>
              <p:spPr>
                <a:xfrm>
                  <a:off x="10354250" y="5276528"/>
                  <a:ext cx="300595" cy="276999"/>
                </a:xfrm>
                <a:prstGeom prst="rect">
                  <a:avLst/>
                </a:prstGeom>
                <a:blipFill>
                  <a:blip r:embed="rId58"/>
                  <a:stretch>
                    <a:fillRect l="-16000" r="-8000" b="-4348"/>
                  </a:stretch>
                </a:blipFill>
              </p:spPr>
              <p:txBody>
                <a:bodyPr/>
                <a:lstStyle/>
                <a:p>
                  <a:r>
                    <a:rPr lang="ja-JP" altLang="en-US">
                      <a:noFill/>
                    </a:rPr>
                    <a:t> </a:t>
                  </a:r>
                </a:p>
              </p:txBody>
            </p:sp>
          </mc:Fallback>
        </mc:AlternateContent>
        <p:sp>
          <p:nvSpPr>
            <p:cNvPr id="364" name="テキスト ボックス 363">
              <a:extLst>
                <a:ext uri="{FF2B5EF4-FFF2-40B4-BE49-F238E27FC236}">
                  <a16:creationId xmlns:a16="http://schemas.microsoft.com/office/drawing/2014/main" id="{9785CBD8-9DF6-5C86-0A5A-C9C50033D2E3}"/>
                </a:ext>
              </a:extLst>
            </p:cNvPr>
            <p:cNvSpPr txBox="1"/>
            <p:nvPr/>
          </p:nvSpPr>
          <p:spPr>
            <a:xfrm>
              <a:off x="1454833" y="3178600"/>
              <a:ext cx="324020" cy="646331"/>
            </a:xfrm>
            <a:prstGeom prst="rect">
              <a:avLst/>
            </a:prstGeom>
            <a:noFill/>
          </p:spPr>
          <p:txBody>
            <a:bodyPr wrap="square" rtlCol="0">
              <a:spAutoFit/>
            </a:bodyPr>
            <a:lstStyle/>
            <a:p>
              <a:r>
                <a:rPr lang="ja-JP" altLang="en-US" sz="1200" b="1"/>
                <a:t>・・・</a:t>
              </a:r>
              <a:endParaRPr kumimoji="1" lang="ja-JP" altLang="en-US" sz="1200" b="1"/>
            </a:p>
          </p:txBody>
        </p:sp>
      </p:grpSp>
    </p:spTree>
    <p:extLst>
      <p:ext uri="{BB962C8B-B14F-4D97-AF65-F5344CB8AC3E}">
        <p14:creationId xmlns:p14="http://schemas.microsoft.com/office/powerpoint/2010/main" val="203491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7"/>
                                        </p:tgtEl>
                                        <p:attrNameLst>
                                          <p:attrName>style.visibility</p:attrName>
                                        </p:attrNameLst>
                                      </p:cBhvr>
                                      <p:to>
                                        <p:strVal val="visible"/>
                                      </p:to>
                                    </p:set>
                                    <p:animEffect transition="in" filter="wipe(down)">
                                      <p:cBhvr>
                                        <p:cTn id="12" dur="500"/>
                                        <p:tgtEl>
                                          <p:spTgt spid="167"/>
                                        </p:tgtEl>
                                      </p:cBhvr>
                                    </p:animEffect>
                                  </p:childTnLst>
                                </p:cTn>
                              </p:par>
                              <p:par>
                                <p:cTn id="13" presetID="1" presetClass="entr" presetSubtype="0" fill="hold" nodeType="withEffect">
                                  <p:stCondLst>
                                    <p:cond delay="0"/>
                                  </p:stCondLst>
                                  <p:childTnLst>
                                    <p:set>
                                      <p:cBhvr>
                                        <p:cTn id="14" dur="1" fill="hold">
                                          <p:stCondLst>
                                            <p:cond delay="0"/>
                                          </p:stCondLst>
                                        </p:cTn>
                                        <p:tgtEl>
                                          <p:spTgt spid="1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nodeType="clickEffect">
                                  <p:stCondLst>
                                    <p:cond delay="0"/>
                                  </p:stCondLst>
                                  <p:childTnLst>
                                    <p:set>
                                      <p:cBhvr>
                                        <p:cTn id="18" dur="indefinite"/>
                                        <p:tgtEl>
                                          <p:spTgt spid="167"/>
                                        </p:tgtEl>
                                        <p:attrNameLst>
                                          <p:attrName>style.opacity</p:attrName>
                                        </p:attrNameLst>
                                      </p:cBhvr>
                                      <p:to>
                                        <p:strVal val="0.5"/>
                                      </p:to>
                                    </p:set>
                                    <p:animEffect filter="image" prLst="opacity: 0.5">
                                      <p:cBhvr rctx="IE">
                                        <p:cTn id="19" dur="indefinite"/>
                                        <p:tgtEl>
                                          <p:spTgt spid="167"/>
                                        </p:tgtEl>
                                      </p:cBhvr>
                                    </p:animEffect>
                                  </p:childTnLst>
                                </p:cTn>
                              </p:par>
                              <p:par>
                                <p:cTn id="20" presetID="22" presetClass="entr" presetSubtype="4" fill="hold" nodeType="withEffect">
                                  <p:stCondLst>
                                    <p:cond delay="0"/>
                                  </p:stCondLst>
                                  <p:childTnLst>
                                    <p:set>
                                      <p:cBhvr>
                                        <p:cTn id="21" dur="1" fill="hold">
                                          <p:stCondLst>
                                            <p:cond delay="0"/>
                                          </p:stCondLst>
                                        </p:cTn>
                                        <p:tgtEl>
                                          <p:spTgt spid="153"/>
                                        </p:tgtEl>
                                        <p:attrNameLst>
                                          <p:attrName>style.visibility</p:attrName>
                                        </p:attrNameLst>
                                      </p:cBhvr>
                                      <p:to>
                                        <p:strVal val="visible"/>
                                      </p:to>
                                    </p:set>
                                    <p:animEffect transition="in" filter="wipe(down)">
                                      <p:cBhvr>
                                        <p:cTn id="22" dur="500"/>
                                        <p:tgtEl>
                                          <p:spTgt spid="1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7"/>
                                        </p:tgtEl>
                                        <p:attrNameLst>
                                          <p:attrName>style.visibility</p:attrName>
                                        </p:attrNameLst>
                                      </p:cBhvr>
                                      <p:to>
                                        <p:strVal val="visible"/>
                                      </p:to>
                                    </p:set>
                                    <p:animEffect transition="in" filter="wipe(down)">
                                      <p:cBhvr>
                                        <p:cTn id="27" dur="500"/>
                                        <p:tgtEl>
                                          <p:spTgt spid="107"/>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153"/>
                                        </p:tgtEl>
                                        <p:attrNameLst>
                                          <p:attrName>style.opacity</p:attrName>
                                        </p:attrNameLst>
                                      </p:cBhvr>
                                      <p:to>
                                        <p:strVal val="0.5"/>
                                      </p:to>
                                    </p:set>
                                    <p:animEffect filter="image" prLst="opacity: 0.5">
                                      <p:cBhvr rctx="IE">
                                        <p:cTn id="34" dur="indefinite"/>
                                        <p:tgtEl>
                                          <p:spTgt spid="153"/>
                                        </p:tgtEl>
                                      </p:cBhvr>
                                    </p:animEffect>
                                  </p:childTnLst>
                                </p:cTn>
                              </p:par>
                              <p:par>
                                <p:cTn id="35" presetID="22" presetClass="entr" presetSubtype="4" fill="hold" nodeType="withEffect">
                                  <p:stCondLst>
                                    <p:cond delay="0"/>
                                  </p:stCondLst>
                                  <p:childTnLst>
                                    <p:set>
                                      <p:cBhvr>
                                        <p:cTn id="36" dur="1" fill="hold">
                                          <p:stCondLst>
                                            <p:cond delay="0"/>
                                          </p:stCondLst>
                                        </p:cTn>
                                        <p:tgtEl>
                                          <p:spTgt spid="150"/>
                                        </p:tgtEl>
                                        <p:attrNameLst>
                                          <p:attrName>style.visibility</p:attrName>
                                        </p:attrNameLst>
                                      </p:cBhvr>
                                      <p:to>
                                        <p:strVal val="visible"/>
                                      </p:to>
                                    </p:set>
                                    <p:animEffect transition="in" filter="wipe(down)">
                                      <p:cBhvr>
                                        <p:cTn id="37" dur="500"/>
                                        <p:tgtEl>
                                          <p:spTgt spid="1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08"/>
                                        </p:tgtEl>
                                        <p:attrNameLst>
                                          <p:attrName>style.visibility</p:attrName>
                                        </p:attrNameLst>
                                      </p:cBhvr>
                                      <p:to>
                                        <p:strVal val="visible"/>
                                      </p:to>
                                    </p:set>
                                    <p:animEffect transition="in" filter="wipe(down)">
                                      <p:cBhvr>
                                        <p:cTn id="42" dur="500"/>
                                        <p:tgtEl>
                                          <p:spTgt spid="108"/>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150"/>
                                        </p:tgtEl>
                                        <p:attrNameLst>
                                          <p:attrName>style.opacity</p:attrName>
                                        </p:attrNameLst>
                                      </p:cBhvr>
                                      <p:to>
                                        <p:strVal val="0.5"/>
                                      </p:to>
                                    </p:set>
                                    <p:animEffect filter="image" prLst="opacity: 0.5">
                                      <p:cBhvr rctx="IE">
                                        <p:cTn id="49" dur="indefinite"/>
                                        <p:tgtEl>
                                          <p:spTgt spid="150"/>
                                        </p:tgtEl>
                                      </p:cBhvr>
                                    </p:animEffect>
                                  </p:childTnLst>
                                </p:cTn>
                              </p:par>
                              <p:par>
                                <p:cTn id="50" presetID="22" presetClass="entr" presetSubtype="4" fill="hold" nodeType="withEffect">
                                  <p:stCondLst>
                                    <p:cond delay="0"/>
                                  </p:stCondLst>
                                  <p:childTnLst>
                                    <p:set>
                                      <p:cBhvr>
                                        <p:cTn id="51" dur="1" fill="hold">
                                          <p:stCondLst>
                                            <p:cond delay="0"/>
                                          </p:stCondLst>
                                        </p:cTn>
                                        <p:tgtEl>
                                          <p:spTgt spid="220"/>
                                        </p:tgtEl>
                                        <p:attrNameLst>
                                          <p:attrName>style.visibility</p:attrName>
                                        </p:attrNameLst>
                                      </p:cBhvr>
                                      <p:to>
                                        <p:strVal val="visible"/>
                                      </p:to>
                                    </p:set>
                                    <p:animEffect transition="in" filter="wipe(down)">
                                      <p:cBhvr>
                                        <p:cTn id="52" dur="500"/>
                                        <p:tgtEl>
                                          <p:spTgt spid="220"/>
                                        </p:tgtEl>
                                      </p:cBhvr>
                                    </p:animEffect>
                                  </p:childTnLst>
                                </p:cTn>
                              </p:par>
                              <p:par>
                                <p:cTn id="53" presetID="1" presetClass="entr" presetSubtype="0" fill="hold" nodeType="withEffect">
                                  <p:stCondLst>
                                    <p:cond delay="0"/>
                                  </p:stCondLst>
                                  <p:childTnLst>
                                    <p:set>
                                      <p:cBhvr>
                                        <p:cTn id="54" dur="1" fill="hold">
                                          <p:stCondLst>
                                            <p:cond delay="0"/>
                                          </p:stCondLst>
                                        </p:cTn>
                                        <p:tgtEl>
                                          <p:spTgt spid="219"/>
                                        </p:tgtEl>
                                        <p:attrNameLst>
                                          <p:attrName>style.visibility</p:attrName>
                                        </p:attrNameLst>
                                      </p:cBhvr>
                                      <p:to>
                                        <p:strVal val="visible"/>
                                      </p:to>
                                    </p:set>
                                  </p:childTnLst>
                                </p:cTn>
                              </p:par>
                              <p:par>
                                <p:cTn id="55" presetID="22" presetClass="entr" presetSubtype="4" fill="hold" nodeType="withEffect">
                                  <p:stCondLst>
                                    <p:cond delay="0"/>
                                  </p:stCondLst>
                                  <p:childTnLst>
                                    <p:set>
                                      <p:cBhvr>
                                        <p:cTn id="56" dur="1" fill="hold">
                                          <p:stCondLst>
                                            <p:cond delay="0"/>
                                          </p:stCondLst>
                                        </p:cTn>
                                        <p:tgtEl>
                                          <p:spTgt spid="221"/>
                                        </p:tgtEl>
                                        <p:attrNameLst>
                                          <p:attrName>style.visibility</p:attrName>
                                        </p:attrNameLst>
                                      </p:cBhvr>
                                      <p:to>
                                        <p:strVal val="visible"/>
                                      </p:to>
                                    </p:set>
                                    <p:animEffect transition="in" filter="wipe(down)">
                                      <p:cBhvr>
                                        <p:cTn id="57" dur="500"/>
                                        <p:tgtEl>
                                          <p:spTgt spid="221"/>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mph" presetSubtype="0" grpId="1" nodeType="clickEffect">
                                  <p:stCondLst>
                                    <p:cond delay="0"/>
                                  </p:stCondLst>
                                  <p:childTnLst>
                                    <p:set>
                                      <p:cBhvr>
                                        <p:cTn id="61" dur="indefinite"/>
                                        <p:tgtEl>
                                          <p:spTgt spid="107"/>
                                        </p:tgtEl>
                                        <p:attrNameLst>
                                          <p:attrName>style.opacity</p:attrName>
                                        </p:attrNameLst>
                                      </p:cBhvr>
                                      <p:to>
                                        <p:strVal val="0.5"/>
                                      </p:to>
                                    </p:set>
                                    <p:animEffect filter="image" prLst="opacity: 0.5">
                                      <p:cBhvr rctx="IE">
                                        <p:cTn id="62" dur="indefinite"/>
                                        <p:tgtEl>
                                          <p:spTgt spid="107"/>
                                        </p:tgtEl>
                                      </p:cBhvr>
                                    </p:animEffect>
                                  </p:childTnLst>
                                </p:cTn>
                              </p:par>
                              <p:par>
                                <p:cTn id="63" presetID="9" presetClass="emph" presetSubtype="0" grpId="1" nodeType="withEffect">
                                  <p:stCondLst>
                                    <p:cond delay="0"/>
                                  </p:stCondLst>
                                  <p:childTnLst>
                                    <p:set>
                                      <p:cBhvr>
                                        <p:cTn id="64" dur="indefinite"/>
                                        <p:tgtEl>
                                          <p:spTgt spid="108"/>
                                        </p:tgtEl>
                                        <p:attrNameLst>
                                          <p:attrName>style.opacity</p:attrName>
                                        </p:attrNameLst>
                                      </p:cBhvr>
                                      <p:to>
                                        <p:strVal val="0.5"/>
                                      </p:to>
                                    </p:set>
                                    <p:animEffect filter="image" prLst="opacity: 0.5">
                                      <p:cBhvr rctx="IE">
                                        <p:cTn id="65" dur="indefinite"/>
                                        <p:tgtEl>
                                          <p:spTgt spid="108"/>
                                        </p:tgtEl>
                                      </p:cBhvr>
                                    </p:animEffect>
                                  </p:childTnLst>
                                </p:cTn>
                              </p:par>
                              <p:par>
                                <p:cTn id="66" presetID="9" presetClass="emph" presetSubtype="0" nodeType="withEffect">
                                  <p:stCondLst>
                                    <p:cond delay="0"/>
                                  </p:stCondLst>
                                  <p:childTnLst>
                                    <p:set>
                                      <p:cBhvr>
                                        <p:cTn id="67" dur="indefinite"/>
                                        <p:tgtEl>
                                          <p:spTgt spid="221"/>
                                        </p:tgtEl>
                                        <p:attrNameLst>
                                          <p:attrName>style.opacity</p:attrName>
                                        </p:attrNameLst>
                                      </p:cBhvr>
                                      <p:to>
                                        <p:strVal val="0.5"/>
                                      </p:to>
                                    </p:set>
                                    <p:animEffect filter="image" prLst="opacity: 0.5">
                                      <p:cBhvr rctx="IE">
                                        <p:cTn id="68" dur="indefinite"/>
                                        <p:tgtEl>
                                          <p:spTgt spid="221"/>
                                        </p:tgtEl>
                                      </p:cBhvr>
                                    </p:animEffect>
                                  </p:childTnLst>
                                </p:cTn>
                              </p:par>
                              <p:par>
                                <p:cTn id="69" presetID="22" presetClass="entr" presetSubtype="4" fill="hold" nodeType="withEffect">
                                  <p:stCondLst>
                                    <p:cond delay="0"/>
                                  </p:stCondLst>
                                  <p:childTnLst>
                                    <p:set>
                                      <p:cBhvr>
                                        <p:cTn id="70" dur="1" fill="hold">
                                          <p:stCondLst>
                                            <p:cond delay="0"/>
                                          </p:stCondLst>
                                        </p:cTn>
                                        <p:tgtEl>
                                          <p:spTgt spid="226"/>
                                        </p:tgtEl>
                                        <p:attrNameLst>
                                          <p:attrName>style.visibility</p:attrName>
                                        </p:attrNameLst>
                                      </p:cBhvr>
                                      <p:to>
                                        <p:strVal val="visible"/>
                                      </p:to>
                                    </p:set>
                                    <p:animEffect transition="in" filter="wipe(down)">
                                      <p:cBhvr>
                                        <p:cTn id="71" dur="500"/>
                                        <p:tgtEl>
                                          <p:spTgt spid="226"/>
                                        </p:tgtEl>
                                      </p:cBhvr>
                                    </p:animEffect>
                                  </p:childTnLst>
                                </p:cTn>
                              </p:par>
                              <p:par>
                                <p:cTn id="72" presetID="1" presetClass="entr" presetSubtype="0" fill="hold" nodeType="withEffect">
                                  <p:stCondLst>
                                    <p:cond delay="0"/>
                                  </p:stCondLst>
                                  <p:childTnLst>
                                    <p:set>
                                      <p:cBhvr>
                                        <p:cTn id="73" dur="1" fill="hold">
                                          <p:stCondLst>
                                            <p:cond delay="0"/>
                                          </p:stCondLst>
                                        </p:cTn>
                                        <p:tgtEl>
                                          <p:spTgt spid="225"/>
                                        </p:tgtEl>
                                        <p:attrNameLst>
                                          <p:attrName>style.visibility</p:attrName>
                                        </p:attrNameLst>
                                      </p:cBhvr>
                                      <p:to>
                                        <p:strVal val="visible"/>
                                      </p:to>
                                    </p:set>
                                  </p:childTnLst>
                                </p:cTn>
                              </p:par>
                              <p:par>
                                <p:cTn id="74" presetID="22" presetClass="entr" presetSubtype="4" fill="hold" nodeType="withEffect">
                                  <p:stCondLst>
                                    <p:cond delay="0"/>
                                  </p:stCondLst>
                                  <p:childTnLst>
                                    <p:set>
                                      <p:cBhvr>
                                        <p:cTn id="75" dur="1" fill="hold">
                                          <p:stCondLst>
                                            <p:cond delay="0"/>
                                          </p:stCondLst>
                                        </p:cTn>
                                        <p:tgtEl>
                                          <p:spTgt spid="227"/>
                                        </p:tgtEl>
                                        <p:attrNameLst>
                                          <p:attrName>style.visibility</p:attrName>
                                        </p:attrNameLst>
                                      </p:cBhvr>
                                      <p:to>
                                        <p:strVal val="visible"/>
                                      </p:to>
                                    </p:set>
                                    <p:animEffect transition="in" filter="wipe(down)">
                                      <p:cBhvr>
                                        <p:cTn id="76" dur="500"/>
                                        <p:tgtEl>
                                          <p:spTgt spid="227"/>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mph" presetSubtype="0" nodeType="clickEffect">
                                  <p:stCondLst>
                                    <p:cond delay="0"/>
                                  </p:stCondLst>
                                  <p:childTnLst>
                                    <p:set>
                                      <p:cBhvr>
                                        <p:cTn id="80" dur="indefinite"/>
                                        <p:tgtEl>
                                          <p:spTgt spid="226"/>
                                        </p:tgtEl>
                                        <p:attrNameLst>
                                          <p:attrName>style.opacity</p:attrName>
                                        </p:attrNameLst>
                                      </p:cBhvr>
                                      <p:to>
                                        <p:strVal val="0.5"/>
                                      </p:to>
                                    </p:set>
                                    <p:animEffect filter="image" prLst="opacity: 0.5">
                                      <p:cBhvr rctx="IE">
                                        <p:cTn id="81" dur="indefinite"/>
                                        <p:tgtEl>
                                          <p:spTgt spid="226"/>
                                        </p:tgtEl>
                                      </p:cBhvr>
                                    </p:animEffect>
                                  </p:childTnLst>
                                </p:cTn>
                              </p:par>
                              <p:par>
                                <p:cTn id="82" presetID="22" presetClass="entr" presetSubtype="4" fill="hold" nodeType="withEffect">
                                  <p:stCondLst>
                                    <p:cond delay="0"/>
                                  </p:stCondLst>
                                  <p:childTnLst>
                                    <p:set>
                                      <p:cBhvr>
                                        <p:cTn id="83" dur="1" fill="hold">
                                          <p:stCondLst>
                                            <p:cond delay="0"/>
                                          </p:stCondLst>
                                        </p:cTn>
                                        <p:tgtEl>
                                          <p:spTgt spid="242"/>
                                        </p:tgtEl>
                                        <p:attrNameLst>
                                          <p:attrName>style.visibility</p:attrName>
                                        </p:attrNameLst>
                                      </p:cBhvr>
                                      <p:to>
                                        <p:strVal val="visible"/>
                                      </p:to>
                                    </p:set>
                                    <p:animEffect transition="in" filter="wipe(down)">
                                      <p:cBhvr>
                                        <p:cTn id="84" dur="500"/>
                                        <p:tgtEl>
                                          <p:spTgt spid="242"/>
                                        </p:tgtEl>
                                      </p:cBhvr>
                                    </p:animEffect>
                                  </p:childTnLst>
                                </p:cTn>
                              </p:par>
                              <p:par>
                                <p:cTn id="85" presetID="22" presetClass="entr" presetSubtype="4" fill="hold" nodeType="withEffect">
                                  <p:stCondLst>
                                    <p:cond delay="0"/>
                                  </p:stCondLst>
                                  <p:childTnLst>
                                    <p:set>
                                      <p:cBhvr>
                                        <p:cTn id="86" dur="1" fill="hold">
                                          <p:stCondLst>
                                            <p:cond delay="0"/>
                                          </p:stCondLst>
                                        </p:cTn>
                                        <p:tgtEl>
                                          <p:spTgt spid="235"/>
                                        </p:tgtEl>
                                        <p:attrNameLst>
                                          <p:attrName>style.visibility</p:attrName>
                                        </p:attrNameLst>
                                      </p:cBhvr>
                                      <p:to>
                                        <p:strVal val="visible"/>
                                      </p:to>
                                    </p:set>
                                    <p:animEffect transition="in" filter="wipe(down)">
                                      <p:cBhvr>
                                        <p:cTn id="87" dur="500"/>
                                        <p:tgtEl>
                                          <p:spTgt spid="235"/>
                                        </p:tgtEl>
                                      </p:cBhvr>
                                    </p:animEffect>
                                  </p:childTnLst>
                                </p:cTn>
                              </p:par>
                              <p:par>
                                <p:cTn id="88" presetID="1" presetClass="entr" presetSubtype="0" fill="hold" nodeType="withEffect">
                                  <p:stCondLst>
                                    <p:cond delay="0"/>
                                  </p:stCondLst>
                                  <p:childTnLst>
                                    <p:set>
                                      <p:cBhvr>
                                        <p:cTn id="89" dur="1" fill="hold">
                                          <p:stCondLst>
                                            <p:cond delay="0"/>
                                          </p:stCondLst>
                                        </p:cTn>
                                        <p:tgtEl>
                                          <p:spTgt spid="228"/>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9" presetClass="emph" presetSubtype="0" nodeType="clickEffect">
                                  <p:stCondLst>
                                    <p:cond delay="0"/>
                                  </p:stCondLst>
                                  <p:childTnLst>
                                    <p:set>
                                      <p:cBhvr>
                                        <p:cTn id="93" dur="indefinite"/>
                                        <p:tgtEl>
                                          <p:spTgt spid="235"/>
                                        </p:tgtEl>
                                        <p:attrNameLst>
                                          <p:attrName>style.opacity</p:attrName>
                                        </p:attrNameLst>
                                      </p:cBhvr>
                                      <p:to>
                                        <p:strVal val="0.5"/>
                                      </p:to>
                                    </p:set>
                                    <p:animEffect filter="image" prLst="opacity: 0.5">
                                      <p:cBhvr rctx="IE">
                                        <p:cTn id="94" dur="indefinite"/>
                                        <p:tgtEl>
                                          <p:spTgt spid="235"/>
                                        </p:tgtEl>
                                      </p:cBhvr>
                                    </p:animEffect>
                                  </p:childTnLst>
                                </p:cTn>
                              </p:par>
                              <p:par>
                                <p:cTn id="95" presetID="22" presetClass="entr" presetSubtype="4" fill="hold" nodeType="withEffect">
                                  <p:stCondLst>
                                    <p:cond delay="0"/>
                                  </p:stCondLst>
                                  <p:childTnLst>
                                    <p:set>
                                      <p:cBhvr>
                                        <p:cTn id="96" dur="1" fill="hold">
                                          <p:stCondLst>
                                            <p:cond delay="0"/>
                                          </p:stCondLst>
                                        </p:cTn>
                                        <p:tgtEl>
                                          <p:spTgt spid="282"/>
                                        </p:tgtEl>
                                        <p:attrNameLst>
                                          <p:attrName>style.visibility</p:attrName>
                                        </p:attrNameLst>
                                      </p:cBhvr>
                                      <p:to>
                                        <p:strVal val="visible"/>
                                      </p:to>
                                    </p:set>
                                    <p:animEffect transition="in" filter="wipe(down)">
                                      <p:cBhvr>
                                        <p:cTn id="97" dur="500"/>
                                        <p:tgtEl>
                                          <p:spTgt spid="282"/>
                                        </p:tgtEl>
                                      </p:cBhvr>
                                    </p:animEffect>
                                  </p:childTnLst>
                                </p:cTn>
                              </p:par>
                              <p:par>
                                <p:cTn id="98" presetID="22" presetClass="entr" presetSubtype="4" fill="hold" nodeType="withEffect">
                                  <p:stCondLst>
                                    <p:cond delay="0"/>
                                  </p:stCondLst>
                                  <p:childTnLst>
                                    <p:set>
                                      <p:cBhvr>
                                        <p:cTn id="99" dur="1" fill="hold">
                                          <p:stCondLst>
                                            <p:cond delay="0"/>
                                          </p:stCondLst>
                                        </p:cTn>
                                        <p:tgtEl>
                                          <p:spTgt spid="275"/>
                                        </p:tgtEl>
                                        <p:attrNameLst>
                                          <p:attrName>style.visibility</p:attrName>
                                        </p:attrNameLst>
                                      </p:cBhvr>
                                      <p:to>
                                        <p:strVal val="visible"/>
                                      </p:to>
                                    </p:set>
                                    <p:animEffect transition="in" filter="wipe(down)">
                                      <p:cBhvr>
                                        <p:cTn id="100" dur="500"/>
                                        <p:tgtEl>
                                          <p:spTgt spid="275"/>
                                        </p:tgtEl>
                                      </p:cBhvr>
                                    </p:animEffect>
                                  </p:childTnLst>
                                </p:cTn>
                              </p:par>
                              <p:par>
                                <p:cTn id="101" presetID="1" presetClass="entr" presetSubtype="0" fill="hold" nodeType="withEffect">
                                  <p:stCondLst>
                                    <p:cond delay="0"/>
                                  </p:stCondLst>
                                  <p:childTnLst>
                                    <p:set>
                                      <p:cBhvr>
                                        <p:cTn id="102" dur="1" fill="hold">
                                          <p:stCondLst>
                                            <p:cond delay="0"/>
                                          </p:stCondLst>
                                        </p:cTn>
                                        <p:tgtEl>
                                          <p:spTgt spid="268"/>
                                        </p:tgtEl>
                                        <p:attrNameLst>
                                          <p:attrName>style.visibility</p:attrName>
                                        </p:attrNameLst>
                                      </p:cBhvr>
                                      <p:to>
                                        <p:strVal val="visible"/>
                                      </p:to>
                                    </p:set>
                                  </p:childTnLst>
                                </p:cTn>
                              </p:par>
                              <p:par>
                                <p:cTn id="103" presetID="22" presetClass="entr" presetSubtype="4" fill="hold" nodeType="withEffect">
                                  <p:stCondLst>
                                    <p:cond delay="0"/>
                                  </p:stCondLst>
                                  <p:childTnLst>
                                    <p:set>
                                      <p:cBhvr>
                                        <p:cTn id="104" dur="1" fill="hold">
                                          <p:stCondLst>
                                            <p:cond delay="0"/>
                                          </p:stCondLst>
                                        </p:cTn>
                                        <p:tgtEl>
                                          <p:spTgt spid="330"/>
                                        </p:tgtEl>
                                        <p:attrNameLst>
                                          <p:attrName>style.visibility</p:attrName>
                                        </p:attrNameLst>
                                      </p:cBhvr>
                                      <p:to>
                                        <p:strVal val="visible"/>
                                      </p:to>
                                    </p:set>
                                    <p:animEffect transition="in" filter="wipe(down)">
                                      <p:cBhvr>
                                        <p:cTn id="105"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7" grpId="0"/>
      <p:bldP spid="107" grpId="1"/>
      <p:bldP spid="102" grpId="0" animBg="1"/>
      <p:bldP spid="108" grpId="0"/>
      <p:bldP spid="108" grpId="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en-US" altLang="ja-JP" sz="4000" dirty="0"/>
              <a:t>2</a:t>
            </a:r>
            <a:r>
              <a:rPr kumimoji="1" lang="en-US" altLang="ja-JP" sz="4000" dirty="0"/>
              <a:t>.5 </a:t>
            </a:r>
            <a:r>
              <a:rPr kumimoji="1" lang="ja-JP" altLang="en-US" sz="4000"/>
              <a:t>一階偏微分方程式</a:t>
            </a:r>
            <a:r>
              <a:rPr kumimoji="1" lang="en-US" altLang="ja-JP" sz="4000" dirty="0"/>
              <a:t>(t, x </a:t>
            </a:r>
            <a:r>
              <a:rPr kumimoji="1" lang="ja-JP" altLang="en-US" sz="4000"/>
              <a:t>微分</a:t>
            </a:r>
            <a:r>
              <a:rPr kumimoji="1" lang="en-US" altLang="ja-JP" sz="4000" dirty="0"/>
              <a:t>)</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559422" cy="389481"/>
          </a:xfrm>
        </p:spPr>
        <p:txBody>
          <a:bodyPr>
            <a:normAutofit lnSpcReduction="10000"/>
          </a:bodyPr>
          <a:lstStyle/>
          <a:p>
            <a:pPr marL="0" indent="0">
              <a:lnSpc>
                <a:spcPct val="110000"/>
              </a:lnSpc>
              <a:buNone/>
            </a:pPr>
            <a:r>
              <a:rPr lang="ja-JP" altLang="en-US" sz="1800"/>
              <a:t>図</a:t>
            </a:r>
            <a:r>
              <a:rPr lang="en-US" altLang="ja-JP" sz="1800" dirty="0"/>
              <a:t>2.2 </a:t>
            </a:r>
            <a:r>
              <a:rPr lang="ja-JP" altLang="en-US" sz="1800"/>
              <a:t>概念図</a:t>
            </a:r>
            <a:endParaRPr lang="en-US" altLang="ja-JP" sz="1800" dirty="0"/>
          </a:p>
          <a:p>
            <a:pPr marL="0" indent="0">
              <a:lnSpc>
                <a:spcPct val="110000"/>
              </a:lnSpc>
              <a:buNone/>
            </a:pPr>
            <a:endParaRPr lang="en-US" altLang="ja-JP" sz="1800" dirty="0"/>
          </a:p>
        </p:txBody>
      </p:sp>
      <p:grpSp>
        <p:nvGrpSpPr>
          <p:cNvPr id="167" name="step2">
            <a:extLst>
              <a:ext uri="{FF2B5EF4-FFF2-40B4-BE49-F238E27FC236}">
                <a16:creationId xmlns:a16="http://schemas.microsoft.com/office/drawing/2014/main" id="{567941CD-FD5A-10E8-637B-AFD9C562980C}"/>
              </a:ext>
            </a:extLst>
          </p:cNvPr>
          <p:cNvGrpSpPr/>
          <p:nvPr/>
        </p:nvGrpSpPr>
        <p:grpSpPr>
          <a:xfrm>
            <a:off x="2038311" y="5307966"/>
            <a:ext cx="7547926" cy="392750"/>
            <a:chOff x="2038311" y="5307966"/>
            <a:chExt cx="7547926" cy="392750"/>
          </a:xfrm>
        </p:grpSpPr>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99292338-FCAC-5808-1EF1-75C11AA6BE60}"/>
                    </a:ext>
                  </a:extLst>
                </p:cNvPr>
                <p:cNvSpPr txBox="1"/>
                <p:nvPr/>
              </p:nvSpPr>
              <p:spPr>
                <a:xfrm>
                  <a:off x="2038311" y="5309724"/>
                  <a:ext cx="452725" cy="374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sub>
                          <m:sup>
                            <m:r>
                              <a:rPr lang="en-US" altLang="ja-JP" sz="1800" b="0" i="1" smtClean="0">
                                <a:latin typeface="Cambria Math" panose="02040503050406030204" pitchFamily="18" charset="0"/>
                                <a:ea typeface="Cambria Math" panose="02040503050406030204" pitchFamily="18" charset="0"/>
                              </a:rPr>
                              <m:t>0</m:t>
                            </m:r>
                          </m:sup>
                        </m:sSubSup>
                      </m:oMath>
                    </m:oMathPara>
                  </a14:m>
                  <a:endParaRPr lang="ja-JP" altLang="en-US"/>
                </a:p>
              </p:txBody>
            </p:sp>
          </mc:Choice>
          <mc:Fallback xmlns="">
            <p:sp>
              <p:nvSpPr>
                <p:cNvPr id="93" name="テキスト ボックス 92">
                  <a:extLst>
                    <a:ext uri="{FF2B5EF4-FFF2-40B4-BE49-F238E27FC236}">
                      <a16:creationId xmlns:a16="http://schemas.microsoft.com/office/drawing/2014/main" id="{99292338-FCAC-5808-1EF1-75C11AA6BE60}"/>
                    </a:ext>
                  </a:extLst>
                </p:cNvPr>
                <p:cNvSpPr txBox="1">
                  <a:spLocks noRot="1" noChangeAspect="1" noMove="1" noResize="1" noEditPoints="1" noAdjustHandles="1" noChangeArrowheads="1" noChangeShapeType="1" noTextEdit="1"/>
                </p:cNvSpPr>
                <p:nvPr/>
              </p:nvSpPr>
              <p:spPr>
                <a:xfrm>
                  <a:off x="2038311" y="5309724"/>
                  <a:ext cx="452725" cy="374911"/>
                </a:xfrm>
                <a:prstGeom prst="rect">
                  <a:avLst/>
                </a:prstGeom>
                <a:blipFill>
                  <a:blip r:embed="rId2"/>
                  <a:stretch>
                    <a:fillRect r="-81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テキスト ボックス 93">
                  <a:extLst>
                    <a:ext uri="{FF2B5EF4-FFF2-40B4-BE49-F238E27FC236}">
                      <a16:creationId xmlns:a16="http://schemas.microsoft.com/office/drawing/2014/main" id="{F012C416-C2BB-6CB1-BEBD-D8A9F55A357E}"/>
                    </a:ext>
                  </a:extLst>
                </p:cNvPr>
                <p:cNvSpPr txBox="1"/>
                <p:nvPr/>
              </p:nvSpPr>
              <p:spPr>
                <a:xfrm>
                  <a:off x="2697993" y="5319621"/>
                  <a:ext cx="688728" cy="374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0</m:t>
                            </m:r>
                          </m:sup>
                        </m:sSubSup>
                      </m:oMath>
                    </m:oMathPara>
                  </a14:m>
                  <a:endParaRPr lang="ja-JP" altLang="en-US"/>
                </a:p>
              </p:txBody>
            </p:sp>
          </mc:Choice>
          <mc:Fallback xmlns="">
            <p:sp>
              <p:nvSpPr>
                <p:cNvPr id="94" name="テキスト ボックス 93">
                  <a:extLst>
                    <a:ext uri="{FF2B5EF4-FFF2-40B4-BE49-F238E27FC236}">
                      <a16:creationId xmlns:a16="http://schemas.microsoft.com/office/drawing/2014/main" id="{F012C416-C2BB-6CB1-BEBD-D8A9F55A357E}"/>
                    </a:ext>
                  </a:extLst>
                </p:cNvPr>
                <p:cNvSpPr txBox="1">
                  <a:spLocks noRot="1" noChangeAspect="1" noMove="1" noResize="1" noEditPoints="1" noAdjustHandles="1" noChangeArrowheads="1" noChangeShapeType="1" noTextEdit="1"/>
                </p:cNvSpPr>
                <p:nvPr/>
              </p:nvSpPr>
              <p:spPr>
                <a:xfrm>
                  <a:off x="2697993" y="5319621"/>
                  <a:ext cx="688728" cy="374911"/>
                </a:xfrm>
                <a:prstGeom prst="rect">
                  <a:avLst/>
                </a:prstGeom>
                <a:blipFill>
                  <a:blip r:embed="rId3"/>
                  <a:stretch>
                    <a:fillRect r="-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4F381CAB-366F-E73C-1F3B-BB3CC70DC442}"/>
                    </a:ext>
                  </a:extLst>
                </p:cNvPr>
                <p:cNvSpPr txBox="1"/>
                <p:nvPr/>
              </p:nvSpPr>
              <p:spPr>
                <a:xfrm>
                  <a:off x="3544417" y="5307966"/>
                  <a:ext cx="688728" cy="374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+2</m:t>
                            </m:r>
                          </m:sub>
                          <m:sup>
                            <m:r>
                              <a:rPr lang="en-US" altLang="ja-JP" sz="1800" b="0" i="1" smtClean="0">
                                <a:latin typeface="Cambria Math" panose="02040503050406030204" pitchFamily="18" charset="0"/>
                                <a:ea typeface="Cambria Math" panose="02040503050406030204" pitchFamily="18" charset="0"/>
                              </a:rPr>
                              <m:t>0</m:t>
                            </m:r>
                          </m:sup>
                        </m:sSubSup>
                      </m:oMath>
                    </m:oMathPara>
                  </a14:m>
                  <a:endParaRPr lang="ja-JP" altLang="en-US"/>
                </a:p>
              </p:txBody>
            </p:sp>
          </mc:Choice>
          <mc:Fallback xmlns="">
            <p:sp>
              <p:nvSpPr>
                <p:cNvPr id="95" name="テキスト ボックス 94">
                  <a:extLst>
                    <a:ext uri="{FF2B5EF4-FFF2-40B4-BE49-F238E27FC236}">
                      <a16:creationId xmlns:a16="http://schemas.microsoft.com/office/drawing/2014/main" id="{4F381CAB-366F-E73C-1F3B-BB3CC70DC442}"/>
                    </a:ext>
                  </a:extLst>
                </p:cNvPr>
                <p:cNvSpPr txBox="1">
                  <a:spLocks noRot="1" noChangeAspect="1" noMove="1" noResize="1" noEditPoints="1" noAdjustHandles="1" noChangeArrowheads="1" noChangeShapeType="1" noTextEdit="1"/>
                </p:cNvSpPr>
                <p:nvPr/>
              </p:nvSpPr>
              <p:spPr>
                <a:xfrm>
                  <a:off x="3544417" y="5307966"/>
                  <a:ext cx="688728" cy="374911"/>
                </a:xfrm>
                <a:prstGeom prst="rect">
                  <a:avLst/>
                </a:prstGeom>
                <a:blipFill>
                  <a:blip r:embed="rId4"/>
                  <a:stretch>
                    <a:fillRect r="-3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C93A1017-4A8B-4898-6354-DC2A32782CA9}"/>
                    </a:ext>
                  </a:extLst>
                </p:cNvPr>
                <p:cNvSpPr txBox="1"/>
                <p:nvPr/>
              </p:nvSpPr>
              <p:spPr>
                <a:xfrm>
                  <a:off x="4403358" y="5316987"/>
                  <a:ext cx="688728" cy="374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+2</m:t>
                            </m:r>
                          </m:sub>
                          <m:sup>
                            <m:r>
                              <a:rPr lang="en-US" altLang="ja-JP" sz="1800" b="0" i="1" smtClean="0">
                                <a:latin typeface="Cambria Math" panose="02040503050406030204" pitchFamily="18" charset="0"/>
                                <a:ea typeface="Cambria Math" panose="02040503050406030204" pitchFamily="18" charset="0"/>
                              </a:rPr>
                              <m:t>0</m:t>
                            </m:r>
                          </m:sup>
                        </m:sSubSup>
                      </m:oMath>
                    </m:oMathPara>
                  </a14:m>
                  <a:endParaRPr lang="ja-JP" altLang="en-US"/>
                </a:p>
              </p:txBody>
            </p:sp>
          </mc:Choice>
          <mc:Fallback xmlns="">
            <p:sp>
              <p:nvSpPr>
                <p:cNvPr id="96" name="テキスト ボックス 95">
                  <a:extLst>
                    <a:ext uri="{FF2B5EF4-FFF2-40B4-BE49-F238E27FC236}">
                      <a16:creationId xmlns:a16="http://schemas.microsoft.com/office/drawing/2014/main" id="{C93A1017-4A8B-4898-6354-DC2A32782CA9}"/>
                    </a:ext>
                  </a:extLst>
                </p:cNvPr>
                <p:cNvSpPr txBox="1">
                  <a:spLocks noRot="1" noChangeAspect="1" noMove="1" noResize="1" noEditPoints="1" noAdjustHandles="1" noChangeArrowheads="1" noChangeShapeType="1" noTextEdit="1"/>
                </p:cNvSpPr>
                <p:nvPr/>
              </p:nvSpPr>
              <p:spPr>
                <a:xfrm>
                  <a:off x="4403358" y="5316987"/>
                  <a:ext cx="688728" cy="374911"/>
                </a:xfrm>
                <a:prstGeom prst="rect">
                  <a:avLst/>
                </a:prstGeom>
                <a:blipFill>
                  <a:blip r:embed="rId5"/>
                  <a:stretch>
                    <a:fillRect r="-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テキスト ボックス 96">
                  <a:extLst>
                    <a:ext uri="{FF2B5EF4-FFF2-40B4-BE49-F238E27FC236}">
                      <a16:creationId xmlns:a16="http://schemas.microsoft.com/office/drawing/2014/main" id="{34701D5B-92B6-0C4F-392B-DF2F1A08BA06}"/>
                    </a:ext>
                  </a:extLst>
                </p:cNvPr>
                <p:cNvSpPr txBox="1"/>
                <p:nvPr/>
              </p:nvSpPr>
              <p:spPr>
                <a:xfrm>
                  <a:off x="5275265" y="5325805"/>
                  <a:ext cx="688728" cy="374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+3</m:t>
                            </m:r>
                          </m:sub>
                          <m:sup>
                            <m:r>
                              <a:rPr lang="en-US" altLang="ja-JP" sz="1800" b="0" i="1" smtClean="0">
                                <a:latin typeface="Cambria Math" panose="02040503050406030204" pitchFamily="18" charset="0"/>
                                <a:ea typeface="Cambria Math" panose="02040503050406030204" pitchFamily="18" charset="0"/>
                              </a:rPr>
                              <m:t>0</m:t>
                            </m:r>
                          </m:sup>
                        </m:sSubSup>
                      </m:oMath>
                    </m:oMathPara>
                  </a14:m>
                  <a:endParaRPr lang="ja-JP" altLang="en-US"/>
                </a:p>
              </p:txBody>
            </p:sp>
          </mc:Choice>
          <mc:Fallback xmlns="">
            <p:sp>
              <p:nvSpPr>
                <p:cNvPr id="97" name="テキスト ボックス 96">
                  <a:extLst>
                    <a:ext uri="{FF2B5EF4-FFF2-40B4-BE49-F238E27FC236}">
                      <a16:creationId xmlns:a16="http://schemas.microsoft.com/office/drawing/2014/main" id="{34701D5B-92B6-0C4F-392B-DF2F1A08BA06}"/>
                    </a:ext>
                  </a:extLst>
                </p:cNvPr>
                <p:cNvSpPr txBox="1">
                  <a:spLocks noRot="1" noChangeAspect="1" noMove="1" noResize="1" noEditPoints="1" noAdjustHandles="1" noChangeArrowheads="1" noChangeShapeType="1" noTextEdit="1"/>
                </p:cNvSpPr>
                <p:nvPr/>
              </p:nvSpPr>
              <p:spPr>
                <a:xfrm>
                  <a:off x="5275265" y="5325805"/>
                  <a:ext cx="688728" cy="374911"/>
                </a:xfrm>
                <a:prstGeom prst="rect">
                  <a:avLst/>
                </a:prstGeom>
                <a:blipFill>
                  <a:blip r:embed="rId6"/>
                  <a:stretch>
                    <a:fillRect r="-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9DFCF86D-6274-EC39-A9C9-E5471292B6E8}"/>
                    </a:ext>
                  </a:extLst>
                </p:cNvPr>
                <p:cNvSpPr txBox="1"/>
                <p:nvPr/>
              </p:nvSpPr>
              <p:spPr>
                <a:xfrm>
                  <a:off x="8897509" y="5325805"/>
                  <a:ext cx="688728" cy="374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𝐿</m:t>
                            </m:r>
                          </m:sub>
                          <m:sup>
                            <m:r>
                              <a:rPr lang="en-US" altLang="ja-JP" sz="1800" b="0" i="1" smtClean="0">
                                <a:latin typeface="Cambria Math" panose="02040503050406030204" pitchFamily="18" charset="0"/>
                                <a:ea typeface="Cambria Math" panose="02040503050406030204" pitchFamily="18" charset="0"/>
                              </a:rPr>
                              <m:t>0</m:t>
                            </m:r>
                          </m:sup>
                        </m:sSubSup>
                      </m:oMath>
                    </m:oMathPara>
                  </a14:m>
                  <a:endParaRPr lang="ja-JP" altLang="en-US"/>
                </a:p>
              </p:txBody>
            </p:sp>
          </mc:Choice>
          <mc:Fallback xmlns="">
            <p:sp>
              <p:nvSpPr>
                <p:cNvPr id="98" name="テキスト ボックス 97">
                  <a:extLst>
                    <a:ext uri="{FF2B5EF4-FFF2-40B4-BE49-F238E27FC236}">
                      <a16:creationId xmlns:a16="http://schemas.microsoft.com/office/drawing/2014/main" id="{9DFCF86D-6274-EC39-A9C9-E5471292B6E8}"/>
                    </a:ext>
                  </a:extLst>
                </p:cNvPr>
                <p:cNvSpPr txBox="1">
                  <a:spLocks noRot="1" noChangeAspect="1" noMove="1" noResize="1" noEditPoints="1" noAdjustHandles="1" noChangeArrowheads="1" noChangeShapeType="1" noTextEdit="1"/>
                </p:cNvSpPr>
                <p:nvPr/>
              </p:nvSpPr>
              <p:spPr>
                <a:xfrm>
                  <a:off x="8897509" y="5325805"/>
                  <a:ext cx="688728" cy="374911"/>
                </a:xfrm>
                <a:prstGeom prst="rect">
                  <a:avLst/>
                </a:prstGeom>
                <a:blipFill>
                  <a:blip r:embed="rId7"/>
                  <a:stretch>
                    <a:fillRect/>
                  </a:stretch>
                </a:blipFill>
              </p:spPr>
              <p:txBody>
                <a:bodyPr/>
                <a:lstStyle/>
                <a:p>
                  <a:r>
                    <a:rPr lang="ja-JP" altLang="en-US">
                      <a:noFill/>
                    </a:rPr>
                    <a:t> </a:t>
                  </a:r>
                </a:p>
              </p:txBody>
            </p:sp>
          </mc:Fallback>
        </mc:AlternateContent>
      </p:grpSp>
      <p:grpSp>
        <p:nvGrpSpPr>
          <p:cNvPr id="8" name="step3">
            <a:extLst>
              <a:ext uri="{FF2B5EF4-FFF2-40B4-BE49-F238E27FC236}">
                <a16:creationId xmlns:a16="http://schemas.microsoft.com/office/drawing/2014/main" id="{46C7F458-0CD9-2AE2-D419-C28467202416}"/>
              </a:ext>
            </a:extLst>
          </p:cNvPr>
          <p:cNvGrpSpPr/>
          <p:nvPr/>
        </p:nvGrpSpPr>
        <p:grpSpPr>
          <a:xfrm>
            <a:off x="1979676" y="4757565"/>
            <a:ext cx="8146361" cy="896036"/>
            <a:chOff x="1979676" y="4757565"/>
            <a:chExt cx="8146361" cy="896036"/>
          </a:xfrm>
        </p:grpSpPr>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3C4BB6DC-B4E5-F5DD-5A8C-06326B484B0D}"/>
                    </a:ext>
                  </a:extLst>
                </p:cNvPr>
                <p:cNvSpPr txBox="1"/>
                <p:nvPr/>
              </p:nvSpPr>
              <p:spPr>
                <a:xfrm>
                  <a:off x="2038311" y="4759323"/>
                  <a:ext cx="452725" cy="3726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sub>
                          <m:sup>
                            <m:r>
                              <a:rPr lang="en-US" altLang="ja-JP" sz="1800" b="0" i="1" smtClean="0">
                                <a:latin typeface="Cambria Math" panose="02040503050406030204" pitchFamily="18" charset="0"/>
                                <a:ea typeface="Cambria Math" panose="02040503050406030204" pitchFamily="18" charset="0"/>
                              </a:rPr>
                              <m:t>1</m:t>
                            </m:r>
                          </m:sup>
                        </m:sSubSup>
                      </m:oMath>
                    </m:oMathPara>
                  </a14:m>
                  <a:endParaRPr lang="ja-JP" altLang="en-US"/>
                </a:p>
              </p:txBody>
            </p:sp>
          </mc:Choice>
          <mc:Fallback xmlns="">
            <p:sp>
              <p:nvSpPr>
                <p:cNvPr id="107" name="テキスト ボックス 106">
                  <a:extLst>
                    <a:ext uri="{FF2B5EF4-FFF2-40B4-BE49-F238E27FC236}">
                      <a16:creationId xmlns:a16="http://schemas.microsoft.com/office/drawing/2014/main" id="{3C4BB6DC-B4E5-F5DD-5A8C-06326B484B0D}"/>
                    </a:ext>
                  </a:extLst>
                </p:cNvPr>
                <p:cNvSpPr txBox="1">
                  <a:spLocks noRot="1" noChangeAspect="1" noMove="1" noResize="1" noEditPoints="1" noAdjustHandles="1" noChangeArrowheads="1" noChangeShapeType="1" noTextEdit="1"/>
                </p:cNvSpPr>
                <p:nvPr/>
              </p:nvSpPr>
              <p:spPr>
                <a:xfrm>
                  <a:off x="2038311" y="4759323"/>
                  <a:ext cx="452725" cy="372603"/>
                </a:xfrm>
                <a:prstGeom prst="rect">
                  <a:avLst/>
                </a:prstGeom>
                <a:blipFill>
                  <a:blip r:embed="rId8"/>
                  <a:stretch>
                    <a:fillRect r="-81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a:extLst>
                    <a:ext uri="{FF2B5EF4-FFF2-40B4-BE49-F238E27FC236}">
                      <a16:creationId xmlns:a16="http://schemas.microsoft.com/office/drawing/2014/main" id="{629EB136-55F8-3235-6115-FFEAD6916602}"/>
                    </a:ext>
                  </a:extLst>
                </p:cNvPr>
                <p:cNvSpPr txBox="1"/>
                <p:nvPr/>
              </p:nvSpPr>
              <p:spPr>
                <a:xfrm>
                  <a:off x="2697993" y="4769220"/>
                  <a:ext cx="688728" cy="3740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1</m:t>
                            </m:r>
                          </m:sup>
                        </m:sSubSup>
                      </m:oMath>
                    </m:oMathPara>
                  </a14:m>
                  <a:endParaRPr lang="ja-JP" altLang="en-US"/>
                </a:p>
              </p:txBody>
            </p:sp>
          </mc:Choice>
          <mc:Fallback xmlns="">
            <p:sp>
              <p:nvSpPr>
                <p:cNvPr id="108" name="テキスト ボックス 107">
                  <a:extLst>
                    <a:ext uri="{FF2B5EF4-FFF2-40B4-BE49-F238E27FC236}">
                      <a16:creationId xmlns:a16="http://schemas.microsoft.com/office/drawing/2014/main" id="{629EB136-55F8-3235-6115-FFEAD6916602}"/>
                    </a:ext>
                  </a:extLst>
                </p:cNvPr>
                <p:cNvSpPr txBox="1">
                  <a:spLocks noRot="1" noChangeAspect="1" noMove="1" noResize="1" noEditPoints="1" noAdjustHandles="1" noChangeArrowheads="1" noChangeShapeType="1" noTextEdit="1"/>
                </p:cNvSpPr>
                <p:nvPr/>
              </p:nvSpPr>
              <p:spPr>
                <a:xfrm>
                  <a:off x="2697993" y="4769220"/>
                  <a:ext cx="688728" cy="374013"/>
                </a:xfrm>
                <a:prstGeom prst="rect">
                  <a:avLst/>
                </a:prstGeom>
                <a:blipFill>
                  <a:blip r:embed="rId9"/>
                  <a:stretch>
                    <a:fillRect r="-5455"/>
                  </a:stretch>
                </a:blipFill>
              </p:spPr>
              <p:txBody>
                <a:bodyPr/>
                <a:lstStyle/>
                <a:p>
                  <a:r>
                    <a:rPr lang="ja-JP" altLang="en-US">
                      <a:noFill/>
                    </a:rPr>
                    <a:t> </a:t>
                  </a:r>
                </a:p>
              </p:txBody>
            </p:sp>
          </mc:Fallback>
        </mc:AlternateContent>
        <p:grpSp>
          <p:nvGrpSpPr>
            <p:cNvPr id="150" name="グループ化 149">
              <a:extLst>
                <a:ext uri="{FF2B5EF4-FFF2-40B4-BE49-F238E27FC236}">
                  <a16:creationId xmlns:a16="http://schemas.microsoft.com/office/drawing/2014/main" id="{6328652C-8A5C-B831-72B1-D94FE1303F11}"/>
                </a:ext>
              </a:extLst>
            </p:cNvPr>
            <p:cNvGrpSpPr/>
            <p:nvPr/>
          </p:nvGrpSpPr>
          <p:grpSpPr>
            <a:xfrm>
              <a:off x="2577944" y="5187953"/>
              <a:ext cx="1616231" cy="451393"/>
              <a:chOff x="2544698" y="3273692"/>
              <a:chExt cx="1616231" cy="451393"/>
            </a:xfrm>
          </p:grpSpPr>
          <p:cxnSp>
            <p:nvCxnSpPr>
              <p:cNvPr id="114" name="直線矢印コネクタ 113">
                <a:extLst>
                  <a:ext uri="{FF2B5EF4-FFF2-40B4-BE49-F238E27FC236}">
                    <a16:creationId xmlns:a16="http://schemas.microsoft.com/office/drawing/2014/main" id="{F4397106-A1F5-E019-10C5-8D92746BE858}"/>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矢印コネクタ 125">
                <a:extLst>
                  <a:ext uri="{FF2B5EF4-FFF2-40B4-BE49-F238E27FC236}">
                    <a16:creationId xmlns:a16="http://schemas.microsoft.com/office/drawing/2014/main" id="{296488C7-9CC2-714E-72BF-46E178DE57DB}"/>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a:extLst>
                  <a:ext uri="{FF2B5EF4-FFF2-40B4-BE49-F238E27FC236}">
                    <a16:creationId xmlns:a16="http://schemas.microsoft.com/office/drawing/2014/main" id="{7D0943B8-04C9-78DB-00F4-35384E2CE5CC}"/>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3" name="グループ化 152">
              <a:extLst>
                <a:ext uri="{FF2B5EF4-FFF2-40B4-BE49-F238E27FC236}">
                  <a16:creationId xmlns:a16="http://schemas.microsoft.com/office/drawing/2014/main" id="{7018B79A-9E42-5232-B98B-EA870246E430}"/>
                </a:ext>
              </a:extLst>
            </p:cNvPr>
            <p:cNvGrpSpPr/>
            <p:nvPr/>
          </p:nvGrpSpPr>
          <p:grpSpPr>
            <a:xfrm>
              <a:off x="1979676" y="5196733"/>
              <a:ext cx="1339096" cy="456868"/>
              <a:chOff x="1979788" y="4087047"/>
              <a:chExt cx="1339096" cy="456868"/>
            </a:xfrm>
          </p:grpSpPr>
          <p:cxnSp>
            <p:nvCxnSpPr>
              <p:cNvPr id="121" name="直線矢印コネクタ 120">
                <a:extLst>
                  <a:ext uri="{FF2B5EF4-FFF2-40B4-BE49-F238E27FC236}">
                    <a16:creationId xmlns:a16="http://schemas.microsoft.com/office/drawing/2014/main" id="{FB8E24BE-07DA-5F1F-CA7C-DEEBE18C9949}"/>
                  </a:ext>
                </a:extLst>
              </p:cNvPr>
              <p:cNvCxnSpPr>
                <a:cxnSpLocks/>
              </p:cNvCxnSpPr>
              <p:nvPr/>
            </p:nvCxnSpPr>
            <p:spPr>
              <a:xfrm flipV="1">
                <a:off x="1979788" y="4114967"/>
                <a:ext cx="484577" cy="274523"/>
              </a:xfrm>
              <a:prstGeom prst="straightConnector1">
                <a:avLst/>
              </a:prstGeom>
              <a:ln w="28575">
                <a:solidFill>
                  <a:srgbClr val="FF0000">
                    <a:alpha val="50000"/>
                  </a:srgb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1" name="直線矢印コネクタ 150">
                <a:extLst>
                  <a:ext uri="{FF2B5EF4-FFF2-40B4-BE49-F238E27FC236}">
                    <a16:creationId xmlns:a16="http://schemas.microsoft.com/office/drawing/2014/main" id="{2C526202-57C6-01F7-EEA7-D5EAF442A0C1}"/>
                  </a:ext>
                </a:extLst>
              </p:cNvPr>
              <p:cNvCxnSpPr>
                <a:cxnSpLocks/>
              </p:cNvCxnSpPr>
              <p:nvPr/>
            </p:nvCxnSpPr>
            <p:spPr>
              <a:xfrm flipV="1">
                <a:off x="2526895" y="4087047"/>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a:extLst>
                  <a:ext uri="{FF2B5EF4-FFF2-40B4-BE49-F238E27FC236}">
                    <a16:creationId xmlns:a16="http://schemas.microsoft.com/office/drawing/2014/main" id="{642EB8EC-1FD5-AAF2-47FB-7556A5E30C93}"/>
                  </a:ext>
                </a:extLst>
              </p:cNvPr>
              <p:cNvCxnSpPr>
                <a:cxnSpLocks/>
              </p:cNvCxnSpPr>
              <p:nvPr/>
            </p:nvCxnSpPr>
            <p:spPr>
              <a:xfrm flipH="1" flipV="1">
                <a:off x="2589497" y="4112720"/>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1" name="グループ化 220">
              <a:extLst>
                <a:ext uri="{FF2B5EF4-FFF2-40B4-BE49-F238E27FC236}">
                  <a16:creationId xmlns:a16="http://schemas.microsoft.com/office/drawing/2014/main" id="{C8DA3F2F-EDC4-FD05-A590-FA82A9DF5D2B}"/>
                </a:ext>
              </a:extLst>
            </p:cNvPr>
            <p:cNvGrpSpPr/>
            <p:nvPr/>
          </p:nvGrpSpPr>
          <p:grpSpPr>
            <a:xfrm>
              <a:off x="3544417" y="4757565"/>
              <a:ext cx="6041820" cy="391852"/>
              <a:chOff x="3544417" y="4757565"/>
              <a:chExt cx="6041820" cy="391852"/>
            </a:xfrm>
          </p:grpSpPr>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7D31A02E-287A-7DBD-9F2B-258BAABA1B35}"/>
                      </a:ext>
                    </a:extLst>
                  </p:cNvPr>
                  <p:cNvSpPr txBox="1"/>
                  <p:nvPr/>
                </p:nvSpPr>
                <p:spPr>
                  <a:xfrm>
                    <a:off x="3544417" y="4757565"/>
                    <a:ext cx="688728" cy="3740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+2</m:t>
                              </m:r>
                            </m:sub>
                            <m:sup>
                              <m:r>
                                <a:rPr lang="en-US" altLang="ja-JP" sz="1800" b="0" i="1" smtClean="0">
                                  <a:latin typeface="Cambria Math" panose="02040503050406030204" pitchFamily="18" charset="0"/>
                                  <a:ea typeface="Cambria Math" panose="02040503050406030204" pitchFamily="18" charset="0"/>
                                </a:rPr>
                                <m:t>1</m:t>
                              </m:r>
                            </m:sup>
                          </m:sSubSup>
                        </m:oMath>
                      </m:oMathPara>
                    </a14:m>
                    <a:endParaRPr lang="ja-JP" altLang="en-US"/>
                  </a:p>
                </p:txBody>
              </p:sp>
            </mc:Choice>
            <mc:Fallback xmlns="">
              <p:sp>
                <p:nvSpPr>
                  <p:cNvPr id="109" name="テキスト ボックス 108">
                    <a:extLst>
                      <a:ext uri="{FF2B5EF4-FFF2-40B4-BE49-F238E27FC236}">
                        <a16:creationId xmlns:a16="http://schemas.microsoft.com/office/drawing/2014/main" id="{7D31A02E-287A-7DBD-9F2B-258BAABA1B35}"/>
                      </a:ext>
                    </a:extLst>
                  </p:cNvPr>
                  <p:cNvSpPr txBox="1">
                    <a:spLocks noRot="1" noChangeAspect="1" noMove="1" noResize="1" noEditPoints="1" noAdjustHandles="1" noChangeArrowheads="1" noChangeShapeType="1" noTextEdit="1"/>
                  </p:cNvSpPr>
                  <p:nvPr/>
                </p:nvSpPr>
                <p:spPr>
                  <a:xfrm>
                    <a:off x="3544417" y="4757565"/>
                    <a:ext cx="688728" cy="374013"/>
                  </a:xfrm>
                  <a:prstGeom prst="rect">
                    <a:avLst/>
                  </a:prstGeom>
                  <a:blipFill>
                    <a:blip r:embed="rId10"/>
                    <a:stretch>
                      <a:fillRect r="-3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376F9200-9281-1AFB-E081-BD45FCDCF758}"/>
                      </a:ext>
                    </a:extLst>
                  </p:cNvPr>
                  <p:cNvSpPr txBox="1"/>
                  <p:nvPr/>
                </p:nvSpPr>
                <p:spPr>
                  <a:xfrm>
                    <a:off x="4403358" y="4766586"/>
                    <a:ext cx="688728" cy="3740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+2</m:t>
                              </m:r>
                            </m:sub>
                            <m:sup>
                              <m:r>
                                <a:rPr lang="en-US" altLang="ja-JP" sz="1800" b="0" i="1" smtClean="0">
                                  <a:latin typeface="Cambria Math" panose="02040503050406030204" pitchFamily="18" charset="0"/>
                                  <a:ea typeface="Cambria Math" panose="02040503050406030204" pitchFamily="18" charset="0"/>
                                </a:rPr>
                                <m:t>1</m:t>
                              </m:r>
                            </m:sup>
                          </m:sSubSup>
                        </m:oMath>
                      </m:oMathPara>
                    </a14:m>
                    <a:endParaRPr lang="ja-JP" altLang="en-US"/>
                  </a:p>
                </p:txBody>
              </p:sp>
            </mc:Choice>
            <mc:Fallback xmlns="">
              <p:sp>
                <p:nvSpPr>
                  <p:cNvPr id="110" name="テキスト ボックス 109">
                    <a:extLst>
                      <a:ext uri="{FF2B5EF4-FFF2-40B4-BE49-F238E27FC236}">
                        <a16:creationId xmlns:a16="http://schemas.microsoft.com/office/drawing/2014/main" id="{376F9200-9281-1AFB-E081-BD45FCDCF758}"/>
                      </a:ext>
                    </a:extLst>
                  </p:cNvPr>
                  <p:cNvSpPr txBox="1">
                    <a:spLocks noRot="1" noChangeAspect="1" noMove="1" noResize="1" noEditPoints="1" noAdjustHandles="1" noChangeArrowheads="1" noChangeShapeType="1" noTextEdit="1"/>
                  </p:cNvSpPr>
                  <p:nvPr/>
                </p:nvSpPr>
                <p:spPr>
                  <a:xfrm>
                    <a:off x="4403358" y="4766586"/>
                    <a:ext cx="688728" cy="374013"/>
                  </a:xfrm>
                  <a:prstGeom prst="rect">
                    <a:avLst/>
                  </a:prstGeom>
                  <a:blipFill>
                    <a:blip r:embed="rId11"/>
                    <a:stretch>
                      <a:fillRect r="-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A97917CE-60E0-ECD7-FAFB-9ABBDF172F58}"/>
                      </a:ext>
                    </a:extLst>
                  </p:cNvPr>
                  <p:cNvSpPr txBox="1"/>
                  <p:nvPr/>
                </p:nvSpPr>
                <p:spPr>
                  <a:xfrm>
                    <a:off x="5275265" y="4775404"/>
                    <a:ext cx="688728" cy="3740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+3</m:t>
                              </m:r>
                            </m:sub>
                            <m:sup>
                              <m:r>
                                <a:rPr lang="en-US" altLang="ja-JP" sz="1800" b="0" i="1" smtClean="0">
                                  <a:latin typeface="Cambria Math" panose="02040503050406030204" pitchFamily="18" charset="0"/>
                                  <a:ea typeface="Cambria Math" panose="02040503050406030204" pitchFamily="18" charset="0"/>
                                </a:rPr>
                                <m:t>1</m:t>
                              </m:r>
                            </m:sup>
                          </m:sSubSup>
                        </m:oMath>
                      </m:oMathPara>
                    </a14:m>
                    <a:endParaRPr lang="ja-JP" altLang="en-US"/>
                  </a:p>
                </p:txBody>
              </p:sp>
            </mc:Choice>
            <mc:Fallback xmlns="">
              <p:sp>
                <p:nvSpPr>
                  <p:cNvPr id="111" name="テキスト ボックス 110">
                    <a:extLst>
                      <a:ext uri="{FF2B5EF4-FFF2-40B4-BE49-F238E27FC236}">
                        <a16:creationId xmlns:a16="http://schemas.microsoft.com/office/drawing/2014/main" id="{A97917CE-60E0-ECD7-FAFB-9ABBDF172F58}"/>
                      </a:ext>
                    </a:extLst>
                  </p:cNvPr>
                  <p:cNvSpPr txBox="1">
                    <a:spLocks noRot="1" noChangeAspect="1" noMove="1" noResize="1" noEditPoints="1" noAdjustHandles="1" noChangeArrowheads="1" noChangeShapeType="1" noTextEdit="1"/>
                  </p:cNvSpPr>
                  <p:nvPr/>
                </p:nvSpPr>
                <p:spPr>
                  <a:xfrm>
                    <a:off x="5275265" y="4775404"/>
                    <a:ext cx="688728" cy="374013"/>
                  </a:xfrm>
                  <a:prstGeom prst="rect">
                    <a:avLst/>
                  </a:prstGeom>
                  <a:blipFill>
                    <a:blip r:embed="rId12"/>
                    <a:stretch>
                      <a:fillRect r="-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0EC0B528-D173-ED43-F302-0B0949CC306C}"/>
                      </a:ext>
                    </a:extLst>
                  </p:cNvPr>
                  <p:cNvSpPr txBox="1"/>
                  <p:nvPr/>
                </p:nvSpPr>
                <p:spPr>
                  <a:xfrm>
                    <a:off x="8897509" y="4775404"/>
                    <a:ext cx="688728" cy="3726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𝐿</m:t>
                              </m:r>
                            </m:sub>
                            <m:sup>
                              <m:r>
                                <a:rPr lang="en-US" altLang="ja-JP" sz="1800" b="0" i="1" smtClean="0">
                                  <a:latin typeface="Cambria Math" panose="02040503050406030204" pitchFamily="18" charset="0"/>
                                  <a:ea typeface="Cambria Math" panose="02040503050406030204" pitchFamily="18" charset="0"/>
                                </a:rPr>
                                <m:t>1</m:t>
                              </m:r>
                            </m:sup>
                          </m:sSubSup>
                        </m:oMath>
                      </m:oMathPara>
                    </a14:m>
                    <a:endParaRPr lang="ja-JP" altLang="en-US"/>
                  </a:p>
                </p:txBody>
              </p:sp>
            </mc:Choice>
            <mc:Fallback xmlns="">
              <p:sp>
                <p:nvSpPr>
                  <p:cNvPr id="112" name="テキスト ボックス 111">
                    <a:extLst>
                      <a:ext uri="{FF2B5EF4-FFF2-40B4-BE49-F238E27FC236}">
                        <a16:creationId xmlns:a16="http://schemas.microsoft.com/office/drawing/2014/main" id="{0EC0B528-D173-ED43-F302-0B0949CC306C}"/>
                      </a:ext>
                    </a:extLst>
                  </p:cNvPr>
                  <p:cNvSpPr txBox="1">
                    <a:spLocks noRot="1" noChangeAspect="1" noMove="1" noResize="1" noEditPoints="1" noAdjustHandles="1" noChangeArrowheads="1" noChangeShapeType="1" noTextEdit="1"/>
                  </p:cNvSpPr>
                  <p:nvPr/>
                </p:nvSpPr>
                <p:spPr>
                  <a:xfrm>
                    <a:off x="8897509" y="4775404"/>
                    <a:ext cx="688728" cy="372603"/>
                  </a:xfrm>
                  <a:prstGeom prst="rect">
                    <a:avLst/>
                  </a:prstGeom>
                  <a:blipFill>
                    <a:blip r:embed="rId13"/>
                    <a:stretch>
                      <a:fillRect/>
                    </a:stretch>
                  </a:blipFill>
                </p:spPr>
                <p:txBody>
                  <a:bodyPr/>
                  <a:lstStyle/>
                  <a:p>
                    <a:r>
                      <a:rPr lang="ja-JP" altLang="en-US">
                        <a:noFill/>
                      </a:rPr>
                      <a:t> </a:t>
                    </a:r>
                  </a:p>
                </p:txBody>
              </p:sp>
            </mc:Fallback>
          </mc:AlternateContent>
        </p:grpSp>
        <p:grpSp>
          <p:nvGrpSpPr>
            <p:cNvPr id="220" name="グループ化 219">
              <a:extLst>
                <a:ext uri="{FF2B5EF4-FFF2-40B4-BE49-F238E27FC236}">
                  <a16:creationId xmlns:a16="http://schemas.microsoft.com/office/drawing/2014/main" id="{3F7CF262-A086-1B4C-ECFF-8D36C56B5902}"/>
                </a:ext>
              </a:extLst>
            </p:cNvPr>
            <p:cNvGrpSpPr/>
            <p:nvPr/>
          </p:nvGrpSpPr>
          <p:grpSpPr>
            <a:xfrm>
              <a:off x="3416378" y="5187953"/>
              <a:ext cx="6709659" cy="463237"/>
              <a:chOff x="3416378" y="5187953"/>
              <a:chExt cx="6709659" cy="463237"/>
            </a:xfrm>
          </p:grpSpPr>
          <p:grpSp>
            <p:nvGrpSpPr>
              <p:cNvPr id="158" name="グループ化 157">
                <a:extLst>
                  <a:ext uri="{FF2B5EF4-FFF2-40B4-BE49-F238E27FC236}">
                    <a16:creationId xmlns:a16="http://schemas.microsoft.com/office/drawing/2014/main" id="{5CF815E3-0D8A-03C6-5565-23480586820B}"/>
                  </a:ext>
                </a:extLst>
              </p:cNvPr>
              <p:cNvGrpSpPr/>
              <p:nvPr/>
            </p:nvGrpSpPr>
            <p:grpSpPr>
              <a:xfrm>
                <a:off x="4276413" y="5198397"/>
                <a:ext cx="1616231" cy="451393"/>
                <a:chOff x="2544698" y="3273692"/>
                <a:chExt cx="1616231" cy="451393"/>
              </a:xfrm>
            </p:grpSpPr>
            <p:cxnSp>
              <p:nvCxnSpPr>
                <p:cNvPr id="159" name="直線矢印コネクタ 158">
                  <a:extLst>
                    <a:ext uri="{FF2B5EF4-FFF2-40B4-BE49-F238E27FC236}">
                      <a16:creationId xmlns:a16="http://schemas.microsoft.com/office/drawing/2014/main" id="{1CB1F57D-63CC-278D-5D87-F026FB75F156}"/>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矢印コネクタ 159">
                  <a:extLst>
                    <a:ext uri="{FF2B5EF4-FFF2-40B4-BE49-F238E27FC236}">
                      <a16:creationId xmlns:a16="http://schemas.microsoft.com/office/drawing/2014/main" id="{22DE8B58-F469-73E0-7982-FC951E9E8D38}"/>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矢印コネクタ 160">
                  <a:extLst>
                    <a:ext uri="{FF2B5EF4-FFF2-40B4-BE49-F238E27FC236}">
                      <a16:creationId xmlns:a16="http://schemas.microsoft.com/office/drawing/2014/main" id="{95D4A9AF-1421-F06F-A589-AF919850AE3C}"/>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6" name="グループ化 165">
                <a:extLst>
                  <a:ext uri="{FF2B5EF4-FFF2-40B4-BE49-F238E27FC236}">
                    <a16:creationId xmlns:a16="http://schemas.microsoft.com/office/drawing/2014/main" id="{71FA82B8-5289-AB2A-614F-FB4F443881B6}"/>
                  </a:ext>
                </a:extLst>
              </p:cNvPr>
              <p:cNvGrpSpPr/>
              <p:nvPr/>
            </p:nvGrpSpPr>
            <p:grpSpPr>
              <a:xfrm>
                <a:off x="8704669" y="5201886"/>
                <a:ext cx="1421368" cy="440234"/>
                <a:chOff x="8677940" y="3273692"/>
                <a:chExt cx="1421368" cy="440234"/>
              </a:xfrm>
            </p:grpSpPr>
            <p:cxnSp>
              <p:nvCxnSpPr>
                <p:cNvPr id="120" name="直線矢印コネクタ 119">
                  <a:extLst>
                    <a:ext uri="{FF2B5EF4-FFF2-40B4-BE49-F238E27FC236}">
                      <a16:creationId xmlns:a16="http://schemas.microsoft.com/office/drawing/2014/main" id="{CA039D4D-1E83-4F69-8EFA-11F8CA8E08F9}"/>
                    </a:ext>
                  </a:extLst>
                </p:cNvPr>
                <p:cNvCxnSpPr>
                  <a:cxnSpLocks/>
                </p:cNvCxnSpPr>
                <p:nvPr/>
              </p:nvCxnSpPr>
              <p:spPr>
                <a:xfrm flipV="1">
                  <a:off x="8677940" y="3273692"/>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矢印コネクタ 135">
                  <a:extLst>
                    <a:ext uri="{FF2B5EF4-FFF2-40B4-BE49-F238E27FC236}">
                      <a16:creationId xmlns:a16="http://schemas.microsoft.com/office/drawing/2014/main" id="{8D7E4626-B975-C551-6FE4-B36CEEEADC6F}"/>
                    </a:ext>
                  </a:extLst>
                </p:cNvPr>
                <p:cNvCxnSpPr>
                  <a:cxnSpLocks/>
                </p:cNvCxnSpPr>
                <p:nvPr/>
              </p:nvCxnSpPr>
              <p:spPr>
                <a:xfrm flipH="1" flipV="1">
                  <a:off x="9527228" y="3287134"/>
                  <a:ext cx="572080" cy="338199"/>
                </a:xfrm>
                <a:prstGeom prst="straightConnector1">
                  <a:avLst/>
                </a:prstGeom>
                <a:ln w="28575">
                  <a:solidFill>
                    <a:srgbClr val="FF0000">
                      <a:alpha val="50000"/>
                    </a:srgb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8" name="直線矢印コネクタ 147">
                  <a:extLst>
                    <a:ext uri="{FF2B5EF4-FFF2-40B4-BE49-F238E27FC236}">
                      <a16:creationId xmlns:a16="http://schemas.microsoft.com/office/drawing/2014/main" id="{83FAE36E-A4D8-FC72-9092-B9567C046FE2}"/>
                    </a:ext>
                  </a:extLst>
                </p:cNvPr>
                <p:cNvCxnSpPr>
                  <a:cxnSpLocks/>
                </p:cNvCxnSpPr>
                <p:nvPr/>
              </p:nvCxnSpPr>
              <p:spPr>
                <a:xfrm flipV="1">
                  <a:off x="9488302"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4" name="グループ化 153">
                <a:extLst>
                  <a:ext uri="{FF2B5EF4-FFF2-40B4-BE49-F238E27FC236}">
                    <a16:creationId xmlns:a16="http://schemas.microsoft.com/office/drawing/2014/main" id="{FD776088-99D3-E23C-D00D-175ECC4CBEC3}"/>
                  </a:ext>
                </a:extLst>
              </p:cNvPr>
              <p:cNvGrpSpPr/>
              <p:nvPr/>
            </p:nvGrpSpPr>
            <p:grpSpPr>
              <a:xfrm>
                <a:off x="3416378" y="5187953"/>
                <a:ext cx="1616231" cy="451393"/>
                <a:chOff x="2544698" y="3273692"/>
                <a:chExt cx="1616231" cy="451393"/>
              </a:xfrm>
            </p:grpSpPr>
            <p:cxnSp>
              <p:nvCxnSpPr>
                <p:cNvPr id="155" name="直線矢印コネクタ 154">
                  <a:extLst>
                    <a:ext uri="{FF2B5EF4-FFF2-40B4-BE49-F238E27FC236}">
                      <a16:creationId xmlns:a16="http://schemas.microsoft.com/office/drawing/2014/main" id="{3071FC27-5FAC-828F-4552-B9D6964665AB}"/>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a:extLst>
                    <a:ext uri="{FF2B5EF4-FFF2-40B4-BE49-F238E27FC236}">
                      <a16:creationId xmlns:a16="http://schemas.microsoft.com/office/drawing/2014/main" id="{803B453D-2A78-26B6-46DA-2BDE757D56AA}"/>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矢印コネクタ 156">
                  <a:extLst>
                    <a:ext uri="{FF2B5EF4-FFF2-40B4-BE49-F238E27FC236}">
                      <a16:creationId xmlns:a16="http://schemas.microsoft.com/office/drawing/2014/main" id="{E10708EE-5B03-1FDD-8F4F-99D67DF75242}"/>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2" name="グループ化 161">
                <a:extLst>
                  <a:ext uri="{FF2B5EF4-FFF2-40B4-BE49-F238E27FC236}">
                    <a16:creationId xmlns:a16="http://schemas.microsoft.com/office/drawing/2014/main" id="{FE5C5ED2-9F64-E4C2-5EB6-EF2D91BE51AD}"/>
                  </a:ext>
                </a:extLst>
              </p:cNvPr>
              <p:cNvGrpSpPr/>
              <p:nvPr/>
            </p:nvGrpSpPr>
            <p:grpSpPr>
              <a:xfrm>
                <a:off x="5167338" y="5199797"/>
                <a:ext cx="1616231" cy="451393"/>
                <a:chOff x="2544698" y="3273692"/>
                <a:chExt cx="1616231" cy="451393"/>
              </a:xfrm>
            </p:grpSpPr>
            <p:cxnSp>
              <p:nvCxnSpPr>
                <p:cNvPr id="163" name="直線矢印コネクタ 162">
                  <a:extLst>
                    <a:ext uri="{FF2B5EF4-FFF2-40B4-BE49-F238E27FC236}">
                      <a16:creationId xmlns:a16="http://schemas.microsoft.com/office/drawing/2014/main" id="{22A15241-C14A-F3E0-0C35-A9C4A531AE12}"/>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矢印コネクタ 163">
                  <a:extLst>
                    <a:ext uri="{FF2B5EF4-FFF2-40B4-BE49-F238E27FC236}">
                      <a16:creationId xmlns:a16="http://schemas.microsoft.com/office/drawing/2014/main" id="{EB1DCBF0-1B85-D5E7-B047-D9E3B259389A}"/>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線矢印コネクタ 164">
                  <a:extLst>
                    <a:ext uri="{FF2B5EF4-FFF2-40B4-BE49-F238E27FC236}">
                      <a16:creationId xmlns:a16="http://schemas.microsoft.com/office/drawing/2014/main" id="{3EDF7090-E749-3279-7320-BF7CFAF7D3CB}"/>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9" name="step4">
            <a:extLst>
              <a:ext uri="{FF2B5EF4-FFF2-40B4-BE49-F238E27FC236}">
                <a16:creationId xmlns:a16="http://schemas.microsoft.com/office/drawing/2014/main" id="{1215CDDC-2303-2C31-50EF-5DCB62D2225F}"/>
              </a:ext>
            </a:extLst>
          </p:cNvPr>
          <p:cNvGrpSpPr/>
          <p:nvPr/>
        </p:nvGrpSpPr>
        <p:grpSpPr>
          <a:xfrm>
            <a:off x="1979870" y="4206449"/>
            <a:ext cx="8142700" cy="905976"/>
            <a:chOff x="1979870" y="4206449"/>
            <a:chExt cx="8142700" cy="905976"/>
          </a:xfrm>
        </p:grpSpPr>
        <p:grpSp>
          <p:nvGrpSpPr>
            <p:cNvPr id="226" name="グループ化 225">
              <a:extLst>
                <a:ext uri="{FF2B5EF4-FFF2-40B4-BE49-F238E27FC236}">
                  <a16:creationId xmlns:a16="http://schemas.microsoft.com/office/drawing/2014/main" id="{586698AF-9C70-36A8-39BA-77ABB9D4DDDD}"/>
                </a:ext>
              </a:extLst>
            </p:cNvPr>
            <p:cNvGrpSpPr/>
            <p:nvPr/>
          </p:nvGrpSpPr>
          <p:grpSpPr>
            <a:xfrm>
              <a:off x="2038505" y="4206449"/>
              <a:ext cx="7555840" cy="396185"/>
              <a:chOff x="2038505" y="4206449"/>
              <a:chExt cx="7555840" cy="396185"/>
            </a:xfrm>
          </p:grpSpPr>
          <mc:AlternateContent xmlns:mc="http://schemas.openxmlformats.org/markup-compatibility/2006" xmlns:a14="http://schemas.microsoft.com/office/drawing/2010/main">
            <mc:Choice Requires="a14">
              <p:sp>
                <p:nvSpPr>
                  <p:cNvPr id="184" name="テキスト ボックス 183">
                    <a:extLst>
                      <a:ext uri="{FF2B5EF4-FFF2-40B4-BE49-F238E27FC236}">
                        <a16:creationId xmlns:a16="http://schemas.microsoft.com/office/drawing/2014/main" id="{53B92185-C2E3-604D-2122-1A8439C6053A}"/>
                      </a:ext>
                    </a:extLst>
                  </p:cNvPr>
                  <p:cNvSpPr txBox="1"/>
                  <p:nvPr/>
                </p:nvSpPr>
                <p:spPr>
                  <a:xfrm>
                    <a:off x="3552525" y="4206449"/>
                    <a:ext cx="688728" cy="3745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+2</m:t>
                              </m:r>
                            </m:sub>
                            <m:sup>
                              <m:r>
                                <a:rPr lang="en-US" altLang="ja-JP" sz="1800" b="0" i="1" smtClean="0">
                                  <a:latin typeface="Cambria Math" panose="02040503050406030204" pitchFamily="18" charset="0"/>
                                  <a:ea typeface="Cambria Math" panose="02040503050406030204" pitchFamily="18" charset="0"/>
                                </a:rPr>
                                <m:t>2</m:t>
                              </m:r>
                            </m:sup>
                          </m:sSubSup>
                        </m:oMath>
                      </m:oMathPara>
                    </a14:m>
                    <a:endParaRPr lang="ja-JP" altLang="en-US"/>
                  </a:p>
                </p:txBody>
              </p:sp>
            </mc:Choice>
            <mc:Fallback xmlns="">
              <p:sp>
                <p:nvSpPr>
                  <p:cNvPr id="184" name="テキスト ボックス 183">
                    <a:extLst>
                      <a:ext uri="{FF2B5EF4-FFF2-40B4-BE49-F238E27FC236}">
                        <a16:creationId xmlns:a16="http://schemas.microsoft.com/office/drawing/2014/main" id="{53B92185-C2E3-604D-2122-1A8439C6053A}"/>
                      </a:ext>
                    </a:extLst>
                  </p:cNvPr>
                  <p:cNvSpPr txBox="1">
                    <a:spLocks noRot="1" noChangeAspect="1" noMove="1" noResize="1" noEditPoints="1" noAdjustHandles="1" noChangeArrowheads="1" noChangeShapeType="1" noTextEdit="1"/>
                  </p:cNvSpPr>
                  <p:nvPr/>
                </p:nvSpPr>
                <p:spPr>
                  <a:xfrm>
                    <a:off x="3552525" y="4206449"/>
                    <a:ext cx="688728" cy="374590"/>
                  </a:xfrm>
                  <a:prstGeom prst="rect">
                    <a:avLst/>
                  </a:prstGeom>
                  <a:blipFill>
                    <a:blip r:embed="rId14"/>
                    <a:stretch>
                      <a:fillRect r="-3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5" name="テキスト ボックス 184">
                    <a:extLst>
                      <a:ext uri="{FF2B5EF4-FFF2-40B4-BE49-F238E27FC236}">
                        <a16:creationId xmlns:a16="http://schemas.microsoft.com/office/drawing/2014/main" id="{2A90F22B-BA52-9657-7D6B-E83F3ADF5539}"/>
                      </a:ext>
                    </a:extLst>
                  </p:cNvPr>
                  <p:cNvSpPr txBox="1"/>
                  <p:nvPr/>
                </p:nvSpPr>
                <p:spPr>
                  <a:xfrm>
                    <a:off x="4411466" y="4215470"/>
                    <a:ext cx="688728" cy="3745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+2</m:t>
                              </m:r>
                            </m:sub>
                            <m:sup>
                              <m:r>
                                <a:rPr lang="en-US" altLang="ja-JP" sz="1800" b="0" i="1" smtClean="0">
                                  <a:latin typeface="Cambria Math" panose="02040503050406030204" pitchFamily="18" charset="0"/>
                                  <a:ea typeface="Cambria Math" panose="02040503050406030204" pitchFamily="18" charset="0"/>
                                </a:rPr>
                                <m:t>2</m:t>
                              </m:r>
                            </m:sup>
                          </m:sSubSup>
                        </m:oMath>
                      </m:oMathPara>
                    </a14:m>
                    <a:endParaRPr lang="ja-JP" altLang="en-US"/>
                  </a:p>
                </p:txBody>
              </p:sp>
            </mc:Choice>
            <mc:Fallback xmlns="">
              <p:sp>
                <p:nvSpPr>
                  <p:cNvPr id="185" name="テキスト ボックス 184">
                    <a:extLst>
                      <a:ext uri="{FF2B5EF4-FFF2-40B4-BE49-F238E27FC236}">
                        <a16:creationId xmlns:a16="http://schemas.microsoft.com/office/drawing/2014/main" id="{2A90F22B-BA52-9657-7D6B-E83F3ADF5539}"/>
                      </a:ext>
                    </a:extLst>
                  </p:cNvPr>
                  <p:cNvSpPr txBox="1">
                    <a:spLocks noRot="1" noChangeAspect="1" noMove="1" noResize="1" noEditPoints="1" noAdjustHandles="1" noChangeArrowheads="1" noChangeShapeType="1" noTextEdit="1"/>
                  </p:cNvSpPr>
                  <p:nvPr/>
                </p:nvSpPr>
                <p:spPr>
                  <a:xfrm>
                    <a:off x="4411466" y="4215470"/>
                    <a:ext cx="688728" cy="374590"/>
                  </a:xfrm>
                  <a:prstGeom prst="rect">
                    <a:avLst/>
                  </a:prstGeom>
                  <a:blipFill>
                    <a:blip r:embed="rId15"/>
                    <a:stretch>
                      <a:fillRect r="-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6" name="テキスト ボックス 185">
                    <a:extLst>
                      <a:ext uri="{FF2B5EF4-FFF2-40B4-BE49-F238E27FC236}">
                        <a16:creationId xmlns:a16="http://schemas.microsoft.com/office/drawing/2014/main" id="{6904D376-C59F-CEA8-8710-1B4BE5DF9460}"/>
                      </a:ext>
                    </a:extLst>
                  </p:cNvPr>
                  <p:cNvSpPr txBox="1"/>
                  <p:nvPr/>
                </p:nvSpPr>
                <p:spPr>
                  <a:xfrm>
                    <a:off x="5283373" y="4224288"/>
                    <a:ext cx="688728" cy="3745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+3</m:t>
                              </m:r>
                            </m:sub>
                            <m:sup>
                              <m:r>
                                <a:rPr lang="en-US" altLang="ja-JP" sz="1800" b="0" i="1" smtClean="0">
                                  <a:latin typeface="Cambria Math" panose="02040503050406030204" pitchFamily="18" charset="0"/>
                                  <a:ea typeface="Cambria Math" panose="02040503050406030204" pitchFamily="18" charset="0"/>
                                </a:rPr>
                                <m:t>2</m:t>
                              </m:r>
                            </m:sup>
                          </m:sSubSup>
                        </m:oMath>
                      </m:oMathPara>
                    </a14:m>
                    <a:endParaRPr lang="ja-JP" altLang="en-US"/>
                  </a:p>
                </p:txBody>
              </p:sp>
            </mc:Choice>
            <mc:Fallback xmlns="">
              <p:sp>
                <p:nvSpPr>
                  <p:cNvPr id="186" name="テキスト ボックス 185">
                    <a:extLst>
                      <a:ext uri="{FF2B5EF4-FFF2-40B4-BE49-F238E27FC236}">
                        <a16:creationId xmlns:a16="http://schemas.microsoft.com/office/drawing/2014/main" id="{6904D376-C59F-CEA8-8710-1B4BE5DF9460}"/>
                      </a:ext>
                    </a:extLst>
                  </p:cNvPr>
                  <p:cNvSpPr txBox="1">
                    <a:spLocks noRot="1" noChangeAspect="1" noMove="1" noResize="1" noEditPoints="1" noAdjustHandles="1" noChangeArrowheads="1" noChangeShapeType="1" noTextEdit="1"/>
                  </p:cNvSpPr>
                  <p:nvPr/>
                </p:nvSpPr>
                <p:spPr>
                  <a:xfrm>
                    <a:off x="5283373" y="4224288"/>
                    <a:ext cx="688728" cy="374590"/>
                  </a:xfrm>
                  <a:prstGeom prst="rect">
                    <a:avLst/>
                  </a:prstGeom>
                  <a:blipFill>
                    <a:blip r:embed="rId16"/>
                    <a:stretch>
                      <a:fillRect r="-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7" name="テキスト ボックス 186">
                    <a:extLst>
                      <a:ext uri="{FF2B5EF4-FFF2-40B4-BE49-F238E27FC236}">
                        <a16:creationId xmlns:a16="http://schemas.microsoft.com/office/drawing/2014/main" id="{DEA8FC8C-AC71-541C-DD52-B26A7547C3BF}"/>
                      </a:ext>
                    </a:extLst>
                  </p:cNvPr>
                  <p:cNvSpPr txBox="1"/>
                  <p:nvPr/>
                </p:nvSpPr>
                <p:spPr>
                  <a:xfrm>
                    <a:off x="8905617" y="4224288"/>
                    <a:ext cx="688728" cy="3731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𝐿</m:t>
                              </m:r>
                            </m:sub>
                            <m:sup>
                              <m:r>
                                <a:rPr lang="en-US" altLang="ja-JP" sz="1800" b="0" i="1" smtClean="0">
                                  <a:latin typeface="Cambria Math" panose="02040503050406030204" pitchFamily="18" charset="0"/>
                                  <a:ea typeface="Cambria Math" panose="02040503050406030204" pitchFamily="18" charset="0"/>
                                </a:rPr>
                                <m:t>2</m:t>
                              </m:r>
                            </m:sup>
                          </m:sSubSup>
                        </m:oMath>
                      </m:oMathPara>
                    </a14:m>
                    <a:endParaRPr lang="ja-JP" altLang="en-US"/>
                  </a:p>
                </p:txBody>
              </p:sp>
            </mc:Choice>
            <mc:Fallback xmlns="">
              <p:sp>
                <p:nvSpPr>
                  <p:cNvPr id="187" name="テキスト ボックス 186">
                    <a:extLst>
                      <a:ext uri="{FF2B5EF4-FFF2-40B4-BE49-F238E27FC236}">
                        <a16:creationId xmlns:a16="http://schemas.microsoft.com/office/drawing/2014/main" id="{DEA8FC8C-AC71-541C-DD52-B26A7547C3BF}"/>
                      </a:ext>
                    </a:extLst>
                  </p:cNvPr>
                  <p:cNvSpPr txBox="1">
                    <a:spLocks noRot="1" noChangeAspect="1" noMove="1" noResize="1" noEditPoints="1" noAdjustHandles="1" noChangeArrowheads="1" noChangeShapeType="1" noTextEdit="1"/>
                  </p:cNvSpPr>
                  <p:nvPr/>
                </p:nvSpPr>
                <p:spPr>
                  <a:xfrm>
                    <a:off x="8905617" y="4224288"/>
                    <a:ext cx="688728" cy="373179"/>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5" name="テキスト ボックス 204">
                    <a:extLst>
                      <a:ext uri="{FF2B5EF4-FFF2-40B4-BE49-F238E27FC236}">
                        <a16:creationId xmlns:a16="http://schemas.microsoft.com/office/drawing/2014/main" id="{6E676E6A-FB8E-46D5-3993-115884E6A4AC}"/>
                      </a:ext>
                    </a:extLst>
                  </p:cNvPr>
                  <p:cNvSpPr txBox="1"/>
                  <p:nvPr/>
                </p:nvSpPr>
                <p:spPr>
                  <a:xfrm>
                    <a:off x="2038505" y="4218147"/>
                    <a:ext cx="452725" cy="3731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sub>
                            <m:sup>
                              <m:r>
                                <a:rPr lang="en-US" altLang="ja-JP" sz="1800" b="0" i="1" smtClean="0">
                                  <a:latin typeface="Cambria Math" panose="02040503050406030204" pitchFamily="18" charset="0"/>
                                  <a:ea typeface="Cambria Math" panose="02040503050406030204" pitchFamily="18" charset="0"/>
                                </a:rPr>
                                <m:t>2</m:t>
                              </m:r>
                            </m:sup>
                          </m:sSubSup>
                        </m:oMath>
                      </m:oMathPara>
                    </a14:m>
                    <a:endParaRPr lang="ja-JP" altLang="en-US"/>
                  </a:p>
                </p:txBody>
              </p:sp>
            </mc:Choice>
            <mc:Fallback xmlns="">
              <p:sp>
                <p:nvSpPr>
                  <p:cNvPr id="205" name="テキスト ボックス 204">
                    <a:extLst>
                      <a:ext uri="{FF2B5EF4-FFF2-40B4-BE49-F238E27FC236}">
                        <a16:creationId xmlns:a16="http://schemas.microsoft.com/office/drawing/2014/main" id="{6E676E6A-FB8E-46D5-3993-115884E6A4AC}"/>
                      </a:ext>
                    </a:extLst>
                  </p:cNvPr>
                  <p:cNvSpPr txBox="1">
                    <a:spLocks noRot="1" noChangeAspect="1" noMove="1" noResize="1" noEditPoints="1" noAdjustHandles="1" noChangeArrowheads="1" noChangeShapeType="1" noTextEdit="1"/>
                  </p:cNvSpPr>
                  <p:nvPr/>
                </p:nvSpPr>
                <p:spPr>
                  <a:xfrm>
                    <a:off x="2038505" y="4218147"/>
                    <a:ext cx="452725" cy="373179"/>
                  </a:xfrm>
                  <a:prstGeom prst="rect">
                    <a:avLst/>
                  </a:prstGeom>
                  <a:blipFill>
                    <a:blip r:embed="rId18"/>
                    <a:stretch>
                      <a:fillRect r="-81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8" name="テキスト ボックス 207">
                    <a:extLst>
                      <a:ext uri="{FF2B5EF4-FFF2-40B4-BE49-F238E27FC236}">
                        <a16:creationId xmlns:a16="http://schemas.microsoft.com/office/drawing/2014/main" id="{FED394B7-837A-BFF9-F443-52562C24BB44}"/>
                      </a:ext>
                    </a:extLst>
                  </p:cNvPr>
                  <p:cNvSpPr txBox="1"/>
                  <p:nvPr/>
                </p:nvSpPr>
                <p:spPr>
                  <a:xfrm>
                    <a:off x="2698187" y="4228044"/>
                    <a:ext cx="688728" cy="3745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2</m:t>
                              </m:r>
                            </m:sup>
                          </m:sSubSup>
                        </m:oMath>
                      </m:oMathPara>
                    </a14:m>
                    <a:endParaRPr lang="ja-JP" altLang="en-US"/>
                  </a:p>
                </p:txBody>
              </p:sp>
            </mc:Choice>
            <mc:Fallback xmlns="">
              <p:sp>
                <p:nvSpPr>
                  <p:cNvPr id="208" name="テキスト ボックス 207">
                    <a:extLst>
                      <a:ext uri="{FF2B5EF4-FFF2-40B4-BE49-F238E27FC236}">
                        <a16:creationId xmlns:a16="http://schemas.microsoft.com/office/drawing/2014/main" id="{FED394B7-837A-BFF9-F443-52562C24BB44}"/>
                      </a:ext>
                    </a:extLst>
                  </p:cNvPr>
                  <p:cNvSpPr txBox="1">
                    <a:spLocks noRot="1" noChangeAspect="1" noMove="1" noResize="1" noEditPoints="1" noAdjustHandles="1" noChangeArrowheads="1" noChangeShapeType="1" noTextEdit="1"/>
                  </p:cNvSpPr>
                  <p:nvPr/>
                </p:nvSpPr>
                <p:spPr>
                  <a:xfrm>
                    <a:off x="2698187" y="4228044"/>
                    <a:ext cx="688728" cy="374590"/>
                  </a:xfrm>
                  <a:prstGeom prst="rect">
                    <a:avLst/>
                  </a:prstGeom>
                  <a:blipFill>
                    <a:blip r:embed="rId19"/>
                    <a:stretch>
                      <a:fillRect r="-5455"/>
                    </a:stretch>
                  </a:blipFill>
                </p:spPr>
                <p:txBody>
                  <a:bodyPr/>
                  <a:lstStyle/>
                  <a:p>
                    <a:r>
                      <a:rPr lang="ja-JP" altLang="en-US">
                        <a:noFill/>
                      </a:rPr>
                      <a:t> </a:t>
                    </a:r>
                  </a:p>
                </p:txBody>
              </p:sp>
            </mc:Fallback>
          </mc:AlternateContent>
        </p:grpSp>
        <p:grpSp>
          <p:nvGrpSpPr>
            <p:cNvPr id="227" name="グループ化 226">
              <a:extLst>
                <a:ext uri="{FF2B5EF4-FFF2-40B4-BE49-F238E27FC236}">
                  <a16:creationId xmlns:a16="http://schemas.microsoft.com/office/drawing/2014/main" id="{08CB380B-4CA9-7932-14D6-0C8A830C931A}"/>
                </a:ext>
              </a:extLst>
            </p:cNvPr>
            <p:cNvGrpSpPr/>
            <p:nvPr/>
          </p:nvGrpSpPr>
          <p:grpSpPr>
            <a:xfrm>
              <a:off x="1979870" y="4636837"/>
              <a:ext cx="8142700" cy="475588"/>
              <a:chOff x="1979870" y="4636837"/>
              <a:chExt cx="8142700" cy="475588"/>
            </a:xfrm>
          </p:grpSpPr>
          <p:grpSp>
            <p:nvGrpSpPr>
              <p:cNvPr id="182" name="グループ化 181">
                <a:extLst>
                  <a:ext uri="{FF2B5EF4-FFF2-40B4-BE49-F238E27FC236}">
                    <a16:creationId xmlns:a16="http://schemas.microsoft.com/office/drawing/2014/main" id="{D3F3D428-E2A2-056C-501D-DE824473DB6A}"/>
                  </a:ext>
                </a:extLst>
              </p:cNvPr>
              <p:cNvGrpSpPr/>
              <p:nvPr/>
            </p:nvGrpSpPr>
            <p:grpSpPr>
              <a:xfrm>
                <a:off x="4284521" y="4647281"/>
                <a:ext cx="1616231" cy="451393"/>
                <a:chOff x="2544698" y="3273692"/>
                <a:chExt cx="1616231" cy="451393"/>
              </a:xfrm>
            </p:grpSpPr>
            <p:cxnSp>
              <p:nvCxnSpPr>
                <p:cNvPr id="200" name="直線矢印コネクタ 199">
                  <a:extLst>
                    <a:ext uri="{FF2B5EF4-FFF2-40B4-BE49-F238E27FC236}">
                      <a16:creationId xmlns:a16="http://schemas.microsoft.com/office/drawing/2014/main" id="{F71A4869-00CD-6B6F-9FA6-DA61985E4AD3}"/>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線矢印コネクタ 200">
                  <a:extLst>
                    <a:ext uri="{FF2B5EF4-FFF2-40B4-BE49-F238E27FC236}">
                      <a16:creationId xmlns:a16="http://schemas.microsoft.com/office/drawing/2014/main" id="{146C2311-904A-0CC4-D53C-27CC5F881570}"/>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矢印コネクタ 201">
                  <a:extLst>
                    <a:ext uri="{FF2B5EF4-FFF2-40B4-BE49-F238E27FC236}">
                      <a16:creationId xmlns:a16="http://schemas.microsoft.com/office/drawing/2014/main" id="{C61515E3-CEF9-CA62-4123-E1F170587FF0}"/>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4" name="グループ化 223">
                <a:extLst>
                  <a:ext uri="{FF2B5EF4-FFF2-40B4-BE49-F238E27FC236}">
                    <a16:creationId xmlns:a16="http://schemas.microsoft.com/office/drawing/2014/main" id="{0F496C46-D1F1-A293-8964-F6AAF102194A}"/>
                  </a:ext>
                </a:extLst>
              </p:cNvPr>
              <p:cNvGrpSpPr/>
              <p:nvPr/>
            </p:nvGrpSpPr>
            <p:grpSpPr>
              <a:xfrm>
                <a:off x="1979870" y="4636837"/>
                <a:ext cx="8142700" cy="475588"/>
                <a:chOff x="1979870" y="4636837"/>
                <a:chExt cx="8142700" cy="475588"/>
              </a:xfrm>
            </p:grpSpPr>
            <p:grpSp>
              <p:nvGrpSpPr>
                <p:cNvPr id="188" name="グループ化 187">
                  <a:extLst>
                    <a:ext uri="{FF2B5EF4-FFF2-40B4-BE49-F238E27FC236}">
                      <a16:creationId xmlns:a16="http://schemas.microsoft.com/office/drawing/2014/main" id="{1F6370FA-1571-43BD-E9FC-CA8F0E557B99}"/>
                    </a:ext>
                  </a:extLst>
                </p:cNvPr>
                <p:cNvGrpSpPr/>
                <p:nvPr/>
              </p:nvGrpSpPr>
              <p:grpSpPr>
                <a:xfrm>
                  <a:off x="8701202" y="4639195"/>
                  <a:ext cx="1421368" cy="440234"/>
                  <a:chOff x="8677940" y="3273692"/>
                  <a:chExt cx="1421368" cy="440234"/>
                </a:xfrm>
              </p:grpSpPr>
              <p:cxnSp>
                <p:nvCxnSpPr>
                  <p:cNvPr id="197" name="直線矢印コネクタ 196">
                    <a:extLst>
                      <a:ext uri="{FF2B5EF4-FFF2-40B4-BE49-F238E27FC236}">
                        <a16:creationId xmlns:a16="http://schemas.microsoft.com/office/drawing/2014/main" id="{C6127557-8790-750D-6674-27E9FF674647}"/>
                      </a:ext>
                    </a:extLst>
                  </p:cNvPr>
                  <p:cNvCxnSpPr>
                    <a:cxnSpLocks/>
                  </p:cNvCxnSpPr>
                  <p:nvPr/>
                </p:nvCxnSpPr>
                <p:spPr>
                  <a:xfrm flipV="1">
                    <a:off x="8677940" y="3273692"/>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線矢印コネクタ 197">
                    <a:extLst>
                      <a:ext uri="{FF2B5EF4-FFF2-40B4-BE49-F238E27FC236}">
                        <a16:creationId xmlns:a16="http://schemas.microsoft.com/office/drawing/2014/main" id="{9B4787CA-D725-89EF-28DA-CD0DFAE3A8BA}"/>
                      </a:ext>
                    </a:extLst>
                  </p:cNvPr>
                  <p:cNvCxnSpPr>
                    <a:cxnSpLocks/>
                  </p:cNvCxnSpPr>
                  <p:nvPr/>
                </p:nvCxnSpPr>
                <p:spPr>
                  <a:xfrm flipH="1" flipV="1">
                    <a:off x="9527228" y="3287134"/>
                    <a:ext cx="572080" cy="338199"/>
                  </a:xfrm>
                  <a:prstGeom prst="straightConnector1">
                    <a:avLst/>
                  </a:prstGeom>
                  <a:ln w="28575">
                    <a:solidFill>
                      <a:srgbClr val="FF0000">
                        <a:alpha val="50000"/>
                      </a:srgb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9" name="直線矢印コネクタ 198">
                    <a:extLst>
                      <a:ext uri="{FF2B5EF4-FFF2-40B4-BE49-F238E27FC236}">
                        <a16:creationId xmlns:a16="http://schemas.microsoft.com/office/drawing/2014/main" id="{19991C43-E4C1-EFCD-D25C-704025932E11}"/>
                      </a:ext>
                    </a:extLst>
                  </p:cNvPr>
                  <p:cNvCxnSpPr>
                    <a:cxnSpLocks/>
                  </p:cNvCxnSpPr>
                  <p:nvPr/>
                </p:nvCxnSpPr>
                <p:spPr>
                  <a:xfrm flipV="1">
                    <a:off x="9488302"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9" name="グループ化 188">
                  <a:extLst>
                    <a:ext uri="{FF2B5EF4-FFF2-40B4-BE49-F238E27FC236}">
                      <a16:creationId xmlns:a16="http://schemas.microsoft.com/office/drawing/2014/main" id="{E5630C0A-5FEE-C6A5-F056-2F61C46A7F1B}"/>
                    </a:ext>
                  </a:extLst>
                </p:cNvPr>
                <p:cNvGrpSpPr/>
                <p:nvPr/>
              </p:nvGrpSpPr>
              <p:grpSpPr>
                <a:xfrm>
                  <a:off x="3424486" y="4636837"/>
                  <a:ext cx="1616231" cy="451393"/>
                  <a:chOff x="2544698" y="3273692"/>
                  <a:chExt cx="1616231" cy="451393"/>
                </a:xfrm>
              </p:grpSpPr>
              <p:cxnSp>
                <p:nvCxnSpPr>
                  <p:cNvPr id="194" name="直線矢印コネクタ 193">
                    <a:extLst>
                      <a:ext uri="{FF2B5EF4-FFF2-40B4-BE49-F238E27FC236}">
                        <a16:creationId xmlns:a16="http://schemas.microsoft.com/office/drawing/2014/main" id="{47F86011-A201-449A-C937-720EBD901893}"/>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a:extLst>
                      <a:ext uri="{FF2B5EF4-FFF2-40B4-BE49-F238E27FC236}">
                        <a16:creationId xmlns:a16="http://schemas.microsoft.com/office/drawing/2014/main" id="{78DE9561-68BE-CFEE-85CA-43EED06AA359}"/>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a:extLst>
                      <a:ext uri="{FF2B5EF4-FFF2-40B4-BE49-F238E27FC236}">
                        <a16:creationId xmlns:a16="http://schemas.microsoft.com/office/drawing/2014/main" id="{33CBABB9-807C-08A5-C3E4-53FE7ACCD783}"/>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0" name="グループ化 189">
                  <a:extLst>
                    <a:ext uri="{FF2B5EF4-FFF2-40B4-BE49-F238E27FC236}">
                      <a16:creationId xmlns:a16="http://schemas.microsoft.com/office/drawing/2014/main" id="{3BFE3438-D529-5920-0FCD-D2BEF0DDD8A7}"/>
                    </a:ext>
                  </a:extLst>
                </p:cNvPr>
                <p:cNvGrpSpPr/>
                <p:nvPr/>
              </p:nvGrpSpPr>
              <p:grpSpPr>
                <a:xfrm>
                  <a:off x="5152296" y="4648681"/>
                  <a:ext cx="1616231" cy="451393"/>
                  <a:chOff x="2544698" y="3273692"/>
                  <a:chExt cx="1616231" cy="451393"/>
                </a:xfrm>
              </p:grpSpPr>
              <p:cxnSp>
                <p:nvCxnSpPr>
                  <p:cNvPr id="191" name="直線矢印コネクタ 190">
                    <a:extLst>
                      <a:ext uri="{FF2B5EF4-FFF2-40B4-BE49-F238E27FC236}">
                        <a16:creationId xmlns:a16="http://schemas.microsoft.com/office/drawing/2014/main" id="{F0B76F5A-5005-ABAE-36C2-EDC313E28D2D}"/>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矢印コネクタ 191">
                    <a:extLst>
                      <a:ext uri="{FF2B5EF4-FFF2-40B4-BE49-F238E27FC236}">
                        <a16:creationId xmlns:a16="http://schemas.microsoft.com/office/drawing/2014/main" id="{46F35E83-260A-C20D-6204-C86C62A74D8A}"/>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線矢印コネクタ 192">
                    <a:extLst>
                      <a:ext uri="{FF2B5EF4-FFF2-40B4-BE49-F238E27FC236}">
                        <a16:creationId xmlns:a16="http://schemas.microsoft.com/office/drawing/2014/main" id="{B3D170BE-D0C5-9C51-3981-18662EB375B7}"/>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9" name="グループ化 208">
                  <a:extLst>
                    <a:ext uri="{FF2B5EF4-FFF2-40B4-BE49-F238E27FC236}">
                      <a16:creationId xmlns:a16="http://schemas.microsoft.com/office/drawing/2014/main" id="{204501E7-96AE-2F7B-D0DF-8B5EC58100E3}"/>
                    </a:ext>
                  </a:extLst>
                </p:cNvPr>
                <p:cNvGrpSpPr/>
                <p:nvPr/>
              </p:nvGrpSpPr>
              <p:grpSpPr>
                <a:xfrm>
                  <a:off x="2578138" y="4646777"/>
                  <a:ext cx="1616231" cy="451393"/>
                  <a:chOff x="2544698" y="3273692"/>
                  <a:chExt cx="1616231" cy="451393"/>
                </a:xfrm>
              </p:grpSpPr>
              <p:cxnSp>
                <p:nvCxnSpPr>
                  <p:cNvPr id="210" name="直線矢印コネクタ 209">
                    <a:extLst>
                      <a:ext uri="{FF2B5EF4-FFF2-40B4-BE49-F238E27FC236}">
                        <a16:creationId xmlns:a16="http://schemas.microsoft.com/office/drawing/2014/main" id="{0D40699B-B79F-966A-1852-47808C792AB3}"/>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矢印コネクタ 210">
                    <a:extLst>
                      <a:ext uri="{FF2B5EF4-FFF2-40B4-BE49-F238E27FC236}">
                        <a16:creationId xmlns:a16="http://schemas.microsoft.com/office/drawing/2014/main" id="{97EBA85C-CC2B-5F96-F220-D9DFB2852A9E}"/>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矢印コネクタ 211">
                    <a:extLst>
                      <a:ext uri="{FF2B5EF4-FFF2-40B4-BE49-F238E27FC236}">
                        <a16:creationId xmlns:a16="http://schemas.microsoft.com/office/drawing/2014/main" id="{219C7977-95AF-DE19-7DBC-43A20CE30D1A}"/>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3" name="グループ化 212">
                  <a:extLst>
                    <a:ext uri="{FF2B5EF4-FFF2-40B4-BE49-F238E27FC236}">
                      <a16:creationId xmlns:a16="http://schemas.microsoft.com/office/drawing/2014/main" id="{7CD2AB4B-3E0D-4EB2-4E34-B0035557656D}"/>
                    </a:ext>
                  </a:extLst>
                </p:cNvPr>
                <p:cNvGrpSpPr/>
                <p:nvPr/>
              </p:nvGrpSpPr>
              <p:grpSpPr>
                <a:xfrm>
                  <a:off x="1979870" y="4655557"/>
                  <a:ext cx="1339096" cy="456868"/>
                  <a:chOff x="1979788" y="4087047"/>
                  <a:chExt cx="1339096" cy="456868"/>
                </a:xfrm>
              </p:grpSpPr>
              <p:cxnSp>
                <p:nvCxnSpPr>
                  <p:cNvPr id="214" name="直線矢印コネクタ 213">
                    <a:extLst>
                      <a:ext uri="{FF2B5EF4-FFF2-40B4-BE49-F238E27FC236}">
                        <a16:creationId xmlns:a16="http://schemas.microsoft.com/office/drawing/2014/main" id="{831F8FAC-267F-9196-5A6B-8E8568D932F2}"/>
                      </a:ext>
                    </a:extLst>
                  </p:cNvPr>
                  <p:cNvCxnSpPr>
                    <a:cxnSpLocks/>
                  </p:cNvCxnSpPr>
                  <p:nvPr/>
                </p:nvCxnSpPr>
                <p:spPr>
                  <a:xfrm flipV="1">
                    <a:off x="1979788" y="4114967"/>
                    <a:ext cx="484577" cy="274523"/>
                  </a:xfrm>
                  <a:prstGeom prst="straightConnector1">
                    <a:avLst/>
                  </a:prstGeom>
                  <a:ln w="28575">
                    <a:solidFill>
                      <a:srgbClr val="FF0000">
                        <a:alpha val="50000"/>
                      </a:srgb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5" name="直線矢印コネクタ 214">
                    <a:extLst>
                      <a:ext uri="{FF2B5EF4-FFF2-40B4-BE49-F238E27FC236}">
                        <a16:creationId xmlns:a16="http://schemas.microsoft.com/office/drawing/2014/main" id="{E4FBC7B9-B14F-33E1-54F8-754DB87362E9}"/>
                      </a:ext>
                    </a:extLst>
                  </p:cNvPr>
                  <p:cNvCxnSpPr>
                    <a:cxnSpLocks/>
                  </p:cNvCxnSpPr>
                  <p:nvPr/>
                </p:nvCxnSpPr>
                <p:spPr>
                  <a:xfrm flipV="1">
                    <a:off x="2526895" y="4087047"/>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線矢印コネクタ 215">
                    <a:extLst>
                      <a:ext uri="{FF2B5EF4-FFF2-40B4-BE49-F238E27FC236}">
                        <a16:creationId xmlns:a16="http://schemas.microsoft.com/office/drawing/2014/main" id="{9A1A7985-B5C9-A445-8E5B-CD56D401AB36}"/>
                      </a:ext>
                    </a:extLst>
                  </p:cNvPr>
                  <p:cNvCxnSpPr>
                    <a:cxnSpLocks/>
                  </p:cNvCxnSpPr>
                  <p:nvPr/>
                </p:nvCxnSpPr>
                <p:spPr>
                  <a:xfrm flipH="1" flipV="1">
                    <a:off x="2589497" y="4112720"/>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grpSp>
      </p:grpSp>
      <p:grpSp>
        <p:nvGrpSpPr>
          <p:cNvPr id="235" name="グループ化 234">
            <a:extLst>
              <a:ext uri="{FF2B5EF4-FFF2-40B4-BE49-F238E27FC236}">
                <a16:creationId xmlns:a16="http://schemas.microsoft.com/office/drawing/2014/main" id="{756582A9-C27F-6F88-6842-5B596C723EF4}"/>
              </a:ext>
            </a:extLst>
          </p:cNvPr>
          <p:cNvGrpSpPr/>
          <p:nvPr/>
        </p:nvGrpSpPr>
        <p:grpSpPr>
          <a:xfrm>
            <a:off x="2031551" y="3652595"/>
            <a:ext cx="7555840" cy="397595"/>
            <a:chOff x="2038505" y="4206449"/>
            <a:chExt cx="7555840" cy="397595"/>
          </a:xfrm>
        </p:grpSpPr>
        <mc:AlternateContent xmlns:mc="http://schemas.openxmlformats.org/markup-compatibility/2006" xmlns:a14="http://schemas.microsoft.com/office/drawing/2010/main">
          <mc:Choice Requires="a14">
            <p:sp>
              <p:nvSpPr>
                <p:cNvPr id="236" name="テキスト ボックス 235">
                  <a:extLst>
                    <a:ext uri="{FF2B5EF4-FFF2-40B4-BE49-F238E27FC236}">
                      <a16:creationId xmlns:a16="http://schemas.microsoft.com/office/drawing/2014/main" id="{6E46071F-C8CC-6545-E328-2AB70947DF85}"/>
                    </a:ext>
                  </a:extLst>
                </p:cNvPr>
                <p:cNvSpPr txBox="1"/>
                <p:nvPr/>
              </p:nvSpPr>
              <p:spPr>
                <a:xfrm>
                  <a:off x="3552525" y="4206449"/>
                  <a:ext cx="688728" cy="3760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+2</m:t>
                            </m:r>
                          </m:sub>
                          <m:sup>
                            <m:r>
                              <a:rPr lang="en-US" altLang="ja-JP" sz="1800" b="0" i="1" smtClean="0">
                                <a:latin typeface="Cambria Math" panose="02040503050406030204" pitchFamily="18" charset="0"/>
                                <a:ea typeface="Cambria Math" panose="02040503050406030204" pitchFamily="18" charset="0"/>
                              </a:rPr>
                              <m:t>3</m:t>
                            </m:r>
                          </m:sup>
                        </m:sSubSup>
                      </m:oMath>
                    </m:oMathPara>
                  </a14:m>
                  <a:endParaRPr lang="ja-JP" altLang="en-US"/>
                </a:p>
              </p:txBody>
            </p:sp>
          </mc:Choice>
          <mc:Fallback xmlns="">
            <p:sp>
              <p:nvSpPr>
                <p:cNvPr id="236" name="テキスト ボックス 235">
                  <a:extLst>
                    <a:ext uri="{FF2B5EF4-FFF2-40B4-BE49-F238E27FC236}">
                      <a16:creationId xmlns:a16="http://schemas.microsoft.com/office/drawing/2014/main" id="{6E46071F-C8CC-6545-E328-2AB70947DF85}"/>
                    </a:ext>
                  </a:extLst>
                </p:cNvPr>
                <p:cNvSpPr txBox="1">
                  <a:spLocks noRot="1" noChangeAspect="1" noMove="1" noResize="1" noEditPoints="1" noAdjustHandles="1" noChangeArrowheads="1" noChangeShapeType="1" noTextEdit="1"/>
                </p:cNvSpPr>
                <p:nvPr/>
              </p:nvSpPr>
              <p:spPr>
                <a:xfrm>
                  <a:off x="3552525" y="4206449"/>
                  <a:ext cx="688728" cy="376000"/>
                </a:xfrm>
                <a:prstGeom prst="rect">
                  <a:avLst/>
                </a:prstGeom>
                <a:blipFill>
                  <a:blip r:embed="rId20"/>
                  <a:stretch>
                    <a:fillRect r="-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7" name="テキスト ボックス 236">
                  <a:extLst>
                    <a:ext uri="{FF2B5EF4-FFF2-40B4-BE49-F238E27FC236}">
                      <a16:creationId xmlns:a16="http://schemas.microsoft.com/office/drawing/2014/main" id="{E92A19F1-614E-6CB5-92F7-2FBF934519ED}"/>
                    </a:ext>
                  </a:extLst>
                </p:cNvPr>
                <p:cNvSpPr txBox="1"/>
                <p:nvPr/>
              </p:nvSpPr>
              <p:spPr>
                <a:xfrm>
                  <a:off x="4411466" y="4215470"/>
                  <a:ext cx="688728" cy="3760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+2</m:t>
                            </m:r>
                          </m:sub>
                          <m:sup>
                            <m:r>
                              <a:rPr lang="en-US" altLang="ja-JP" sz="1800" b="0" i="1" smtClean="0">
                                <a:latin typeface="Cambria Math" panose="02040503050406030204" pitchFamily="18" charset="0"/>
                                <a:ea typeface="Cambria Math" panose="02040503050406030204" pitchFamily="18" charset="0"/>
                              </a:rPr>
                              <m:t>3</m:t>
                            </m:r>
                          </m:sup>
                        </m:sSubSup>
                      </m:oMath>
                    </m:oMathPara>
                  </a14:m>
                  <a:endParaRPr lang="ja-JP" altLang="en-US"/>
                </a:p>
              </p:txBody>
            </p:sp>
          </mc:Choice>
          <mc:Fallback xmlns="">
            <p:sp>
              <p:nvSpPr>
                <p:cNvPr id="237" name="テキスト ボックス 236">
                  <a:extLst>
                    <a:ext uri="{FF2B5EF4-FFF2-40B4-BE49-F238E27FC236}">
                      <a16:creationId xmlns:a16="http://schemas.microsoft.com/office/drawing/2014/main" id="{E92A19F1-614E-6CB5-92F7-2FBF934519ED}"/>
                    </a:ext>
                  </a:extLst>
                </p:cNvPr>
                <p:cNvSpPr txBox="1">
                  <a:spLocks noRot="1" noChangeAspect="1" noMove="1" noResize="1" noEditPoints="1" noAdjustHandles="1" noChangeArrowheads="1" noChangeShapeType="1" noTextEdit="1"/>
                </p:cNvSpPr>
                <p:nvPr/>
              </p:nvSpPr>
              <p:spPr>
                <a:xfrm>
                  <a:off x="4411466" y="4215470"/>
                  <a:ext cx="688728" cy="376000"/>
                </a:xfrm>
                <a:prstGeom prst="rect">
                  <a:avLst/>
                </a:prstGeom>
                <a:blipFill>
                  <a:blip r:embed="rId21"/>
                  <a:stretch>
                    <a:fillRect r="-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8" name="テキスト ボックス 237">
                  <a:extLst>
                    <a:ext uri="{FF2B5EF4-FFF2-40B4-BE49-F238E27FC236}">
                      <a16:creationId xmlns:a16="http://schemas.microsoft.com/office/drawing/2014/main" id="{D2173928-7EB9-697B-34C1-6AC072295BA1}"/>
                    </a:ext>
                  </a:extLst>
                </p:cNvPr>
                <p:cNvSpPr txBox="1"/>
                <p:nvPr/>
              </p:nvSpPr>
              <p:spPr>
                <a:xfrm>
                  <a:off x="5283373" y="4224288"/>
                  <a:ext cx="688728" cy="3760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+3</m:t>
                            </m:r>
                          </m:sub>
                          <m:sup>
                            <m:r>
                              <a:rPr lang="en-US" altLang="ja-JP" sz="1800" b="0" i="1" smtClean="0">
                                <a:latin typeface="Cambria Math" panose="02040503050406030204" pitchFamily="18" charset="0"/>
                                <a:ea typeface="Cambria Math" panose="02040503050406030204" pitchFamily="18" charset="0"/>
                              </a:rPr>
                              <m:t>3</m:t>
                            </m:r>
                          </m:sup>
                        </m:sSubSup>
                      </m:oMath>
                    </m:oMathPara>
                  </a14:m>
                  <a:endParaRPr lang="ja-JP" altLang="en-US"/>
                </a:p>
              </p:txBody>
            </p:sp>
          </mc:Choice>
          <mc:Fallback xmlns="">
            <p:sp>
              <p:nvSpPr>
                <p:cNvPr id="238" name="テキスト ボックス 237">
                  <a:extLst>
                    <a:ext uri="{FF2B5EF4-FFF2-40B4-BE49-F238E27FC236}">
                      <a16:creationId xmlns:a16="http://schemas.microsoft.com/office/drawing/2014/main" id="{D2173928-7EB9-697B-34C1-6AC072295BA1}"/>
                    </a:ext>
                  </a:extLst>
                </p:cNvPr>
                <p:cNvSpPr txBox="1">
                  <a:spLocks noRot="1" noChangeAspect="1" noMove="1" noResize="1" noEditPoints="1" noAdjustHandles="1" noChangeArrowheads="1" noChangeShapeType="1" noTextEdit="1"/>
                </p:cNvSpPr>
                <p:nvPr/>
              </p:nvSpPr>
              <p:spPr>
                <a:xfrm>
                  <a:off x="5283373" y="4224288"/>
                  <a:ext cx="688728" cy="376000"/>
                </a:xfrm>
                <a:prstGeom prst="rect">
                  <a:avLst/>
                </a:prstGeom>
                <a:blipFill>
                  <a:blip r:embed="rId22"/>
                  <a:stretch>
                    <a:fillRect r="-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9" name="テキスト ボックス 238">
                  <a:extLst>
                    <a:ext uri="{FF2B5EF4-FFF2-40B4-BE49-F238E27FC236}">
                      <a16:creationId xmlns:a16="http://schemas.microsoft.com/office/drawing/2014/main" id="{7482401A-A5E5-C87E-D57B-92DA7608EE20}"/>
                    </a:ext>
                  </a:extLst>
                </p:cNvPr>
                <p:cNvSpPr txBox="1"/>
                <p:nvPr/>
              </p:nvSpPr>
              <p:spPr>
                <a:xfrm>
                  <a:off x="8905617" y="4224288"/>
                  <a:ext cx="688728" cy="3745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𝐿</m:t>
                            </m:r>
                          </m:sub>
                          <m:sup>
                            <m:r>
                              <a:rPr lang="en-US" altLang="ja-JP" sz="1800" b="0" i="1" smtClean="0">
                                <a:latin typeface="Cambria Math" panose="02040503050406030204" pitchFamily="18" charset="0"/>
                                <a:ea typeface="Cambria Math" panose="02040503050406030204" pitchFamily="18" charset="0"/>
                              </a:rPr>
                              <m:t>3</m:t>
                            </m:r>
                          </m:sup>
                        </m:sSubSup>
                      </m:oMath>
                    </m:oMathPara>
                  </a14:m>
                  <a:endParaRPr lang="ja-JP" altLang="en-US"/>
                </a:p>
              </p:txBody>
            </p:sp>
          </mc:Choice>
          <mc:Fallback xmlns="">
            <p:sp>
              <p:nvSpPr>
                <p:cNvPr id="239" name="テキスト ボックス 238">
                  <a:extLst>
                    <a:ext uri="{FF2B5EF4-FFF2-40B4-BE49-F238E27FC236}">
                      <a16:creationId xmlns:a16="http://schemas.microsoft.com/office/drawing/2014/main" id="{7482401A-A5E5-C87E-D57B-92DA7608EE20}"/>
                    </a:ext>
                  </a:extLst>
                </p:cNvPr>
                <p:cNvSpPr txBox="1">
                  <a:spLocks noRot="1" noChangeAspect="1" noMove="1" noResize="1" noEditPoints="1" noAdjustHandles="1" noChangeArrowheads="1" noChangeShapeType="1" noTextEdit="1"/>
                </p:cNvSpPr>
                <p:nvPr/>
              </p:nvSpPr>
              <p:spPr>
                <a:xfrm>
                  <a:off x="8905617" y="4224288"/>
                  <a:ext cx="688728" cy="374590"/>
                </a:xfrm>
                <a:prstGeom prst="rect">
                  <a:avLst/>
                </a:prstGeom>
                <a:blipFill>
                  <a:blip r:embed="rId2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0" name="テキスト ボックス 239">
                  <a:extLst>
                    <a:ext uri="{FF2B5EF4-FFF2-40B4-BE49-F238E27FC236}">
                      <a16:creationId xmlns:a16="http://schemas.microsoft.com/office/drawing/2014/main" id="{5B04E451-9241-50A3-DC9D-63974DDEEA27}"/>
                    </a:ext>
                  </a:extLst>
                </p:cNvPr>
                <p:cNvSpPr txBox="1"/>
                <p:nvPr/>
              </p:nvSpPr>
              <p:spPr>
                <a:xfrm>
                  <a:off x="2038505" y="4218147"/>
                  <a:ext cx="452725" cy="3745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sub>
                          <m:sup>
                            <m:r>
                              <a:rPr lang="en-US" altLang="ja-JP" sz="1800" b="0" i="1" smtClean="0">
                                <a:latin typeface="Cambria Math" panose="02040503050406030204" pitchFamily="18" charset="0"/>
                                <a:ea typeface="Cambria Math" panose="02040503050406030204" pitchFamily="18" charset="0"/>
                              </a:rPr>
                              <m:t>3</m:t>
                            </m:r>
                          </m:sup>
                        </m:sSubSup>
                      </m:oMath>
                    </m:oMathPara>
                  </a14:m>
                  <a:endParaRPr lang="ja-JP" altLang="en-US"/>
                </a:p>
              </p:txBody>
            </p:sp>
          </mc:Choice>
          <mc:Fallback xmlns="">
            <p:sp>
              <p:nvSpPr>
                <p:cNvPr id="240" name="テキスト ボックス 239">
                  <a:extLst>
                    <a:ext uri="{FF2B5EF4-FFF2-40B4-BE49-F238E27FC236}">
                      <a16:creationId xmlns:a16="http://schemas.microsoft.com/office/drawing/2014/main" id="{5B04E451-9241-50A3-DC9D-63974DDEEA27}"/>
                    </a:ext>
                  </a:extLst>
                </p:cNvPr>
                <p:cNvSpPr txBox="1">
                  <a:spLocks noRot="1" noChangeAspect="1" noMove="1" noResize="1" noEditPoints="1" noAdjustHandles="1" noChangeArrowheads="1" noChangeShapeType="1" noTextEdit="1"/>
                </p:cNvSpPr>
                <p:nvPr/>
              </p:nvSpPr>
              <p:spPr>
                <a:xfrm>
                  <a:off x="2038505" y="4218147"/>
                  <a:ext cx="452725" cy="374590"/>
                </a:xfrm>
                <a:prstGeom prst="rect">
                  <a:avLst/>
                </a:prstGeom>
                <a:blipFill>
                  <a:blip r:embed="rId24"/>
                  <a:stretch>
                    <a:fillRect r="-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1" name="テキスト ボックス 240">
                  <a:extLst>
                    <a:ext uri="{FF2B5EF4-FFF2-40B4-BE49-F238E27FC236}">
                      <a16:creationId xmlns:a16="http://schemas.microsoft.com/office/drawing/2014/main" id="{1A425678-5297-8FDC-A388-8134DF45C652}"/>
                    </a:ext>
                  </a:extLst>
                </p:cNvPr>
                <p:cNvSpPr txBox="1"/>
                <p:nvPr/>
              </p:nvSpPr>
              <p:spPr>
                <a:xfrm>
                  <a:off x="2698187" y="4228044"/>
                  <a:ext cx="688728" cy="3760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3</m:t>
                            </m:r>
                          </m:sup>
                        </m:sSubSup>
                      </m:oMath>
                    </m:oMathPara>
                  </a14:m>
                  <a:endParaRPr lang="ja-JP" altLang="en-US"/>
                </a:p>
              </p:txBody>
            </p:sp>
          </mc:Choice>
          <mc:Fallback xmlns="">
            <p:sp>
              <p:nvSpPr>
                <p:cNvPr id="241" name="テキスト ボックス 240">
                  <a:extLst>
                    <a:ext uri="{FF2B5EF4-FFF2-40B4-BE49-F238E27FC236}">
                      <a16:creationId xmlns:a16="http://schemas.microsoft.com/office/drawing/2014/main" id="{1A425678-5297-8FDC-A388-8134DF45C652}"/>
                    </a:ext>
                  </a:extLst>
                </p:cNvPr>
                <p:cNvSpPr txBox="1">
                  <a:spLocks noRot="1" noChangeAspect="1" noMove="1" noResize="1" noEditPoints="1" noAdjustHandles="1" noChangeArrowheads="1" noChangeShapeType="1" noTextEdit="1"/>
                </p:cNvSpPr>
                <p:nvPr/>
              </p:nvSpPr>
              <p:spPr>
                <a:xfrm>
                  <a:off x="2698187" y="4228044"/>
                  <a:ext cx="688728" cy="376000"/>
                </a:xfrm>
                <a:prstGeom prst="rect">
                  <a:avLst/>
                </a:prstGeom>
                <a:blipFill>
                  <a:blip r:embed="rId25"/>
                  <a:stretch>
                    <a:fillRect r="-5455"/>
                  </a:stretch>
                </a:blipFill>
              </p:spPr>
              <p:txBody>
                <a:bodyPr/>
                <a:lstStyle/>
                <a:p>
                  <a:r>
                    <a:rPr lang="ja-JP" altLang="en-US">
                      <a:noFill/>
                    </a:rPr>
                    <a:t> </a:t>
                  </a:r>
                </a:p>
              </p:txBody>
            </p:sp>
          </mc:Fallback>
        </mc:AlternateContent>
      </p:grpSp>
      <p:grpSp>
        <p:nvGrpSpPr>
          <p:cNvPr id="242" name="グループ化 241">
            <a:extLst>
              <a:ext uri="{FF2B5EF4-FFF2-40B4-BE49-F238E27FC236}">
                <a16:creationId xmlns:a16="http://schemas.microsoft.com/office/drawing/2014/main" id="{5F85CFF7-A3F1-079E-77D0-5753CC1B62EF}"/>
              </a:ext>
            </a:extLst>
          </p:cNvPr>
          <p:cNvGrpSpPr/>
          <p:nvPr/>
        </p:nvGrpSpPr>
        <p:grpSpPr>
          <a:xfrm>
            <a:off x="1972916" y="4082983"/>
            <a:ext cx="8142700" cy="475588"/>
            <a:chOff x="1979870" y="4636837"/>
            <a:chExt cx="8142700" cy="475588"/>
          </a:xfrm>
        </p:grpSpPr>
        <p:grpSp>
          <p:nvGrpSpPr>
            <p:cNvPr id="243" name="グループ化 242">
              <a:extLst>
                <a:ext uri="{FF2B5EF4-FFF2-40B4-BE49-F238E27FC236}">
                  <a16:creationId xmlns:a16="http://schemas.microsoft.com/office/drawing/2014/main" id="{192BBB24-FDF3-D08F-D10F-1CDC0BCD637F}"/>
                </a:ext>
              </a:extLst>
            </p:cNvPr>
            <p:cNvGrpSpPr/>
            <p:nvPr/>
          </p:nvGrpSpPr>
          <p:grpSpPr>
            <a:xfrm>
              <a:off x="4284521" y="4647281"/>
              <a:ext cx="1616231" cy="451393"/>
              <a:chOff x="2544698" y="3273692"/>
              <a:chExt cx="1616231" cy="451393"/>
            </a:xfrm>
          </p:grpSpPr>
          <p:cxnSp>
            <p:nvCxnSpPr>
              <p:cNvPr id="265" name="直線矢印コネクタ 264">
                <a:extLst>
                  <a:ext uri="{FF2B5EF4-FFF2-40B4-BE49-F238E27FC236}">
                    <a16:creationId xmlns:a16="http://schemas.microsoft.com/office/drawing/2014/main" id="{BA4E957D-A950-3CA4-E4E7-B18BED864B91}"/>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線矢印コネクタ 265">
                <a:extLst>
                  <a:ext uri="{FF2B5EF4-FFF2-40B4-BE49-F238E27FC236}">
                    <a16:creationId xmlns:a16="http://schemas.microsoft.com/office/drawing/2014/main" id="{4B7D76DD-D0E8-D98B-BF94-70710B0941DC}"/>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線矢印コネクタ 266">
                <a:extLst>
                  <a:ext uri="{FF2B5EF4-FFF2-40B4-BE49-F238E27FC236}">
                    <a16:creationId xmlns:a16="http://schemas.microsoft.com/office/drawing/2014/main" id="{2B1AE2FA-98BC-8384-3F44-AD32B5AA4D70}"/>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4" name="グループ化 243">
              <a:extLst>
                <a:ext uri="{FF2B5EF4-FFF2-40B4-BE49-F238E27FC236}">
                  <a16:creationId xmlns:a16="http://schemas.microsoft.com/office/drawing/2014/main" id="{2E082B2B-FB6A-88A5-2312-5694ADACD256}"/>
                </a:ext>
              </a:extLst>
            </p:cNvPr>
            <p:cNvGrpSpPr/>
            <p:nvPr/>
          </p:nvGrpSpPr>
          <p:grpSpPr>
            <a:xfrm>
              <a:off x="1979870" y="4636837"/>
              <a:ext cx="8142700" cy="475588"/>
              <a:chOff x="1979870" y="4636837"/>
              <a:chExt cx="8142700" cy="475588"/>
            </a:xfrm>
          </p:grpSpPr>
          <p:grpSp>
            <p:nvGrpSpPr>
              <p:cNvPr id="245" name="グループ化 244">
                <a:extLst>
                  <a:ext uri="{FF2B5EF4-FFF2-40B4-BE49-F238E27FC236}">
                    <a16:creationId xmlns:a16="http://schemas.microsoft.com/office/drawing/2014/main" id="{BA58488B-3C32-8831-FC6E-464D0BF1CF47}"/>
                  </a:ext>
                </a:extLst>
              </p:cNvPr>
              <p:cNvGrpSpPr/>
              <p:nvPr/>
            </p:nvGrpSpPr>
            <p:grpSpPr>
              <a:xfrm>
                <a:off x="8701202" y="4639195"/>
                <a:ext cx="1421368" cy="440234"/>
                <a:chOff x="8677940" y="3273692"/>
                <a:chExt cx="1421368" cy="440234"/>
              </a:xfrm>
            </p:grpSpPr>
            <p:cxnSp>
              <p:nvCxnSpPr>
                <p:cNvPr id="262" name="直線矢印コネクタ 261">
                  <a:extLst>
                    <a:ext uri="{FF2B5EF4-FFF2-40B4-BE49-F238E27FC236}">
                      <a16:creationId xmlns:a16="http://schemas.microsoft.com/office/drawing/2014/main" id="{57C367C2-0C44-1D67-20CD-4F7F401FEFD8}"/>
                    </a:ext>
                  </a:extLst>
                </p:cNvPr>
                <p:cNvCxnSpPr>
                  <a:cxnSpLocks/>
                </p:cNvCxnSpPr>
                <p:nvPr/>
              </p:nvCxnSpPr>
              <p:spPr>
                <a:xfrm flipV="1">
                  <a:off x="8677940" y="3273692"/>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線矢印コネクタ 262">
                  <a:extLst>
                    <a:ext uri="{FF2B5EF4-FFF2-40B4-BE49-F238E27FC236}">
                      <a16:creationId xmlns:a16="http://schemas.microsoft.com/office/drawing/2014/main" id="{DD63D3A7-6823-5D05-1F1A-1269D2300639}"/>
                    </a:ext>
                  </a:extLst>
                </p:cNvPr>
                <p:cNvCxnSpPr>
                  <a:cxnSpLocks/>
                </p:cNvCxnSpPr>
                <p:nvPr/>
              </p:nvCxnSpPr>
              <p:spPr>
                <a:xfrm flipH="1" flipV="1">
                  <a:off x="9527228" y="3287134"/>
                  <a:ext cx="572080" cy="338199"/>
                </a:xfrm>
                <a:prstGeom prst="straightConnector1">
                  <a:avLst/>
                </a:prstGeom>
                <a:ln w="28575">
                  <a:solidFill>
                    <a:srgbClr val="FF0000">
                      <a:alpha val="50000"/>
                    </a:srgb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4" name="直線矢印コネクタ 263">
                  <a:extLst>
                    <a:ext uri="{FF2B5EF4-FFF2-40B4-BE49-F238E27FC236}">
                      <a16:creationId xmlns:a16="http://schemas.microsoft.com/office/drawing/2014/main" id="{243AD308-4BDB-EF72-94C4-E795F4ACE500}"/>
                    </a:ext>
                  </a:extLst>
                </p:cNvPr>
                <p:cNvCxnSpPr>
                  <a:cxnSpLocks/>
                </p:cNvCxnSpPr>
                <p:nvPr/>
              </p:nvCxnSpPr>
              <p:spPr>
                <a:xfrm flipV="1">
                  <a:off x="9488302"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6" name="グループ化 245">
                <a:extLst>
                  <a:ext uri="{FF2B5EF4-FFF2-40B4-BE49-F238E27FC236}">
                    <a16:creationId xmlns:a16="http://schemas.microsoft.com/office/drawing/2014/main" id="{402C6A10-39B3-BED5-6EDE-9F5A67BB2D22}"/>
                  </a:ext>
                </a:extLst>
              </p:cNvPr>
              <p:cNvGrpSpPr/>
              <p:nvPr/>
            </p:nvGrpSpPr>
            <p:grpSpPr>
              <a:xfrm>
                <a:off x="3424486" y="4636837"/>
                <a:ext cx="1616231" cy="451393"/>
                <a:chOff x="2544698" y="3273692"/>
                <a:chExt cx="1616231" cy="451393"/>
              </a:xfrm>
            </p:grpSpPr>
            <p:cxnSp>
              <p:nvCxnSpPr>
                <p:cNvPr id="259" name="直線矢印コネクタ 258">
                  <a:extLst>
                    <a:ext uri="{FF2B5EF4-FFF2-40B4-BE49-F238E27FC236}">
                      <a16:creationId xmlns:a16="http://schemas.microsoft.com/office/drawing/2014/main" id="{A4F62063-A5B7-4D9F-6B7E-96A35ED65084}"/>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直線矢印コネクタ 259">
                  <a:extLst>
                    <a:ext uri="{FF2B5EF4-FFF2-40B4-BE49-F238E27FC236}">
                      <a16:creationId xmlns:a16="http://schemas.microsoft.com/office/drawing/2014/main" id="{C3D5402B-38FF-2073-28E7-151E157F5C18}"/>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線矢印コネクタ 260">
                  <a:extLst>
                    <a:ext uri="{FF2B5EF4-FFF2-40B4-BE49-F238E27FC236}">
                      <a16:creationId xmlns:a16="http://schemas.microsoft.com/office/drawing/2014/main" id="{292B0559-4580-34EA-47B8-86F376955280}"/>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7" name="グループ化 246">
                <a:extLst>
                  <a:ext uri="{FF2B5EF4-FFF2-40B4-BE49-F238E27FC236}">
                    <a16:creationId xmlns:a16="http://schemas.microsoft.com/office/drawing/2014/main" id="{2818E9A5-4A4A-F8DD-5711-144738B27DC4}"/>
                  </a:ext>
                </a:extLst>
              </p:cNvPr>
              <p:cNvGrpSpPr/>
              <p:nvPr/>
            </p:nvGrpSpPr>
            <p:grpSpPr>
              <a:xfrm>
                <a:off x="5152296" y="4648681"/>
                <a:ext cx="1616231" cy="451393"/>
                <a:chOff x="2544698" y="3273692"/>
                <a:chExt cx="1616231" cy="451393"/>
              </a:xfrm>
            </p:grpSpPr>
            <p:cxnSp>
              <p:nvCxnSpPr>
                <p:cNvPr id="256" name="直線矢印コネクタ 255">
                  <a:extLst>
                    <a:ext uri="{FF2B5EF4-FFF2-40B4-BE49-F238E27FC236}">
                      <a16:creationId xmlns:a16="http://schemas.microsoft.com/office/drawing/2014/main" id="{D1F08DC5-A401-DC5D-E7BB-1E37838CA29C}"/>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直線矢印コネクタ 256">
                  <a:extLst>
                    <a:ext uri="{FF2B5EF4-FFF2-40B4-BE49-F238E27FC236}">
                      <a16:creationId xmlns:a16="http://schemas.microsoft.com/office/drawing/2014/main" id="{54D737EA-5B31-7D19-EE68-27F303C7E196}"/>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直線矢印コネクタ 257">
                  <a:extLst>
                    <a:ext uri="{FF2B5EF4-FFF2-40B4-BE49-F238E27FC236}">
                      <a16:creationId xmlns:a16="http://schemas.microsoft.com/office/drawing/2014/main" id="{16A93521-8E44-FE76-364D-20149A52322A}"/>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8" name="グループ化 247">
                <a:extLst>
                  <a:ext uri="{FF2B5EF4-FFF2-40B4-BE49-F238E27FC236}">
                    <a16:creationId xmlns:a16="http://schemas.microsoft.com/office/drawing/2014/main" id="{CCDBBE5E-4BEA-3D14-FD8E-3AA5DFE93693}"/>
                  </a:ext>
                </a:extLst>
              </p:cNvPr>
              <p:cNvGrpSpPr/>
              <p:nvPr/>
            </p:nvGrpSpPr>
            <p:grpSpPr>
              <a:xfrm>
                <a:off x="2578138" y="4646777"/>
                <a:ext cx="1616231" cy="451393"/>
                <a:chOff x="2544698" y="3273692"/>
                <a:chExt cx="1616231" cy="451393"/>
              </a:xfrm>
            </p:grpSpPr>
            <p:cxnSp>
              <p:nvCxnSpPr>
                <p:cNvPr id="253" name="直線矢印コネクタ 252">
                  <a:extLst>
                    <a:ext uri="{FF2B5EF4-FFF2-40B4-BE49-F238E27FC236}">
                      <a16:creationId xmlns:a16="http://schemas.microsoft.com/office/drawing/2014/main" id="{5DB09CB3-45A2-5B5B-7F85-95DD35A93664}"/>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直線矢印コネクタ 253">
                  <a:extLst>
                    <a:ext uri="{FF2B5EF4-FFF2-40B4-BE49-F238E27FC236}">
                      <a16:creationId xmlns:a16="http://schemas.microsoft.com/office/drawing/2014/main" id="{478A5807-9DAB-7A51-3BD0-82D3E3DBBF7C}"/>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直線矢印コネクタ 254">
                  <a:extLst>
                    <a:ext uri="{FF2B5EF4-FFF2-40B4-BE49-F238E27FC236}">
                      <a16:creationId xmlns:a16="http://schemas.microsoft.com/office/drawing/2014/main" id="{AD637C29-C7F1-D371-619F-3E294377F3AD}"/>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9" name="グループ化 248">
                <a:extLst>
                  <a:ext uri="{FF2B5EF4-FFF2-40B4-BE49-F238E27FC236}">
                    <a16:creationId xmlns:a16="http://schemas.microsoft.com/office/drawing/2014/main" id="{2C230D79-5FE1-BDFD-44F6-74626F5D0CB5}"/>
                  </a:ext>
                </a:extLst>
              </p:cNvPr>
              <p:cNvGrpSpPr/>
              <p:nvPr/>
            </p:nvGrpSpPr>
            <p:grpSpPr>
              <a:xfrm>
                <a:off x="1979870" y="4655557"/>
                <a:ext cx="1339096" cy="456868"/>
                <a:chOff x="1979788" y="4087047"/>
                <a:chExt cx="1339096" cy="456868"/>
              </a:xfrm>
            </p:grpSpPr>
            <p:cxnSp>
              <p:nvCxnSpPr>
                <p:cNvPr id="250" name="直線矢印コネクタ 249">
                  <a:extLst>
                    <a:ext uri="{FF2B5EF4-FFF2-40B4-BE49-F238E27FC236}">
                      <a16:creationId xmlns:a16="http://schemas.microsoft.com/office/drawing/2014/main" id="{B62195E4-506E-07DD-15E9-101462371FD4}"/>
                    </a:ext>
                  </a:extLst>
                </p:cNvPr>
                <p:cNvCxnSpPr>
                  <a:cxnSpLocks/>
                </p:cNvCxnSpPr>
                <p:nvPr/>
              </p:nvCxnSpPr>
              <p:spPr>
                <a:xfrm flipV="1">
                  <a:off x="1979788" y="4114967"/>
                  <a:ext cx="484577" cy="274523"/>
                </a:xfrm>
                <a:prstGeom prst="straightConnector1">
                  <a:avLst/>
                </a:prstGeom>
                <a:ln w="28575">
                  <a:solidFill>
                    <a:srgbClr val="FF0000">
                      <a:alpha val="50000"/>
                    </a:srgb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1" name="直線矢印コネクタ 250">
                  <a:extLst>
                    <a:ext uri="{FF2B5EF4-FFF2-40B4-BE49-F238E27FC236}">
                      <a16:creationId xmlns:a16="http://schemas.microsoft.com/office/drawing/2014/main" id="{B54E3569-958A-1792-FBF1-19FCB2D4BA90}"/>
                    </a:ext>
                  </a:extLst>
                </p:cNvPr>
                <p:cNvCxnSpPr>
                  <a:cxnSpLocks/>
                </p:cNvCxnSpPr>
                <p:nvPr/>
              </p:nvCxnSpPr>
              <p:spPr>
                <a:xfrm flipV="1">
                  <a:off x="2526895" y="4087047"/>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直線矢印コネクタ 251">
                  <a:extLst>
                    <a:ext uri="{FF2B5EF4-FFF2-40B4-BE49-F238E27FC236}">
                      <a16:creationId xmlns:a16="http://schemas.microsoft.com/office/drawing/2014/main" id="{82175C23-54FC-951D-350E-02A8C824DD01}"/>
                    </a:ext>
                  </a:extLst>
                </p:cNvPr>
                <p:cNvCxnSpPr>
                  <a:cxnSpLocks/>
                </p:cNvCxnSpPr>
                <p:nvPr/>
              </p:nvCxnSpPr>
              <p:spPr>
                <a:xfrm flipH="1" flipV="1">
                  <a:off x="2589497" y="4112720"/>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275" name="グループ化 274">
            <a:extLst>
              <a:ext uri="{FF2B5EF4-FFF2-40B4-BE49-F238E27FC236}">
                <a16:creationId xmlns:a16="http://schemas.microsoft.com/office/drawing/2014/main" id="{F6DB14C8-0FA8-8D30-0C6C-E086E358BBA0}"/>
              </a:ext>
            </a:extLst>
          </p:cNvPr>
          <p:cNvGrpSpPr/>
          <p:nvPr/>
        </p:nvGrpSpPr>
        <p:grpSpPr>
          <a:xfrm>
            <a:off x="2028302" y="2578278"/>
            <a:ext cx="7555840" cy="396313"/>
            <a:chOff x="2038505" y="4206449"/>
            <a:chExt cx="7555840" cy="396313"/>
          </a:xfrm>
        </p:grpSpPr>
        <mc:AlternateContent xmlns:mc="http://schemas.openxmlformats.org/markup-compatibility/2006" xmlns:a14="http://schemas.microsoft.com/office/drawing/2010/main">
          <mc:Choice Requires="a14">
            <p:sp>
              <p:nvSpPr>
                <p:cNvPr id="276" name="テキスト ボックス 275">
                  <a:extLst>
                    <a:ext uri="{FF2B5EF4-FFF2-40B4-BE49-F238E27FC236}">
                      <a16:creationId xmlns:a16="http://schemas.microsoft.com/office/drawing/2014/main" id="{3573C25A-F3D8-4E19-2FC9-B356FCBD6416}"/>
                    </a:ext>
                  </a:extLst>
                </p:cNvPr>
                <p:cNvSpPr txBox="1"/>
                <p:nvPr/>
              </p:nvSpPr>
              <p:spPr>
                <a:xfrm>
                  <a:off x="3552525" y="4206449"/>
                  <a:ext cx="688728" cy="3747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+2</m:t>
                            </m:r>
                          </m:sub>
                          <m:sup>
                            <m:r>
                              <a:rPr lang="en-US" altLang="ja-JP" sz="1800" b="0" i="1" smtClean="0">
                                <a:latin typeface="Cambria Math" panose="02040503050406030204" pitchFamily="18" charset="0"/>
                                <a:ea typeface="Cambria Math" panose="02040503050406030204" pitchFamily="18" charset="0"/>
                              </a:rPr>
                              <m:t>𝑁</m:t>
                            </m:r>
                          </m:sup>
                        </m:sSubSup>
                      </m:oMath>
                    </m:oMathPara>
                  </a14:m>
                  <a:endParaRPr lang="ja-JP" altLang="en-US"/>
                </a:p>
              </p:txBody>
            </p:sp>
          </mc:Choice>
          <mc:Fallback xmlns="">
            <p:sp>
              <p:nvSpPr>
                <p:cNvPr id="276" name="テキスト ボックス 275">
                  <a:extLst>
                    <a:ext uri="{FF2B5EF4-FFF2-40B4-BE49-F238E27FC236}">
                      <a16:creationId xmlns:a16="http://schemas.microsoft.com/office/drawing/2014/main" id="{3573C25A-F3D8-4E19-2FC9-B356FCBD6416}"/>
                    </a:ext>
                  </a:extLst>
                </p:cNvPr>
                <p:cNvSpPr txBox="1">
                  <a:spLocks noRot="1" noChangeAspect="1" noMove="1" noResize="1" noEditPoints="1" noAdjustHandles="1" noChangeArrowheads="1" noChangeShapeType="1" noTextEdit="1"/>
                </p:cNvSpPr>
                <p:nvPr/>
              </p:nvSpPr>
              <p:spPr>
                <a:xfrm>
                  <a:off x="3552525" y="4206449"/>
                  <a:ext cx="688728" cy="374718"/>
                </a:xfrm>
                <a:prstGeom prst="rect">
                  <a:avLst/>
                </a:prstGeom>
                <a:blipFill>
                  <a:blip r:embed="rId26"/>
                  <a:stretch>
                    <a:fillRect r="-3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7" name="テキスト ボックス 276">
                  <a:extLst>
                    <a:ext uri="{FF2B5EF4-FFF2-40B4-BE49-F238E27FC236}">
                      <a16:creationId xmlns:a16="http://schemas.microsoft.com/office/drawing/2014/main" id="{D8222F57-46FB-2E3B-4D39-F4E240FCAF33}"/>
                    </a:ext>
                  </a:extLst>
                </p:cNvPr>
                <p:cNvSpPr txBox="1"/>
                <p:nvPr/>
              </p:nvSpPr>
              <p:spPr>
                <a:xfrm>
                  <a:off x="4411466" y="4215470"/>
                  <a:ext cx="688728" cy="3747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+2</m:t>
                            </m:r>
                          </m:sub>
                          <m:sup>
                            <m:r>
                              <a:rPr lang="en-US" altLang="ja-JP" sz="1800" b="0" i="1" smtClean="0">
                                <a:latin typeface="Cambria Math" panose="02040503050406030204" pitchFamily="18" charset="0"/>
                                <a:ea typeface="Cambria Math" panose="02040503050406030204" pitchFamily="18" charset="0"/>
                              </a:rPr>
                              <m:t>𝑁</m:t>
                            </m:r>
                          </m:sup>
                        </m:sSubSup>
                      </m:oMath>
                    </m:oMathPara>
                  </a14:m>
                  <a:endParaRPr lang="ja-JP" altLang="en-US"/>
                </a:p>
              </p:txBody>
            </p:sp>
          </mc:Choice>
          <mc:Fallback xmlns="">
            <p:sp>
              <p:nvSpPr>
                <p:cNvPr id="277" name="テキスト ボックス 276">
                  <a:extLst>
                    <a:ext uri="{FF2B5EF4-FFF2-40B4-BE49-F238E27FC236}">
                      <a16:creationId xmlns:a16="http://schemas.microsoft.com/office/drawing/2014/main" id="{D8222F57-46FB-2E3B-4D39-F4E240FCAF33}"/>
                    </a:ext>
                  </a:extLst>
                </p:cNvPr>
                <p:cNvSpPr txBox="1">
                  <a:spLocks noRot="1" noChangeAspect="1" noMove="1" noResize="1" noEditPoints="1" noAdjustHandles="1" noChangeArrowheads="1" noChangeShapeType="1" noTextEdit="1"/>
                </p:cNvSpPr>
                <p:nvPr/>
              </p:nvSpPr>
              <p:spPr>
                <a:xfrm>
                  <a:off x="4411466" y="4215470"/>
                  <a:ext cx="688728" cy="374718"/>
                </a:xfrm>
                <a:prstGeom prst="rect">
                  <a:avLst/>
                </a:prstGeom>
                <a:blipFill>
                  <a:blip r:embed="rId27"/>
                  <a:stretch>
                    <a:fillRect r="-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8" name="テキスト ボックス 277">
                  <a:extLst>
                    <a:ext uri="{FF2B5EF4-FFF2-40B4-BE49-F238E27FC236}">
                      <a16:creationId xmlns:a16="http://schemas.microsoft.com/office/drawing/2014/main" id="{AE25AC3F-CDA0-8253-03A5-7717ADC39B50}"/>
                    </a:ext>
                  </a:extLst>
                </p:cNvPr>
                <p:cNvSpPr txBox="1"/>
                <p:nvPr/>
              </p:nvSpPr>
              <p:spPr>
                <a:xfrm>
                  <a:off x="5283373" y="4224288"/>
                  <a:ext cx="688728" cy="3747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+3</m:t>
                            </m:r>
                          </m:sub>
                          <m:sup>
                            <m:r>
                              <a:rPr lang="en-US" altLang="ja-JP" sz="1800" b="0" i="1" smtClean="0">
                                <a:latin typeface="Cambria Math" panose="02040503050406030204" pitchFamily="18" charset="0"/>
                                <a:ea typeface="Cambria Math" panose="02040503050406030204" pitchFamily="18" charset="0"/>
                              </a:rPr>
                              <m:t>𝑁</m:t>
                            </m:r>
                          </m:sup>
                        </m:sSubSup>
                      </m:oMath>
                    </m:oMathPara>
                  </a14:m>
                  <a:endParaRPr lang="ja-JP" altLang="en-US"/>
                </a:p>
              </p:txBody>
            </p:sp>
          </mc:Choice>
          <mc:Fallback xmlns="">
            <p:sp>
              <p:nvSpPr>
                <p:cNvPr id="278" name="テキスト ボックス 277">
                  <a:extLst>
                    <a:ext uri="{FF2B5EF4-FFF2-40B4-BE49-F238E27FC236}">
                      <a16:creationId xmlns:a16="http://schemas.microsoft.com/office/drawing/2014/main" id="{AE25AC3F-CDA0-8253-03A5-7717ADC39B50}"/>
                    </a:ext>
                  </a:extLst>
                </p:cNvPr>
                <p:cNvSpPr txBox="1">
                  <a:spLocks noRot="1" noChangeAspect="1" noMove="1" noResize="1" noEditPoints="1" noAdjustHandles="1" noChangeArrowheads="1" noChangeShapeType="1" noTextEdit="1"/>
                </p:cNvSpPr>
                <p:nvPr/>
              </p:nvSpPr>
              <p:spPr>
                <a:xfrm>
                  <a:off x="5283373" y="4224288"/>
                  <a:ext cx="688728" cy="374718"/>
                </a:xfrm>
                <a:prstGeom prst="rect">
                  <a:avLst/>
                </a:prstGeom>
                <a:blipFill>
                  <a:blip r:embed="rId28"/>
                  <a:stretch>
                    <a:fillRect r="-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9" name="テキスト ボックス 278">
                  <a:extLst>
                    <a:ext uri="{FF2B5EF4-FFF2-40B4-BE49-F238E27FC236}">
                      <a16:creationId xmlns:a16="http://schemas.microsoft.com/office/drawing/2014/main" id="{78EE87B3-2732-3DFF-FAC4-1DEBD9FBF611}"/>
                    </a:ext>
                  </a:extLst>
                </p:cNvPr>
                <p:cNvSpPr txBox="1"/>
                <p:nvPr/>
              </p:nvSpPr>
              <p:spPr>
                <a:xfrm>
                  <a:off x="8905617" y="4224288"/>
                  <a:ext cx="688728" cy="3733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𝐿</m:t>
                            </m:r>
                          </m:sub>
                          <m:sup>
                            <m:r>
                              <a:rPr lang="en-US" altLang="ja-JP" sz="1800" b="0" i="1" smtClean="0">
                                <a:latin typeface="Cambria Math" panose="02040503050406030204" pitchFamily="18" charset="0"/>
                                <a:ea typeface="Cambria Math" panose="02040503050406030204" pitchFamily="18" charset="0"/>
                              </a:rPr>
                              <m:t>𝑁</m:t>
                            </m:r>
                          </m:sup>
                        </m:sSubSup>
                      </m:oMath>
                    </m:oMathPara>
                  </a14:m>
                  <a:endParaRPr lang="ja-JP" altLang="en-US"/>
                </a:p>
              </p:txBody>
            </p:sp>
          </mc:Choice>
          <mc:Fallback xmlns="">
            <p:sp>
              <p:nvSpPr>
                <p:cNvPr id="279" name="テキスト ボックス 278">
                  <a:extLst>
                    <a:ext uri="{FF2B5EF4-FFF2-40B4-BE49-F238E27FC236}">
                      <a16:creationId xmlns:a16="http://schemas.microsoft.com/office/drawing/2014/main" id="{78EE87B3-2732-3DFF-FAC4-1DEBD9FBF611}"/>
                    </a:ext>
                  </a:extLst>
                </p:cNvPr>
                <p:cNvSpPr txBox="1">
                  <a:spLocks noRot="1" noChangeAspect="1" noMove="1" noResize="1" noEditPoints="1" noAdjustHandles="1" noChangeArrowheads="1" noChangeShapeType="1" noTextEdit="1"/>
                </p:cNvSpPr>
                <p:nvPr/>
              </p:nvSpPr>
              <p:spPr>
                <a:xfrm>
                  <a:off x="8905617" y="4224288"/>
                  <a:ext cx="688728" cy="373307"/>
                </a:xfrm>
                <a:prstGeom prst="rect">
                  <a:avLst/>
                </a:prstGeom>
                <a:blipFill>
                  <a:blip r:embed="rId2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0" name="テキスト ボックス 279">
                  <a:extLst>
                    <a:ext uri="{FF2B5EF4-FFF2-40B4-BE49-F238E27FC236}">
                      <a16:creationId xmlns:a16="http://schemas.microsoft.com/office/drawing/2014/main" id="{6507323A-13E8-3642-6FFC-C0626E09A2FD}"/>
                    </a:ext>
                  </a:extLst>
                </p:cNvPr>
                <p:cNvSpPr txBox="1"/>
                <p:nvPr/>
              </p:nvSpPr>
              <p:spPr>
                <a:xfrm>
                  <a:off x="2038505" y="4218147"/>
                  <a:ext cx="452725" cy="3733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sub>
                          <m:sup>
                            <m:r>
                              <a:rPr lang="en-US" altLang="ja-JP" sz="1800" b="0" i="1" smtClean="0">
                                <a:latin typeface="Cambria Math" panose="02040503050406030204" pitchFamily="18" charset="0"/>
                                <a:ea typeface="Cambria Math" panose="02040503050406030204" pitchFamily="18" charset="0"/>
                              </a:rPr>
                              <m:t>𝑁</m:t>
                            </m:r>
                          </m:sup>
                        </m:sSubSup>
                      </m:oMath>
                    </m:oMathPara>
                  </a14:m>
                  <a:endParaRPr lang="ja-JP" altLang="en-US"/>
                </a:p>
              </p:txBody>
            </p:sp>
          </mc:Choice>
          <mc:Fallback xmlns="">
            <p:sp>
              <p:nvSpPr>
                <p:cNvPr id="280" name="テキスト ボックス 279">
                  <a:extLst>
                    <a:ext uri="{FF2B5EF4-FFF2-40B4-BE49-F238E27FC236}">
                      <a16:creationId xmlns:a16="http://schemas.microsoft.com/office/drawing/2014/main" id="{6507323A-13E8-3642-6FFC-C0626E09A2FD}"/>
                    </a:ext>
                  </a:extLst>
                </p:cNvPr>
                <p:cNvSpPr txBox="1">
                  <a:spLocks noRot="1" noChangeAspect="1" noMove="1" noResize="1" noEditPoints="1" noAdjustHandles="1" noChangeArrowheads="1" noChangeShapeType="1" noTextEdit="1"/>
                </p:cNvSpPr>
                <p:nvPr/>
              </p:nvSpPr>
              <p:spPr>
                <a:xfrm>
                  <a:off x="2038505" y="4218147"/>
                  <a:ext cx="452725" cy="373307"/>
                </a:xfrm>
                <a:prstGeom prst="rect">
                  <a:avLst/>
                </a:prstGeom>
                <a:blipFill>
                  <a:blip r:embed="rId30"/>
                  <a:stretch>
                    <a:fillRect r="-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1" name="テキスト ボックス 280">
                  <a:extLst>
                    <a:ext uri="{FF2B5EF4-FFF2-40B4-BE49-F238E27FC236}">
                      <a16:creationId xmlns:a16="http://schemas.microsoft.com/office/drawing/2014/main" id="{B6915C29-2916-EBA8-742A-188D5C12492B}"/>
                    </a:ext>
                  </a:extLst>
                </p:cNvPr>
                <p:cNvSpPr txBox="1"/>
                <p:nvPr/>
              </p:nvSpPr>
              <p:spPr>
                <a:xfrm>
                  <a:off x="2698187" y="4228044"/>
                  <a:ext cx="688728" cy="3747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𝑁</m:t>
                            </m:r>
                          </m:sup>
                        </m:sSubSup>
                      </m:oMath>
                    </m:oMathPara>
                  </a14:m>
                  <a:endParaRPr lang="ja-JP" altLang="en-US"/>
                </a:p>
              </p:txBody>
            </p:sp>
          </mc:Choice>
          <mc:Fallback xmlns="">
            <p:sp>
              <p:nvSpPr>
                <p:cNvPr id="281" name="テキスト ボックス 280">
                  <a:extLst>
                    <a:ext uri="{FF2B5EF4-FFF2-40B4-BE49-F238E27FC236}">
                      <a16:creationId xmlns:a16="http://schemas.microsoft.com/office/drawing/2014/main" id="{B6915C29-2916-EBA8-742A-188D5C12492B}"/>
                    </a:ext>
                  </a:extLst>
                </p:cNvPr>
                <p:cNvSpPr txBox="1">
                  <a:spLocks noRot="1" noChangeAspect="1" noMove="1" noResize="1" noEditPoints="1" noAdjustHandles="1" noChangeArrowheads="1" noChangeShapeType="1" noTextEdit="1"/>
                </p:cNvSpPr>
                <p:nvPr/>
              </p:nvSpPr>
              <p:spPr>
                <a:xfrm>
                  <a:off x="2698187" y="4228044"/>
                  <a:ext cx="688728" cy="374718"/>
                </a:xfrm>
                <a:prstGeom prst="rect">
                  <a:avLst/>
                </a:prstGeom>
                <a:blipFill>
                  <a:blip r:embed="rId31"/>
                  <a:stretch>
                    <a:fillRect r="-5455"/>
                  </a:stretch>
                </a:blipFill>
              </p:spPr>
              <p:txBody>
                <a:bodyPr/>
                <a:lstStyle/>
                <a:p>
                  <a:r>
                    <a:rPr lang="ja-JP" altLang="en-US">
                      <a:noFill/>
                    </a:rPr>
                    <a:t> </a:t>
                  </a:r>
                </a:p>
              </p:txBody>
            </p:sp>
          </mc:Fallback>
        </mc:AlternateContent>
      </p:grpSp>
      <p:grpSp>
        <p:nvGrpSpPr>
          <p:cNvPr id="282" name="グループ化 281">
            <a:extLst>
              <a:ext uri="{FF2B5EF4-FFF2-40B4-BE49-F238E27FC236}">
                <a16:creationId xmlns:a16="http://schemas.microsoft.com/office/drawing/2014/main" id="{EA12C083-170A-732E-9F1A-BBE3F3E01A91}"/>
              </a:ext>
            </a:extLst>
          </p:cNvPr>
          <p:cNvGrpSpPr/>
          <p:nvPr/>
        </p:nvGrpSpPr>
        <p:grpSpPr>
          <a:xfrm>
            <a:off x="2236610" y="3008666"/>
            <a:ext cx="7510702" cy="169934"/>
            <a:chOff x="2246813" y="4636837"/>
            <a:chExt cx="7510702" cy="169934"/>
          </a:xfrm>
        </p:grpSpPr>
        <p:grpSp>
          <p:nvGrpSpPr>
            <p:cNvPr id="283" name="グループ化 282">
              <a:extLst>
                <a:ext uri="{FF2B5EF4-FFF2-40B4-BE49-F238E27FC236}">
                  <a16:creationId xmlns:a16="http://schemas.microsoft.com/office/drawing/2014/main" id="{EE2610F0-5FDA-BD25-5F5E-B0A4B1C73914}"/>
                </a:ext>
              </a:extLst>
            </p:cNvPr>
            <p:cNvGrpSpPr/>
            <p:nvPr/>
          </p:nvGrpSpPr>
          <p:grpSpPr>
            <a:xfrm>
              <a:off x="4899040" y="4647281"/>
              <a:ext cx="435628" cy="119649"/>
              <a:chOff x="3159217" y="3273692"/>
              <a:chExt cx="435628" cy="119649"/>
            </a:xfrm>
          </p:grpSpPr>
          <p:cxnSp>
            <p:nvCxnSpPr>
              <p:cNvPr id="305" name="直線矢印コネクタ 304">
                <a:extLst>
                  <a:ext uri="{FF2B5EF4-FFF2-40B4-BE49-F238E27FC236}">
                    <a16:creationId xmlns:a16="http://schemas.microsoft.com/office/drawing/2014/main" id="{2C2C813B-F5ED-7642-C31E-552123F984A8}"/>
                  </a:ext>
                </a:extLst>
              </p:cNvPr>
              <p:cNvCxnSpPr>
                <a:cxnSpLocks/>
              </p:cNvCxnSpPr>
              <p:nvPr/>
            </p:nvCxnSpPr>
            <p:spPr>
              <a:xfrm flipV="1">
                <a:off x="3159217" y="3284851"/>
                <a:ext cx="162564" cy="92096"/>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06" name="直線矢印コネクタ 305">
                <a:extLst>
                  <a:ext uri="{FF2B5EF4-FFF2-40B4-BE49-F238E27FC236}">
                    <a16:creationId xmlns:a16="http://schemas.microsoft.com/office/drawing/2014/main" id="{9C3EF573-D37F-0743-E047-45EF5472E47E}"/>
                  </a:ext>
                </a:extLst>
              </p:cNvPr>
              <p:cNvCxnSpPr>
                <a:cxnSpLocks/>
              </p:cNvCxnSpPr>
              <p:nvPr/>
            </p:nvCxnSpPr>
            <p:spPr>
              <a:xfrm flipH="1" flipV="1">
                <a:off x="3431542" y="3287454"/>
                <a:ext cx="163303" cy="96541"/>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直線矢印コネクタ 306">
                <a:extLst>
                  <a:ext uri="{FF2B5EF4-FFF2-40B4-BE49-F238E27FC236}">
                    <a16:creationId xmlns:a16="http://schemas.microsoft.com/office/drawing/2014/main" id="{00B81BE9-8102-81B3-5AC0-BBE3A1D73F92}"/>
                  </a:ext>
                </a:extLst>
              </p:cNvPr>
              <p:cNvCxnSpPr>
                <a:cxnSpLocks/>
              </p:cNvCxnSpPr>
              <p:nvPr/>
            </p:nvCxnSpPr>
            <p:spPr>
              <a:xfrm flipV="1">
                <a:off x="3382229" y="3273692"/>
                <a:ext cx="0" cy="119649"/>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4" name="グループ化 283">
              <a:extLst>
                <a:ext uri="{FF2B5EF4-FFF2-40B4-BE49-F238E27FC236}">
                  <a16:creationId xmlns:a16="http://schemas.microsoft.com/office/drawing/2014/main" id="{6745EA61-CCB3-017A-60FF-5BDA32BBBC50}"/>
                </a:ext>
              </a:extLst>
            </p:cNvPr>
            <p:cNvGrpSpPr/>
            <p:nvPr/>
          </p:nvGrpSpPr>
          <p:grpSpPr>
            <a:xfrm>
              <a:off x="2246813" y="4636837"/>
              <a:ext cx="7510702" cy="169934"/>
              <a:chOff x="2246813" y="4636837"/>
              <a:chExt cx="7510702" cy="169934"/>
            </a:xfrm>
          </p:grpSpPr>
          <p:grpSp>
            <p:nvGrpSpPr>
              <p:cNvPr id="285" name="グループ化 284">
                <a:extLst>
                  <a:ext uri="{FF2B5EF4-FFF2-40B4-BE49-F238E27FC236}">
                    <a16:creationId xmlns:a16="http://schemas.microsoft.com/office/drawing/2014/main" id="{A1C97635-B321-F1C6-9517-FD7705B6EC36}"/>
                  </a:ext>
                </a:extLst>
              </p:cNvPr>
              <p:cNvGrpSpPr/>
              <p:nvPr/>
            </p:nvGrpSpPr>
            <p:grpSpPr>
              <a:xfrm>
                <a:off x="9287074" y="4639195"/>
                <a:ext cx="470441" cy="135830"/>
                <a:chOff x="9263812" y="3273692"/>
                <a:chExt cx="470441" cy="135830"/>
              </a:xfrm>
            </p:grpSpPr>
            <p:cxnSp>
              <p:nvCxnSpPr>
                <p:cNvPr id="302" name="直線矢印コネクタ 301">
                  <a:extLst>
                    <a:ext uri="{FF2B5EF4-FFF2-40B4-BE49-F238E27FC236}">
                      <a16:creationId xmlns:a16="http://schemas.microsoft.com/office/drawing/2014/main" id="{00E56A2B-4481-054B-78ED-9214E3EDE28D}"/>
                    </a:ext>
                  </a:extLst>
                </p:cNvPr>
                <p:cNvCxnSpPr>
                  <a:cxnSpLocks/>
                </p:cNvCxnSpPr>
                <p:nvPr/>
              </p:nvCxnSpPr>
              <p:spPr>
                <a:xfrm flipV="1">
                  <a:off x="9263812" y="3273692"/>
                  <a:ext cx="191211" cy="10832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03" name="直線矢印コネクタ 302">
                  <a:extLst>
                    <a:ext uri="{FF2B5EF4-FFF2-40B4-BE49-F238E27FC236}">
                      <a16:creationId xmlns:a16="http://schemas.microsoft.com/office/drawing/2014/main" id="{8AD39C2E-D6C1-C066-6964-E8A81F8B10D5}"/>
                    </a:ext>
                  </a:extLst>
                </p:cNvPr>
                <p:cNvCxnSpPr>
                  <a:cxnSpLocks/>
                </p:cNvCxnSpPr>
                <p:nvPr/>
              </p:nvCxnSpPr>
              <p:spPr>
                <a:xfrm flipH="1" flipV="1">
                  <a:off x="9527228" y="3287134"/>
                  <a:ext cx="207025" cy="122388"/>
                </a:xfrm>
                <a:prstGeom prst="straightConnector1">
                  <a:avLst/>
                </a:prstGeom>
                <a:ln w="28575">
                  <a:solidFill>
                    <a:srgbClr val="FF0000">
                      <a:alpha val="50000"/>
                    </a:srgb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4" name="直線矢印コネクタ 303">
                  <a:extLst>
                    <a:ext uri="{FF2B5EF4-FFF2-40B4-BE49-F238E27FC236}">
                      <a16:creationId xmlns:a16="http://schemas.microsoft.com/office/drawing/2014/main" id="{2C162BEE-F67F-EE9A-87B3-B368703BEAEE}"/>
                    </a:ext>
                  </a:extLst>
                </p:cNvPr>
                <p:cNvCxnSpPr>
                  <a:cxnSpLocks/>
                </p:cNvCxnSpPr>
                <p:nvPr/>
              </p:nvCxnSpPr>
              <p:spPr>
                <a:xfrm flipV="1">
                  <a:off x="9488302" y="3273692"/>
                  <a:ext cx="0" cy="133539"/>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6" name="グループ化 285">
                <a:extLst>
                  <a:ext uri="{FF2B5EF4-FFF2-40B4-BE49-F238E27FC236}">
                    <a16:creationId xmlns:a16="http://schemas.microsoft.com/office/drawing/2014/main" id="{32747786-0F9F-AE70-A17E-B359B0A8819C}"/>
                  </a:ext>
                </a:extLst>
              </p:cNvPr>
              <p:cNvGrpSpPr/>
              <p:nvPr/>
            </p:nvGrpSpPr>
            <p:grpSpPr>
              <a:xfrm>
                <a:off x="4019498" y="4636837"/>
                <a:ext cx="467438" cy="169934"/>
                <a:chOff x="3139710" y="3273692"/>
                <a:chExt cx="467438" cy="169934"/>
              </a:xfrm>
            </p:grpSpPr>
            <p:cxnSp>
              <p:nvCxnSpPr>
                <p:cNvPr id="299" name="直線矢印コネクタ 298">
                  <a:extLst>
                    <a:ext uri="{FF2B5EF4-FFF2-40B4-BE49-F238E27FC236}">
                      <a16:creationId xmlns:a16="http://schemas.microsoft.com/office/drawing/2014/main" id="{BF146139-6903-30BB-19F4-6B40C7886556}"/>
                    </a:ext>
                  </a:extLst>
                </p:cNvPr>
                <p:cNvCxnSpPr>
                  <a:cxnSpLocks/>
                </p:cNvCxnSpPr>
                <p:nvPr/>
              </p:nvCxnSpPr>
              <p:spPr>
                <a:xfrm flipV="1">
                  <a:off x="3139710" y="3284851"/>
                  <a:ext cx="182071" cy="103147"/>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00" name="直線矢印コネクタ 299">
                  <a:extLst>
                    <a:ext uri="{FF2B5EF4-FFF2-40B4-BE49-F238E27FC236}">
                      <a16:creationId xmlns:a16="http://schemas.microsoft.com/office/drawing/2014/main" id="{2029AC55-5261-1FFE-8EAB-5F4F91AD3C1E}"/>
                    </a:ext>
                  </a:extLst>
                </p:cNvPr>
                <p:cNvCxnSpPr>
                  <a:cxnSpLocks/>
                </p:cNvCxnSpPr>
                <p:nvPr/>
              </p:nvCxnSpPr>
              <p:spPr>
                <a:xfrm flipH="1" flipV="1">
                  <a:off x="3431542" y="3287454"/>
                  <a:ext cx="175606" cy="10381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直線矢印コネクタ 300">
                  <a:extLst>
                    <a:ext uri="{FF2B5EF4-FFF2-40B4-BE49-F238E27FC236}">
                      <a16:creationId xmlns:a16="http://schemas.microsoft.com/office/drawing/2014/main" id="{4C35D79D-95AA-99BA-39EB-CEA2C42C9548}"/>
                    </a:ext>
                  </a:extLst>
                </p:cNvPr>
                <p:cNvCxnSpPr>
                  <a:cxnSpLocks/>
                </p:cNvCxnSpPr>
                <p:nvPr/>
              </p:nvCxnSpPr>
              <p:spPr>
                <a:xfrm flipV="1">
                  <a:off x="3382229" y="3273692"/>
                  <a:ext cx="0" cy="1699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7" name="グループ化 286">
                <a:extLst>
                  <a:ext uri="{FF2B5EF4-FFF2-40B4-BE49-F238E27FC236}">
                    <a16:creationId xmlns:a16="http://schemas.microsoft.com/office/drawing/2014/main" id="{5D5F8D44-C1A3-8632-56B5-83CF234A9313}"/>
                  </a:ext>
                </a:extLst>
              </p:cNvPr>
              <p:cNvGrpSpPr/>
              <p:nvPr/>
            </p:nvGrpSpPr>
            <p:grpSpPr>
              <a:xfrm>
                <a:off x="5730103" y="4648681"/>
                <a:ext cx="484215" cy="124053"/>
                <a:chOff x="3122505" y="3273692"/>
                <a:chExt cx="484215" cy="124053"/>
              </a:xfrm>
            </p:grpSpPr>
            <p:cxnSp>
              <p:nvCxnSpPr>
                <p:cNvPr id="296" name="直線矢印コネクタ 295">
                  <a:extLst>
                    <a:ext uri="{FF2B5EF4-FFF2-40B4-BE49-F238E27FC236}">
                      <a16:creationId xmlns:a16="http://schemas.microsoft.com/office/drawing/2014/main" id="{FA2C0162-4E5E-DA7A-9FF1-9EB24383B4C9}"/>
                    </a:ext>
                  </a:extLst>
                </p:cNvPr>
                <p:cNvCxnSpPr>
                  <a:cxnSpLocks/>
                </p:cNvCxnSpPr>
                <p:nvPr/>
              </p:nvCxnSpPr>
              <p:spPr>
                <a:xfrm flipV="1">
                  <a:off x="3122505" y="3284851"/>
                  <a:ext cx="199276" cy="11289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線矢印コネクタ 296">
                  <a:extLst>
                    <a:ext uri="{FF2B5EF4-FFF2-40B4-BE49-F238E27FC236}">
                      <a16:creationId xmlns:a16="http://schemas.microsoft.com/office/drawing/2014/main" id="{6F752F63-171E-0E8F-0806-2F36F5B88850}"/>
                    </a:ext>
                  </a:extLst>
                </p:cNvPr>
                <p:cNvCxnSpPr>
                  <a:cxnSpLocks/>
                </p:cNvCxnSpPr>
                <p:nvPr/>
              </p:nvCxnSpPr>
              <p:spPr>
                <a:xfrm flipH="1" flipV="1">
                  <a:off x="3431542" y="3287454"/>
                  <a:ext cx="175178" cy="103561"/>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8" name="直線矢印コネクタ 297">
                  <a:extLst>
                    <a:ext uri="{FF2B5EF4-FFF2-40B4-BE49-F238E27FC236}">
                      <a16:creationId xmlns:a16="http://schemas.microsoft.com/office/drawing/2014/main" id="{771C53E3-5C45-C091-C5F0-1CB2E34BA271}"/>
                    </a:ext>
                  </a:extLst>
                </p:cNvPr>
                <p:cNvCxnSpPr>
                  <a:cxnSpLocks/>
                </p:cNvCxnSpPr>
                <p:nvPr/>
              </p:nvCxnSpPr>
              <p:spPr>
                <a:xfrm flipV="1">
                  <a:off x="3382229" y="3273692"/>
                  <a:ext cx="0" cy="118249"/>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8" name="グループ化 287">
                <a:extLst>
                  <a:ext uri="{FF2B5EF4-FFF2-40B4-BE49-F238E27FC236}">
                    <a16:creationId xmlns:a16="http://schemas.microsoft.com/office/drawing/2014/main" id="{381493D9-E32D-93C3-BDB8-F6015081D07A}"/>
                  </a:ext>
                </a:extLst>
              </p:cNvPr>
              <p:cNvGrpSpPr/>
              <p:nvPr/>
            </p:nvGrpSpPr>
            <p:grpSpPr>
              <a:xfrm>
                <a:off x="3123073" y="4646777"/>
                <a:ext cx="521875" cy="159994"/>
                <a:chOff x="3089633" y="3273692"/>
                <a:chExt cx="521875" cy="159994"/>
              </a:xfrm>
            </p:grpSpPr>
            <p:cxnSp>
              <p:nvCxnSpPr>
                <p:cNvPr id="293" name="直線矢印コネクタ 292">
                  <a:extLst>
                    <a:ext uri="{FF2B5EF4-FFF2-40B4-BE49-F238E27FC236}">
                      <a16:creationId xmlns:a16="http://schemas.microsoft.com/office/drawing/2014/main" id="{F5967FE9-772D-B0A1-D9A6-69B7C93F9939}"/>
                    </a:ext>
                  </a:extLst>
                </p:cNvPr>
                <p:cNvCxnSpPr>
                  <a:cxnSpLocks/>
                </p:cNvCxnSpPr>
                <p:nvPr/>
              </p:nvCxnSpPr>
              <p:spPr>
                <a:xfrm flipV="1">
                  <a:off x="3089633" y="3284851"/>
                  <a:ext cx="232148" cy="131517"/>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直線矢印コネクタ 293">
                  <a:extLst>
                    <a:ext uri="{FF2B5EF4-FFF2-40B4-BE49-F238E27FC236}">
                      <a16:creationId xmlns:a16="http://schemas.microsoft.com/office/drawing/2014/main" id="{0FAE5D18-9340-0E99-A45B-D4B5A650135D}"/>
                    </a:ext>
                  </a:extLst>
                </p:cNvPr>
                <p:cNvCxnSpPr>
                  <a:cxnSpLocks/>
                </p:cNvCxnSpPr>
                <p:nvPr/>
              </p:nvCxnSpPr>
              <p:spPr>
                <a:xfrm flipH="1" flipV="1">
                  <a:off x="3431542" y="3287454"/>
                  <a:ext cx="179966" cy="106391"/>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線矢印コネクタ 294">
                  <a:extLst>
                    <a:ext uri="{FF2B5EF4-FFF2-40B4-BE49-F238E27FC236}">
                      <a16:creationId xmlns:a16="http://schemas.microsoft.com/office/drawing/2014/main" id="{4EC65E9E-662B-2418-CDCD-9111ECCA16CC}"/>
                    </a:ext>
                  </a:extLst>
                </p:cNvPr>
                <p:cNvCxnSpPr>
                  <a:cxnSpLocks/>
                </p:cNvCxnSpPr>
                <p:nvPr/>
              </p:nvCxnSpPr>
              <p:spPr>
                <a:xfrm flipV="1">
                  <a:off x="3382229" y="3273692"/>
                  <a:ext cx="0" cy="15999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9" name="グループ化 288">
                <a:extLst>
                  <a:ext uri="{FF2B5EF4-FFF2-40B4-BE49-F238E27FC236}">
                    <a16:creationId xmlns:a16="http://schemas.microsoft.com/office/drawing/2014/main" id="{65766700-1AC4-69FD-6FF8-85300A8503E0}"/>
                  </a:ext>
                </a:extLst>
              </p:cNvPr>
              <p:cNvGrpSpPr/>
              <p:nvPr/>
            </p:nvGrpSpPr>
            <p:grpSpPr>
              <a:xfrm>
                <a:off x="2246813" y="4655557"/>
                <a:ext cx="521774" cy="151214"/>
                <a:chOff x="2246731" y="4087047"/>
                <a:chExt cx="521774" cy="151214"/>
              </a:xfrm>
            </p:grpSpPr>
            <p:cxnSp>
              <p:nvCxnSpPr>
                <p:cNvPr id="290" name="直線矢印コネクタ 289">
                  <a:extLst>
                    <a:ext uri="{FF2B5EF4-FFF2-40B4-BE49-F238E27FC236}">
                      <a16:creationId xmlns:a16="http://schemas.microsoft.com/office/drawing/2014/main" id="{545A9F67-C23D-7897-A087-F6644178DC37}"/>
                    </a:ext>
                  </a:extLst>
                </p:cNvPr>
                <p:cNvCxnSpPr>
                  <a:cxnSpLocks/>
                </p:cNvCxnSpPr>
                <p:nvPr/>
              </p:nvCxnSpPr>
              <p:spPr>
                <a:xfrm flipV="1">
                  <a:off x="2246731" y="4114967"/>
                  <a:ext cx="217634" cy="123294"/>
                </a:xfrm>
                <a:prstGeom prst="straightConnector1">
                  <a:avLst/>
                </a:prstGeom>
                <a:ln w="28575">
                  <a:solidFill>
                    <a:srgbClr val="FF0000">
                      <a:alpha val="50000"/>
                    </a:srgb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1" name="直線矢印コネクタ 290">
                  <a:extLst>
                    <a:ext uri="{FF2B5EF4-FFF2-40B4-BE49-F238E27FC236}">
                      <a16:creationId xmlns:a16="http://schemas.microsoft.com/office/drawing/2014/main" id="{69EBB588-C6C8-10A8-2C10-D1E75655592C}"/>
                    </a:ext>
                  </a:extLst>
                </p:cNvPr>
                <p:cNvCxnSpPr>
                  <a:cxnSpLocks/>
                </p:cNvCxnSpPr>
                <p:nvPr/>
              </p:nvCxnSpPr>
              <p:spPr>
                <a:xfrm flipV="1">
                  <a:off x="2526895" y="4087047"/>
                  <a:ext cx="0" cy="15121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線矢印コネクタ 291">
                  <a:extLst>
                    <a:ext uri="{FF2B5EF4-FFF2-40B4-BE49-F238E27FC236}">
                      <a16:creationId xmlns:a16="http://schemas.microsoft.com/office/drawing/2014/main" id="{1ED5C361-AC70-DD1F-29A2-D6AFFEE728D6}"/>
                    </a:ext>
                  </a:extLst>
                </p:cNvPr>
                <p:cNvCxnSpPr>
                  <a:cxnSpLocks/>
                </p:cNvCxnSpPr>
                <p:nvPr/>
              </p:nvCxnSpPr>
              <p:spPr>
                <a:xfrm flipH="1" flipV="1">
                  <a:off x="2589497" y="4112720"/>
                  <a:ext cx="179008" cy="10582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330" name="グループ化 329">
            <a:extLst>
              <a:ext uri="{FF2B5EF4-FFF2-40B4-BE49-F238E27FC236}">
                <a16:creationId xmlns:a16="http://schemas.microsoft.com/office/drawing/2014/main" id="{E0A9E4DF-F3C6-C61D-942B-9CAEB4905864}"/>
              </a:ext>
            </a:extLst>
          </p:cNvPr>
          <p:cNvGrpSpPr/>
          <p:nvPr/>
        </p:nvGrpSpPr>
        <p:grpSpPr>
          <a:xfrm>
            <a:off x="1975127" y="3528792"/>
            <a:ext cx="8142700" cy="475588"/>
            <a:chOff x="1979870" y="4636837"/>
            <a:chExt cx="8142700" cy="475588"/>
          </a:xfrm>
        </p:grpSpPr>
        <p:grpSp>
          <p:nvGrpSpPr>
            <p:cNvPr id="331" name="グループ化 330">
              <a:extLst>
                <a:ext uri="{FF2B5EF4-FFF2-40B4-BE49-F238E27FC236}">
                  <a16:creationId xmlns:a16="http://schemas.microsoft.com/office/drawing/2014/main" id="{53213448-BB60-151E-6047-1211EE33C162}"/>
                </a:ext>
              </a:extLst>
            </p:cNvPr>
            <p:cNvGrpSpPr/>
            <p:nvPr/>
          </p:nvGrpSpPr>
          <p:grpSpPr>
            <a:xfrm>
              <a:off x="4284521" y="4647281"/>
              <a:ext cx="1616231" cy="451393"/>
              <a:chOff x="2544698" y="3273692"/>
              <a:chExt cx="1616231" cy="451393"/>
            </a:xfrm>
          </p:grpSpPr>
          <p:cxnSp>
            <p:nvCxnSpPr>
              <p:cNvPr id="353" name="直線矢印コネクタ 352">
                <a:extLst>
                  <a:ext uri="{FF2B5EF4-FFF2-40B4-BE49-F238E27FC236}">
                    <a16:creationId xmlns:a16="http://schemas.microsoft.com/office/drawing/2014/main" id="{6E64783B-12A0-9553-7AA9-AE406CED87C0}"/>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直線矢印コネクタ 353">
                <a:extLst>
                  <a:ext uri="{FF2B5EF4-FFF2-40B4-BE49-F238E27FC236}">
                    <a16:creationId xmlns:a16="http://schemas.microsoft.com/office/drawing/2014/main" id="{A79E5623-D24B-3AE5-9729-D6C449C77B91}"/>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直線矢印コネクタ 354">
                <a:extLst>
                  <a:ext uri="{FF2B5EF4-FFF2-40B4-BE49-F238E27FC236}">
                    <a16:creationId xmlns:a16="http://schemas.microsoft.com/office/drawing/2014/main" id="{7B266962-CE46-DCF5-BC1D-0EBDB4BAADCE}"/>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2" name="グループ化 331">
              <a:extLst>
                <a:ext uri="{FF2B5EF4-FFF2-40B4-BE49-F238E27FC236}">
                  <a16:creationId xmlns:a16="http://schemas.microsoft.com/office/drawing/2014/main" id="{115C833E-28FB-2CDF-5B22-7E58763ED0C0}"/>
                </a:ext>
              </a:extLst>
            </p:cNvPr>
            <p:cNvGrpSpPr/>
            <p:nvPr/>
          </p:nvGrpSpPr>
          <p:grpSpPr>
            <a:xfrm>
              <a:off x="1979870" y="4636837"/>
              <a:ext cx="8142700" cy="475588"/>
              <a:chOff x="1979870" y="4636837"/>
              <a:chExt cx="8142700" cy="475588"/>
            </a:xfrm>
          </p:grpSpPr>
          <p:grpSp>
            <p:nvGrpSpPr>
              <p:cNvPr id="333" name="グループ化 332">
                <a:extLst>
                  <a:ext uri="{FF2B5EF4-FFF2-40B4-BE49-F238E27FC236}">
                    <a16:creationId xmlns:a16="http://schemas.microsoft.com/office/drawing/2014/main" id="{359C66A3-BE5A-E904-3699-7F6EA079CC9E}"/>
                  </a:ext>
                </a:extLst>
              </p:cNvPr>
              <p:cNvGrpSpPr/>
              <p:nvPr/>
            </p:nvGrpSpPr>
            <p:grpSpPr>
              <a:xfrm>
                <a:off x="8701202" y="4639195"/>
                <a:ext cx="1421368" cy="440234"/>
                <a:chOff x="8677940" y="3273692"/>
                <a:chExt cx="1421368" cy="440234"/>
              </a:xfrm>
            </p:grpSpPr>
            <p:cxnSp>
              <p:nvCxnSpPr>
                <p:cNvPr id="350" name="直線矢印コネクタ 349">
                  <a:extLst>
                    <a:ext uri="{FF2B5EF4-FFF2-40B4-BE49-F238E27FC236}">
                      <a16:creationId xmlns:a16="http://schemas.microsoft.com/office/drawing/2014/main" id="{6BAF10A8-15CC-C852-F949-230881D2CCBF}"/>
                    </a:ext>
                  </a:extLst>
                </p:cNvPr>
                <p:cNvCxnSpPr>
                  <a:cxnSpLocks/>
                </p:cNvCxnSpPr>
                <p:nvPr/>
              </p:nvCxnSpPr>
              <p:spPr>
                <a:xfrm flipV="1">
                  <a:off x="8677940" y="3273692"/>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線矢印コネクタ 350">
                  <a:extLst>
                    <a:ext uri="{FF2B5EF4-FFF2-40B4-BE49-F238E27FC236}">
                      <a16:creationId xmlns:a16="http://schemas.microsoft.com/office/drawing/2014/main" id="{C04ECABD-6007-555F-D8B0-31F31B569949}"/>
                    </a:ext>
                  </a:extLst>
                </p:cNvPr>
                <p:cNvCxnSpPr>
                  <a:cxnSpLocks/>
                </p:cNvCxnSpPr>
                <p:nvPr/>
              </p:nvCxnSpPr>
              <p:spPr>
                <a:xfrm flipH="1" flipV="1">
                  <a:off x="9527228" y="3287134"/>
                  <a:ext cx="572080" cy="338199"/>
                </a:xfrm>
                <a:prstGeom prst="straightConnector1">
                  <a:avLst/>
                </a:prstGeom>
                <a:ln w="28575">
                  <a:solidFill>
                    <a:srgbClr val="FF0000">
                      <a:alpha val="50000"/>
                    </a:srgb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2" name="直線矢印コネクタ 351">
                  <a:extLst>
                    <a:ext uri="{FF2B5EF4-FFF2-40B4-BE49-F238E27FC236}">
                      <a16:creationId xmlns:a16="http://schemas.microsoft.com/office/drawing/2014/main" id="{0572C9C5-34CA-96F3-3BA9-B63815847ED0}"/>
                    </a:ext>
                  </a:extLst>
                </p:cNvPr>
                <p:cNvCxnSpPr>
                  <a:cxnSpLocks/>
                </p:cNvCxnSpPr>
                <p:nvPr/>
              </p:nvCxnSpPr>
              <p:spPr>
                <a:xfrm flipV="1">
                  <a:off x="9488302"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4" name="グループ化 333">
                <a:extLst>
                  <a:ext uri="{FF2B5EF4-FFF2-40B4-BE49-F238E27FC236}">
                    <a16:creationId xmlns:a16="http://schemas.microsoft.com/office/drawing/2014/main" id="{1A64B81A-C84C-9C2C-FC16-AC4CE3581A88}"/>
                  </a:ext>
                </a:extLst>
              </p:cNvPr>
              <p:cNvGrpSpPr/>
              <p:nvPr/>
            </p:nvGrpSpPr>
            <p:grpSpPr>
              <a:xfrm>
                <a:off x="3424486" y="4636837"/>
                <a:ext cx="1616231" cy="451393"/>
                <a:chOff x="2544698" y="3273692"/>
                <a:chExt cx="1616231" cy="451393"/>
              </a:xfrm>
            </p:grpSpPr>
            <p:cxnSp>
              <p:nvCxnSpPr>
                <p:cNvPr id="347" name="直線矢印コネクタ 346">
                  <a:extLst>
                    <a:ext uri="{FF2B5EF4-FFF2-40B4-BE49-F238E27FC236}">
                      <a16:creationId xmlns:a16="http://schemas.microsoft.com/office/drawing/2014/main" id="{AA448172-61C4-8F53-14DE-438907B8EC52}"/>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直線矢印コネクタ 347">
                  <a:extLst>
                    <a:ext uri="{FF2B5EF4-FFF2-40B4-BE49-F238E27FC236}">
                      <a16:creationId xmlns:a16="http://schemas.microsoft.com/office/drawing/2014/main" id="{94DE7317-7E3E-8F6D-36AA-52B7722FBA0C}"/>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直線矢印コネクタ 348">
                  <a:extLst>
                    <a:ext uri="{FF2B5EF4-FFF2-40B4-BE49-F238E27FC236}">
                      <a16:creationId xmlns:a16="http://schemas.microsoft.com/office/drawing/2014/main" id="{AF309CB2-5A2F-B7C6-CBD2-035A0898B973}"/>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5" name="グループ化 334">
                <a:extLst>
                  <a:ext uri="{FF2B5EF4-FFF2-40B4-BE49-F238E27FC236}">
                    <a16:creationId xmlns:a16="http://schemas.microsoft.com/office/drawing/2014/main" id="{64FBD9C8-260F-B4C1-D572-A15CBCB33216}"/>
                  </a:ext>
                </a:extLst>
              </p:cNvPr>
              <p:cNvGrpSpPr/>
              <p:nvPr/>
            </p:nvGrpSpPr>
            <p:grpSpPr>
              <a:xfrm>
                <a:off x="5152296" y="4648681"/>
                <a:ext cx="1616231" cy="451393"/>
                <a:chOff x="2544698" y="3273692"/>
                <a:chExt cx="1616231" cy="451393"/>
              </a:xfrm>
            </p:grpSpPr>
            <p:cxnSp>
              <p:nvCxnSpPr>
                <p:cNvPr id="344" name="直線矢印コネクタ 343">
                  <a:extLst>
                    <a:ext uri="{FF2B5EF4-FFF2-40B4-BE49-F238E27FC236}">
                      <a16:creationId xmlns:a16="http://schemas.microsoft.com/office/drawing/2014/main" id="{B905EED7-F50C-DDFC-47D6-B307893EA1AB}"/>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直線矢印コネクタ 344">
                  <a:extLst>
                    <a:ext uri="{FF2B5EF4-FFF2-40B4-BE49-F238E27FC236}">
                      <a16:creationId xmlns:a16="http://schemas.microsoft.com/office/drawing/2014/main" id="{5BA6E2FA-4B89-78D2-6298-794B67DD03F2}"/>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直線矢印コネクタ 345">
                  <a:extLst>
                    <a:ext uri="{FF2B5EF4-FFF2-40B4-BE49-F238E27FC236}">
                      <a16:creationId xmlns:a16="http://schemas.microsoft.com/office/drawing/2014/main" id="{AB5C66DD-8B25-2965-4A61-17D8335EB43E}"/>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6" name="グループ化 335">
                <a:extLst>
                  <a:ext uri="{FF2B5EF4-FFF2-40B4-BE49-F238E27FC236}">
                    <a16:creationId xmlns:a16="http://schemas.microsoft.com/office/drawing/2014/main" id="{8638B94C-218E-64F4-2F56-0589C0A523A4}"/>
                  </a:ext>
                </a:extLst>
              </p:cNvPr>
              <p:cNvGrpSpPr/>
              <p:nvPr/>
            </p:nvGrpSpPr>
            <p:grpSpPr>
              <a:xfrm>
                <a:off x="2578138" y="4646777"/>
                <a:ext cx="1616231" cy="451393"/>
                <a:chOff x="2544698" y="3273692"/>
                <a:chExt cx="1616231" cy="451393"/>
              </a:xfrm>
            </p:grpSpPr>
            <p:cxnSp>
              <p:nvCxnSpPr>
                <p:cNvPr id="341" name="直線矢印コネクタ 340">
                  <a:extLst>
                    <a:ext uri="{FF2B5EF4-FFF2-40B4-BE49-F238E27FC236}">
                      <a16:creationId xmlns:a16="http://schemas.microsoft.com/office/drawing/2014/main" id="{2EA44113-3E8D-20A8-1BC7-124A48AF9857}"/>
                    </a:ext>
                  </a:extLst>
                </p:cNvPr>
                <p:cNvCxnSpPr>
                  <a:cxnSpLocks/>
                </p:cNvCxnSpPr>
                <p:nvPr/>
              </p:nvCxnSpPr>
              <p:spPr>
                <a:xfrm flipV="1">
                  <a:off x="2544698" y="3284851"/>
                  <a:ext cx="777083"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直線矢印コネクタ 341">
                  <a:extLst>
                    <a:ext uri="{FF2B5EF4-FFF2-40B4-BE49-F238E27FC236}">
                      <a16:creationId xmlns:a16="http://schemas.microsoft.com/office/drawing/2014/main" id="{C275FF6B-A13F-2D29-5263-E22F5F3D6382}"/>
                    </a:ext>
                  </a:extLst>
                </p:cNvPr>
                <p:cNvCxnSpPr>
                  <a:cxnSpLocks/>
                </p:cNvCxnSpPr>
                <p:nvPr/>
              </p:nvCxnSpPr>
              <p:spPr>
                <a:xfrm flipH="1" flipV="1">
                  <a:off x="3431542" y="3287454"/>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直線矢印コネクタ 342">
                  <a:extLst>
                    <a:ext uri="{FF2B5EF4-FFF2-40B4-BE49-F238E27FC236}">
                      <a16:creationId xmlns:a16="http://schemas.microsoft.com/office/drawing/2014/main" id="{D441D774-758F-2FA8-0553-11AA845D9C95}"/>
                    </a:ext>
                  </a:extLst>
                </p:cNvPr>
                <p:cNvCxnSpPr>
                  <a:cxnSpLocks/>
                </p:cNvCxnSpPr>
                <p:nvPr/>
              </p:nvCxnSpPr>
              <p:spPr>
                <a:xfrm flipV="1">
                  <a:off x="3382229" y="3273692"/>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7" name="グループ化 336">
                <a:extLst>
                  <a:ext uri="{FF2B5EF4-FFF2-40B4-BE49-F238E27FC236}">
                    <a16:creationId xmlns:a16="http://schemas.microsoft.com/office/drawing/2014/main" id="{A23C2EC0-440A-A02D-B097-9B8C506277F8}"/>
                  </a:ext>
                </a:extLst>
              </p:cNvPr>
              <p:cNvGrpSpPr/>
              <p:nvPr/>
            </p:nvGrpSpPr>
            <p:grpSpPr>
              <a:xfrm>
                <a:off x="1979870" y="4655557"/>
                <a:ext cx="1339096" cy="456868"/>
                <a:chOff x="1979788" y="4087047"/>
                <a:chExt cx="1339096" cy="456868"/>
              </a:xfrm>
            </p:grpSpPr>
            <p:cxnSp>
              <p:nvCxnSpPr>
                <p:cNvPr id="338" name="直線矢印コネクタ 337">
                  <a:extLst>
                    <a:ext uri="{FF2B5EF4-FFF2-40B4-BE49-F238E27FC236}">
                      <a16:creationId xmlns:a16="http://schemas.microsoft.com/office/drawing/2014/main" id="{C04BBA2C-CCE7-6E13-A3C0-007AF5277779}"/>
                    </a:ext>
                  </a:extLst>
                </p:cNvPr>
                <p:cNvCxnSpPr>
                  <a:cxnSpLocks/>
                </p:cNvCxnSpPr>
                <p:nvPr/>
              </p:nvCxnSpPr>
              <p:spPr>
                <a:xfrm flipV="1">
                  <a:off x="1979788" y="4114967"/>
                  <a:ext cx="484577" cy="274523"/>
                </a:xfrm>
                <a:prstGeom prst="straightConnector1">
                  <a:avLst/>
                </a:prstGeom>
                <a:ln w="28575">
                  <a:solidFill>
                    <a:srgbClr val="FF0000">
                      <a:alpha val="50000"/>
                    </a:srgb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9" name="直線矢印コネクタ 338">
                  <a:extLst>
                    <a:ext uri="{FF2B5EF4-FFF2-40B4-BE49-F238E27FC236}">
                      <a16:creationId xmlns:a16="http://schemas.microsoft.com/office/drawing/2014/main" id="{CD0BC3BC-0346-DC06-8DEE-78CB5154ABAF}"/>
                    </a:ext>
                  </a:extLst>
                </p:cNvPr>
                <p:cNvCxnSpPr>
                  <a:cxnSpLocks/>
                </p:cNvCxnSpPr>
                <p:nvPr/>
              </p:nvCxnSpPr>
              <p:spPr>
                <a:xfrm flipV="1">
                  <a:off x="2526895" y="4087047"/>
                  <a:ext cx="0" cy="440234"/>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直線矢印コネクタ 339">
                  <a:extLst>
                    <a:ext uri="{FF2B5EF4-FFF2-40B4-BE49-F238E27FC236}">
                      <a16:creationId xmlns:a16="http://schemas.microsoft.com/office/drawing/2014/main" id="{6B860AE1-A308-44CF-A572-A6D86685E5E3}"/>
                    </a:ext>
                  </a:extLst>
                </p:cNvPr>
                <p:cNvCxnSpPr>
                  <a:cxnSpLocks/>
                </p:cNvCxnSpPr>
                <p:nvPr/>
              </p:nvCxnSpPr>
              <p:spPr>
                <a:xfrm flipH="1" flipV="1">
                  <a:off x="2589497" y="4112720"/>
                  <a:ext cx="729387" cy="431195"/>
                </a:xfrm>
                <a:prstGeom prst="straightConnector1">
                  <a:avLst/>
                </a:prstGeom>
                <a:ln w="28575">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363" name="テキスト ボックス 362">
                <a:extLst>
                  <a:ext uri="{FF2B5EF4-FFF2-40B4-BE49-F238E27FC236}">
                    <a16:creationId xmlns:a16="http://schemas.microsoft.com/office/drawing/2014/main" id="{E26AA261-F0FC-BD56-54DB-50E9D57E5CD0}"/>
                  </a:ext>
                </a:extLst>
              </p:cNvPr>
              <p:cNvSpPr txBox="1"/>
              <p:nvPr/>
            </p:nvSpPr>
            <p:spPr>
              <a:xfrm>
                <a:off x="8490203" y="1921192"/>
                <a:ext cx="3438145" cy="635495"/>
              </a:xfrm>
              <a:prstGeom prst="rect">
                <a:avLst/>
              </a:prstGeom>
              <a:solidFill>
                <a:schemeClr val="accent2">
                  <a:alpha val="30000"/>
                </a:schemeClr>
              </a:solidFill>
              <a:ln w="31750" cmpd="dbl">
                <a:solidFill>
                  <a:schemeClr val="accent2"/>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sub>
                        <m:sup>
                          <m:r>
                            <a:rPr lang="en-US" altLang="ja-JP" sz="1800" b="0" i="1" smtClean="0">
                              <a:latin typeface="Cambria Math" panose="02040503050406030204" pitchFamily="18" charset="0"/>
                              <a:ea typeface="Cambria Math" panose="02040503050406030204" pitchFamily="18" charset="0"/>
                            </a:rPr>
                            <m:t>𝑛</m:t>
                          </m:r>
                          <m:r>
                            <a:rPr lang="en-US" altLang="ja-JP" sz="1800" b="0" i="1" smtClean="0">
                              <a:latin typeface="Cambria Math" panose="02040503050406030204" pitchFamily="18" charset="0"/>
                              <a:ea typeface="Cambria Math" panose="02040503050406030204" pitchFamily="18" charset="0"/>
                            </a:rPr>
                            <m:t>+1</m:t>
                          </m:r>
                        </m:sup>
                      </m:sSubSup>
                      <m:r>
                        <a:rPr lang="en-US" altLang="ja-JP" sz="1800" b="0" i="1" smtClean="0">
                          <a:latin typeface="Cambria Math" panose="02040503050406030204" pitchFamily="18" charset="0"/>
                          <a:ea typeface="Cambria Math" panose="02040503050406030204" pitchFamily="18" charset="0"/>
                        </a:rPr>
                        <m:t>=</m:t>
                      </m:r>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sub>
                        <m:sup>
                          <m:r>
                            <a:rPr lang="en-US" altLang="ja-JP" sz="1800" b="0" i="1" smtClean="0">
                              <a:latin typeface="Cambria Math" panose="02040503050406030204" pitchFamily="18" charset="0"/>
                              <a:ea typeface="Cambria Math" panose="02040503050406030204" pitchFamily="18" charset="0"/>
                            </a:rPr>
                            <m:t>𝑛</m:t>
                          </m:r>
                        </m:sup>
                      </m:sSubSup>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rPr>
                        <m:t> </m:t>
                      </m:r>
                      <m:r>
                        <m:rPr>
                          <m:sty m:val="p"/>
                        </m:rPr>
                        <a:rPr lang="el-GR" altLang="ja-JP" sz="1800" b="0" i="1" smtClean="0">
                          <a:latin typeface="Cambria Math" panose="02040503050406030204" pitchFamily="18" charset="0"/>
                          <a:ea typeface="Cambria Math" panose="02040503050406030204" pitchFamily="18" charset="0"/>
                        </a:rPr>
                        <m:t>Δ</m:t>
                      </m:r>
                      <m:r>
                        <a:rPr lang="en-US" altLang="ja-JP" sz="1800" b="0" i="1" smtClean="0">
                          <a:latin typeface="Cambria Math" panose="02040503050406030204" pitchFamily="18" charset="0"/>
                          <a:ea typeface="Cambria Math" panose="02040503050406030204" pitchFamily="18" charset="0"/>
                        </a:rPr>
                        <m:t>𝑡</m:t>
                      </m:r>
                      <m:r>
                        <a:rPr lang="en-US" altLang="ja-JP" sz="1800" b="0" i="1" smtClean="0">
                          <a:latin typeface="Cambria Math" panose="02040503050406030204" pitchFamily="18" charset="0"/>
                          <a:ea typeface="Cambria Math" panose="02040503050406030204" pitchFamily="18" charset="0"/>
                        </a:rPr>
                        <m:t> </m:t>
                      </m:r>
                      <m:f>
                        <m:fPr>
                          <m:ctrlPr>
                            <a:rPr lang="en-US" altLang="ja-JP" sz="1800" i="1" smtClean="0">
                              <a:latin typeface="Cambria Math" panose="02040503050406030204" pitchFamily="18" charset="0"/>
                              <a:ea typeface="Cambria Math" panose="02040503050406030204" pitchFamily="18" charset="0"/>
                            </a:rPr>
                          </m:ctrlPr>
                        </m:fPr>
                        <m:num>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𝑛</m:t>
                              </m:r>
                            </m:sup>
                          </m:sSubSup>
                          <m:r>
                            <a:rPr lang="en-US" altLang="ja-JP" sz="1800" b="0" i="1" smtClean="0">
                              <a:latin typeface="Cambria Math" panose="02040503050406030204" pitchFamily="18" charset="0"/>
                              <a:ea typeface="Cambria Math" panose="02040503050406030204" pitchFamily="18" charset="0"/>
                            </a:rPr>
                            <m:t>−</m:t>
                          </m:r>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𝑛</m:t>
                              </m:r>
                            </m:sup>
                          </m:sSubSup>
                        </m:num>
                        <m:den>
                          <m:r>
                            <a:rPr lang="en-US" altLang="ja-JP" sz="1800" b="0" i="1" smtClean="0">
                              <a:latin typeface="Cambria Math" panose="02040503050406030204" pitchFamily="18" charset="0"/>
                              <a:ea typeface="Cambria Math" panose="02040503050406030204" pitchFamily="18" charset="0"/>
                            </a:rPr>
                            <m:t>2</m:t>
                          </m:r>
                          <m:r>
                            <m:rPr>
                              <m:sty m:val="p"/>
                            </m:rPr>
                            <a:rPr lang="el-GR" altLang="ja-JP" sz="1800" b="0" i="1" smtClean="0">
                              <a:latin typeface="Cambria Math" panose="02040503050406030204" pitchFamily="18" charset="0"/>
                              <a:ea typeface="Cambria Math" panose="02040503050406030204" pitchFamily="18" charset="0"/>
                            </a:rPr>
                            <m:t>Δ</m:t>
                          </m:r>
                          <m:r>
                            <a:rPr lang="en-US" altLang="ja-JP" sz="1800" b="0" i="1" smtClean="0">
                              <a:latin typeface="Cambria Math" panose="02040503050406030204" pitchFamily="18" charset="0"/>
                              <a:ea typeface="Cambria Math" panose="02040503050406030204" pitchFamily="18" charset="0"/>
                            </a:rPr>
                            <m:t>𝑥</m:t>
                          </m:r>
                        </m:den>
                      </m:f>
                    </m:oMath>
                  </m:oMathPara>
                </a14:m>
                <a:endParaRPr lang="ja-JP" altLang="en-US"/>
              </a:p>
            </p:txBody>
          </p:sp>
        </mc:Choice>
        <mc:Fallback xmlns="">
          <p:sp>
            <p:nvSpPr>
              <p:cNvPr id="363" name="テキスト ボックス 362">
                <a:extLst>
                  <a:ext uri="{FF2B5EF4-FFF2-40B4-BE49-F238E27FC236}">
                    <a16:creationId xmlns:a16="http://schemas.microsoft.com/office/drawing/2014/main" id="{E26AA261-F0FC-BD56-54DB-50E9D57E5CD0}"/>
                  </a:ext>
                </a:extLst>
              </p:cNvPr>
              <p:cNvSpPr txBox="1">
                <a:spLocks noRot="1" noChangeAspect="1" noMove="1" noResize="1" noEditPoints="1" noAdjustHandles="1" noChangeArrowheads="1" noChangeShapeType="1" noTextEdit="1"/>
              </p:cNvSpPr>
              <p:nvPr/>
            </p:nvSpPr>
            <p:spPr>
              <a:xfrm>
                <a:off x="8490203" y="1921192"/>
                <a:ext cx="3438145" cy="635495"/>
              </a:xfrm>
              <a:prstGeom prst="rect">
                <a:avLst/>
              </a:prstGeom>
              <a:blipFill>
                <a:blip r:embed="rId32"/>
                <a:stretch>
                  <a:fillRect b="-1887"/>
                </a:stretch>
              </a:blipFill>
              <a:ln w="31750" cmpd="dbl">
                <a:solidFill>
                  <a:schemeClr val="accent2"/>
                </a:solidFill>
              </a:ln>
            </p:spPr>
            <p:txBody>
              <a:bodyPr/>
              <a:lstStyle/>
              <a:p>
                <a:r>
                  <a:rPr lang="ja-JP" altLang="en-US">
                    <a:noFill/>
                  </a:rPr>
                  <a:t> </a:t>
                </a:r>
              </a:p>
            </p:txBody>
          </p:sp>
        </mc:Fallback>
      </mc:AlternateContent>
      <p:grpSp>
        <p:nvGrpSpPr>
          <p:cNvPr id="5" name="step1">
            <a:extLst>
              <a:ext uri="{FF2B5EF4-FFF2-40B4-BE49-F238E27FC236}">
                <a16:creationId xmlns:a16="http://schemas.microsoft.com/office/drawing/2014/main" id="{1A39E765-9F8C-9D21-8BBD-F242F75B444E}"/>
              </a:ext>
            </a:extLst>
          </p:cNvPr>
          <p:cNvGrpSpPr/>
          <p:nvPr/>
        </p:nvGrpSpPr>
        <p:grpSpPr>
          <a:xfrm>
            <a:off x="1454833" y="2233675"/>
            <a:ext cx="9200012" cy="4123154"/>
            <a:chOff x="1454833" y="2233675"/>
            <a:chExt cx="9200012" cy="4123154"/>
          </a:xfrm>
        </p:grpSpPr>
        <p:grpSp>
          <p:nvGrpSpPr>
            <p:cNvPr id="168" name="グループ化 167">
              <a:extLst>
                <a:ext uri="{FF2B5EF4-FFF2-40B4-BE49-F238E27FC236}">
                  <a16:creationId xmlns:a16="http://schemas.microsoft.com/office/drawing/2014/main" id="{BFA93473-25F3-5309-2904-234C8B726F2A}"/>
                </a:ext>
              </a:extLst>
            </p:cNvPr>
            <p:cNvGrpSpPr/>
            <p:nvPr/>
          </p:nvGrpSpPr>
          <p:grpSpPr>
            <a:xfrm>
              <a:off x="2469069" y="5627788"/>
              <a:ext cx="7104439" cy="130761"/>
              <a:chOff x="2469069" y="5627788"/>
              <a:chExt cx="7104439" cy="130761"/>
            </a:xfrm>
          </p:grpSpPr>
          <p:sp>
            <p:nvSpPr>
              <p:cNvPr id="86" name="円/楕円 85">
                <a:extLst>
                  <a:ext uri="{FF2B5EF4-FFF2-40B4-BE49-F238E27FC236}">
                    <a16:creationId xmlns:a16="http://schemas.microsoft.com/office/drawing/2014/main" id="{BB59AF7E-EC91-23D3-EC46-F3A233D3513F}"/>
                  </a:ext>
                </a:extLst>
              </p:cNvPr>
              <p:cNvSpPr/>
              <p:nvPr/>
            </p:nvSpPr>
            <p:spPr>
              <a:xfrm>
                <a:off x="2469069" y="5640643"/>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a:extLst>
                  <a:ext uri="{FF2B5EF4-FFF2-40B4-BE49-F238E27FC236}">
                    <a16:creationId xmlns:a16="http://schemas.microsoft.com/office/drawing/2014/main" id="{F2F62A37-3DEF-5372-9BC4-A4AF7CBA8B17}"/>
                  </a:ext>
                </a:extLst>
              </p:cNvPr>
              <p:cNvSpPr/>
              <p:nvPr/>
            </p:nvSpPr>
            <p:spPr>
              <a:xfrm>
                <a:off x="3348582" y="5627788"/>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a:extLst>
                  <a:ext uri="{FF2B5EF4-FFF2-40B4-BE49-F238E27FC236}">
                    <a16:creationId xmlns:a16="http://schemas.microsoft.com/office/drawing/2014/main" id="{DA3FE057-E7A7-3C3C-DDC7-AE0AD003BE10}"/>
                  </a:ext>
                </a:extLst>
              </p:cNvPr>
              <p:cNvSpPr/>
              <p:nvPr/>
            </p:nvSpPr>
            <p:spPr>
              <a:xfrm>
                <a:off x="4195046" y="5636967"/>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a:extLst>
                  <a:ext uri="{FF2B5EF4-FFF2-40B4-BE49-F238E27FC236}">
                    <a16:creationId xmlns:a16="http://schemas.microsoft.com/office/drawing/2014/main" id="{68AC2404-BF71-8FA5-F885-FDD258A13DA6}"/>
                  </a:ext>
                </a:extLst>
              </p:cNvPr>
              <p:cNvSpPr/>
              <p:nvPr/>
            </p:nvSpPr>
            <p:spPr>
              <a:xfrm>
                <a:off x="5063543" y="5635129"/>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円/楕円 89">
                <a:extLst>
                  <a:ext uri="{FF2B5EF4-FFF2-40B4-BE49-F238E27FC236}">
                    <a16:creationId xmlns:a16="http://schemas.microsoft.com/office/drawing/2014/main" id="{221C222B-5CC3-B211-4CD0-5850C546BC4E}"/>
                  </a:ext>
                </a:extLst>
              </p:cNvPr>
              <p:cNvSpPr/>
              <p:nvPr/>
            </p:nvSpPr>
            <p:spPr>
              <a:xfrm>
                <a:off x="5932038" y="5633291"/>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円/楕円 90">
                <a:extLst>
                  <a:ext uri="{FF2B5EF4-FFF2-40B4-BE49-F238E27FC236}">
                    <a16:creationId xmlns:a16="http://schemas.microsoft.com/office/drawing/2014/main" id="{323C0C5A-EF36-61F8-8373-3F2D9BBE9610}"/>
                  </a:ext>
                </a:extLst>
              </p:cNvPr>
              <p:cNvSpPr/>
              <p:nvPr/>
            </p:nvSpPr>
            <p:spPr>
              <a:xfrm>
                <a:off x="9455602" y="5631453"/>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1" name="円/楕円 100">
              <a:extLst>
                <a:ext uri="{FF2B5EF4-FFF2-40B4-BE49-F238E27FC236}">
                  <a16:creationId xmlns:a16="http://schemas.microsoft.com/office/drawing/2014/main" id="{8527DFCE-D41E-E8B6-FFDD-5F886FB01866}"/>
                </a:ext>
              </a:extLst>
            </p:cNvPr>
            <p:cNvSpPr/>
            <p:nvPr/>
          </p:nvSpPr>
          <p:spPr>
            <a:xfrm>
              <a:off x="2469069" y="5090242"/>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a:extLst>
                <a:ext uri="{FF2B5EF4-FFF2-40B4-BE49-F238E27FC236}">
                  <a16:creationId xmlns:a16="http://schemas.microsoft.com/office/drawing/2014/main" id="{A18F4456-2F61-EEE7-729B-D14FEA7F8558}"/>
                </a:ext>
              </a:extLst>
            </p:cNvPr>
            <p:cNvSpPr/>
            <p:nvPr/>
          </p:nvSpPr>
          <p:spPr>
            <a:xfrm>
              <a:off x="3348582" y="5077387"/>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9" name="グループ化 218">
              <a:extLst>
                <a:ext uri="{FF2B5EF4-FFF2-40B4-BE49-F238E27FC236}">
                  <a16:creationId xmlns:a16="http://schemas.microsoft.com/office/drawing/2014/main" id="{5F1465BC-8B03-7C88-65F1-9FE9FAB6BD94}"/>
                </a:ext>
              </a:extLst>
            </p:cNvPr>
            <p:cNvGrpSpPr/>
            <p:nvPr/>
          </p:nvGrpSpPr>
          <p:grpSpPr>
            <a:xfrm>
              <a:off x="4195046" y="5081052"/>
              <a:ext cx="5378462" cy="123420"/>
              <a:chOff x="4195046" y="5081052"/>
              <a:chExt cx="5378462" cy="123420"/>
            </a:xfrm>
          </p:grpSpPr>
          <p:sp>
            <p:nvSpPr>
              <p:cNvPr id="103" name="円/楕円 102">
                <a:extLst>
                  <a:ext uri="{FF2B5EF4-FFF2-40B4-BE49-F238E27FC236}">
                    <a16:creationId xmlns:a16="http://schemas.microsoft.com/office/drawing/2014/main" id="{064E6E24-BF6D-3351-A653-80DA4CE7906C}"/>
                  </a:ext>
                </a:extLst>
              </p:cNvPr>
              <p:cNvSpPr/>
              <p:nvPr/>
            </p:nvSpPr>
            <p:spPr>
              <a:xfrm>
                <a:off x="4195046" y="5086566"/>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円/楕円 103">
                <a:extLst>
                  <a:ext uri="{FF2B5EF4-FFF2-40B4-BE49-F238E27FC236}">
                    <a16:creationId xmlns:a16="http://schemas.microsoft.com/office/drawing/2014/main" id="{90E9BDA8-573A-1E17-A3F8-B1DEF5D27CB4}"/>
                  </a:ext>
                </a:extLst>
              </p:cNvPr>
              <p:cNvSpPr/>
              <p:nvPr/>
            </p:nvSpPr>
            <p:spPr>
              <a:xfrm>
                <a:off x="5063543" y="5084728"/>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円/楕円 104">
                <a:extLst>
                  <a:ext uri="{FF2B5EF4-FFF2-40B4-BE49-F238E27FC236}">
                    <a16:creationId xmlns:a16="http://schemas.microsoft.com/office/drawing/2014/main" id="{74D9D057-3FE5-5036-251A-AD702D451492}"/>
                  </a:ext>
                </a:extLst>
              </p:cNvPr>
              <p:cNvSpPr/>
              <p:nvPr/>
            </p:nvSpPr>
            <p:spPr>
              <a:xfrm>
                <a:off x="5932038" y="5082890"/>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0B3A36CA-3B80-003E-A166-3D98C308BF68}"/>
                  </a:ext>
                </a:extLst>
              </p:cNvPr>
              <p:cNvSpPr/>
              <p:nvPr/>
            </p:nvSpPr>
            <p:spPr>
              <a:xfrm>
                <a:off x="9455602" y="5081052"/>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5" name="グループ化 224">
              <a:extLst>
                <a:ext uri="{FF2B5EF4-FFF2-40B4-BE49-F238E27FC236}">
                  <a16:creationId xmlns:a16="http://schemas.microsoft.com/office/drawing/2014/main" id="{7B410221-8993-0188-F013-AEE26042D9D7}"/>
                </a:ext>
              </a:extLst>
            </p:cNvPr>
            <p:cNvGrpSpPr/>
            <p:nvPr/>
          </p:nvGrpSpPr>
          <p:grpSpPr>
            <a:xfrm>
              <a:off x="2469263" y="4529936"/>
              <a:ext cx="7100778" cy="137036"/>
              <a:chOff x="2469263" y="4529936"/>
              <a:chExt cx="7100778" cy="137036"/>
            </a:xfrm>
          </p:grpSpPr>
          <p:sp>
            <p:nvSpPr>
              <p:cNvPr id="177" name="円/楕円 176">
                <a:extLst>
                  <a:ext uri="{FF2B5EF4-FFF2-40B4-BE49-F238E27FC236}">
                    <a16:creationId xmlns:a16="http://schemas.microsoft.com/office/drawing/2014/main" id="{69818793-5736-2BC2-4D3C-83BC8C58890B}"/>
                  </a:ext>
                </a:extLst>
              </p:cNvPr>
              <p:cNvSpPr/>
              <p:nvPr/>
            </p:nvSpPr>
            <p:spPr>
              <a:xfrm>
                <a:off x="4203154" y="4535450"/>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円/楕円 177">
                <a:extLst>
                  <a:ext uri="{FF2B5EF4-FFF2-40B4-BE49-F238E27FC236}">
                    <a16:creationId xmlns:a16="http://schemas.microsoft.com/office/drawing/2014/main" id="{3FB67105-9D54-FD7F-AD36-377305319A77}"/>
                  </a:ext>
                </a:extLst>
              </p:cNvPr>
              <p:cNvSpPr/>
              <p:nvPr/>
            </p:nvSpPr>
            <p:spPr>
              <a:xfrm>
                <a:off x="5071651" y="4533612"/>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円/楕円 178">
                <a:extLst>
                  <a:ext uri="{FF2B5EF4-FFF2-40B4-BE49-F238E27FC236}">
                    <a16:creationId xmlns:a16="http://schemas.microsoft.com/office/drawing/2014/main" id="{0D1FA080-4AEF-99EE-E01E-9F30130D4BF4}"/>
                  </a:ext>
                </a:extLst>
              </p:cNvPr>
              <p:cNvSpPr/>
              <p:nvPr/>
            </p:nvSpPr>
            <p:spPr>
              <a:xfrm>
                <a:off x="5928571" y="4531774"/>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円/楕円 179">
                <a:extLst>
                  <a:ext uri="{FF2B5EF4-FFF2-40B4-BE49-F238E27FC236}">
                    <a16:creationId xmlns:a16="http://schemas.microsoft.com/office/drawing/2014/main" id="{FEADAA44-EAB1-ED4E-B59F-281A0DF705F1}"/>
                  </a:ext>
                </a:extLst>
              </p:cNvPr>
              <p:cNvSpPr/>
              <p:nvPr/>
            </p:nvSpPr>
            <p:spPr>
              <a:xfrm>
                <a:off x="9452135" y="4529936"/>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円/楕円 203">
                <a:extLst>
                  <a:ext uri="{FF2B5EF4-FFF2-40B4-BE49-F238E27FC236}">
                    <a16:creationId xmlns:a16="http://schemas.microsoft.com/office/drawing/2014/main" id="{4D694265-D0DB-3E2D-68DA-175CC75FA310}"/>
                  </a:ext>
                </a:extLst>
              </p:cNvPr>
              <p:cNvSpPr/>
              <p:nvPr/>
            </p:nvSpPr>
            <p:spPr>
              <a:xfrm>
                <a:off x="2469263" y="4549066"/>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円/楕円 206">
                <a:extLst>
                  <a:ext uri="{FF2B5EF4-FFF2-40B4-BE49-F238E27FC236}">
                    <a16:creationId xmlns:a16="http://schemas.microsoft.com/office/drawing/2014/main" id="{40F702F4-E8E7-809B-CF22-C0396F1053F8}"/>
                  </a:ext>
                </a:extLst>
              </p:cNvPr>
              <p:cNvSpPr/>
              <p:nvPr/>
            </p:nvSpPr>
            <p:spPr>
              <a:xfrm>
                <a:off x="3348776" y="4536211"/>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8" name="グループ化 227">
              <a:extLst>
                <a:ext uri="{FF2B5EF4-FFF2-40B4-BE49-F238E27FC236}">
                  <a16:creationId xmlns:a16="http://schemas.microsoft.com/office/drawing/2014/main" id="{62A460C4-BBD6-8DE4-C6F9-9CB5F1EE2B26}"/>
                </a:ext>
              </a:extLst>
            </p:cNvPr>
            <p:cNvGrpSpPr/>
            <p:nvPr/>
          </p:nvGrpSpPr>
          <p:grpSpPr>
            <a:xfrm>
              <a:off x="2462309" y="3976082"/>
              <a:ext cx="7100778" cy="137036"/>
              <a:chOff x="2469263" y="4529936"/>
              <a:chExt cx="7100778" cy="137036"/>
            </a:xfrm>
          </p:grpSpPr>
          <p:sp>
            <p:nvSpPr>
              <p:cNvPr id="229" name="円/楕円 228">
                <a:extLst>
                  <a:ext uri="{FF2B5EF4-FFF2-40B4-BE49-F238E27FC236}">
                    <a16:creationId xmlns:a16="http://schemas.microsoft.com/office/drawing/2014/main" id="{3AEFA00C-A512-8433-5581-F385CD028553}"/>
                  </a:ext>
                </a:extLst>
              </p:cNvPr>
              <p:cNvSpPr/>
              <p:nvPr/>
            </p:nvSpPr>
            <p:spPr>
              <a:xfrm>
                <a:off x="4203154" y="4535450"/>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円/楕円 229">
                <a:extLst>
                  <a:ext uri="{FF2B5EF4-FFF2-40B4-BE49-F238E27FC236}">
                    <a16:creationId xmlns:a16="http://schemas.microsoft.com/office/drawing/2014/main" id="{06C39E69-C34F-530E-DD57-6A7301C2A93E}"/>
                  </a:ext>
                </a:extLst>
              </p:cNvPr>
              <p:cNvSpPr/>
              <p:nvPr/>
            </p:nvSpPr>
            <p:spPr>
              <a:xfrm>
                <a:off x="5071651" y="4533612"/>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id="{2B3B8CB7-5E05-DCDA-7A08-11E980820995}"/>
                  </a:ext>
                </a:extLst>
              </p:cNvPr>
              <p:cNvSpPr/>
              <p:nvPr/>
            </p:nvSpPr>
            <p:spPr>
              <a:xfrm>
                <a:off x="5928571" y="4531774"/>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円/楕円 231">
                <a:extLst>
                  <a:ext uri="{FF2B5EF4-FFF2-40B4-BE49-F238E27FC236}">
                    <a16:creationId xmlns:a16="http://schemas.microsoft.com/office/drawing/2014/main" id="{062D4F57-5C63-9B33-9086-9B4B254B9BFB}"/>
                  </a:ext>
                </a:extLst>
              </p:cNvPr>
              <p:cNvSpPr/>
              <p:nvPr/>
            </p:nvSpPr>
            <p:spPr>
              <a:xfrm>
                <a:off x="9452135" y="4529936"/>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円/楕円 232">
                <a:extLst>
                  <a:ext uri="{FF2B5EF4-FFF2-40B4-BE49-F238E27FC236}">
                    <a16:creationId xmlns:a16="http://schemas.microsoft.com/office/drawing/2014/main" id="{B2CB6A18-540B-C3F8-F522-C11F91CF2999}"/>
                  </a:ext>
                </a:extLst>
              </p:cNvPr>
              <p:cNvSpPr/>
              <p:nvPr/>
            </p:nvSpPr>
            <p:spPr>
              <a:xfrm>
                <a:off x="2469263" y="4549066"/>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円/楕円 233">
                <a:extLst>
                  <a:ext uri="{FF2B5EF4-FFF2-40B4-BE49-F238E27FC236}">
                    <a16:creationId xmlns:a16="http://schemas.microsoft.com/office/drawing/2014/main" id="{4DCC0903-6A5F-AE43-D70D-B8BEA367CADC}"/>
                  </a:ext>
                </a:extLst>
              </p:cNvPr>
              <p:cNvSpPr/>
              <p:nvPr/>
            </p:nvSpPr>
            <p:spPr>
              <a:xfrm>
                <a:off x="3348776" y="4536211"/>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8" name="グループ化 267">
              <a:extLst>
                <a:ext uri="{FF2B5EF4-FFF2-40B4-BE49-F238E27FC236}">
                  <a16:creationId xmlns:a16="http://schemas.microsoft.com/office/drawing/2014/main" id="{F8EE9D0C-C838-8C53-2A3F-E2E79ECB84F6}"/>
                </a:ext>
              </a:extLst>
            </p:cNvPr>
            <p:cNvGrpSpPr/>
            <p:nvPr/>
          </p:nvGrpSpPr>
          <p:grpSpPr>
            <a:xfrm>
              <a:off x="2459060" y="2901765"/>
              <a:ext cx="7100778" cy="137036"/>
              <a:chOff x="2469263" y="4529936"/>
              <a:chExt cx="7100778" cy="137036"/>
            </a:xfrm>
          </p:grpSpPr>
          <p:sp>
            <p:nvSpPr>
              <p:cNvPr id="269" name="円/楕円 268">
                <a:extLst>
                  <a:ext uri="{FF2B5EF4-FFF2-40B4-BE49-F238E27FC236}">
                    <a16:creationId xmlns:a16="http://schemas.microsoft.com/office/drawing/2014/main" id="{3E09C2FA-CD26-DBCC-387F-68ED5AB55F37}"/>
                  </a:ext>
                </a:extLst>
              </p:cNvPr>
              <p:cNvSpPr/>
              <p:nvPr/>
            </p:nvSpPr>
            <p:spPr>
              <a:xfrm>
                <a:off x="4203154" y="4535450"/>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 name="円/楕円 269">
                <a:extLst>
                  <a:ext uri="{FF2B5EF4-FFF2-40B4-BE49-F238E27FC236}">
                    <a16:creationId xmlns:a16="http://schemas.microsoft.com/office/drawing/2014/main" id="{8C434D3F-8A4D-6E18-7FBD-D158B2993300}"/>
                  </a:ext>
                </a:extLst>
              </p:cNvPr>
              <p:cNvSpPr/>
              <p:nvPr/>
            </p:nvSpPr>
            <p:spPr>
              <a:xfrm>
                <a:off x="5071651" y="4533612"/>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 name="円/楕円 270">
                <a:extLst>
                  <a:ext uri="{FF2B5EF4-FFF2-40B4-BE49-F238E27FC236}">
                    <a16:creationId xmlns:a16="http://schemas.microsoft.com/office/drawing/2014/main" id="{C03ED03C-3A96-BC9C-CA4C-3EC464F0A137}"/>
                  </a:ext>
                </a:extLst>
              </p:cNvPr>
              <p:cNvSpPr/>
              <p:nvPr/>
            </p:nvSpPr>
            <p:spPr>
              <a:xfrm>
                <a:off x="5928571" y="4531774"/>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 name="円/楕円 271">
                <a:extLst>
                  <a:ext uri="{FF2B5EF4-FFF2-40B4-BE49-F238E27FC236}">
                    <a16:creationId xmlns:a16="http://schemas.microsoft.com/office/drawing/2014/main" id="{DF3A3F2D-25BD-930F-A070-C519630B89D1}"/>
                  </a:ext>
                </a:extLst>
              </p:cNvPr>
              <p:cNvSpPr/>
              <p:nvPr/>
            </p:nvSpPr>
            <p:spPr>
              <a:xfrm>
                <a:off x="9452135" y="4529936"/>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 name="円/楕円 272">
                <a:extLst>
                  <a:ext uri="{FF2B5EF4-FFF2-40B4-BE49-F238E27FC236}">
                    <a16:creationId xmlns:a16="http://schemas.microsoft.com/office/drawing/2014/main" id="{DB076C9D-0D0F-A68A-C790-2DBA816A25B0}"/>
                  </a:ext>
                </a:extLst>
              </p:cNvPr>
              <p:cNvSpPr/>
              <p:nvPr/>
            </p:nvSpPr>
            <p:spPr>
              <a:xfrm>
                <a:off x="2469263" y="4549066"/>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円/楕円 273">
                <a:extLst>
                  <a:ext uri="{FF2B5EF4-FFF2-40B4-BE49-F238E27FC236}">
                    <a16:creationId xmlns:a16="http://schemas.microsoft.com/office/drawing/2014/main" id="{AF0FA31A-A9A6-D292-E774-C931DEEEECB9}"/>
                  </a:ext>
                </a:extLst>
              </p:cNvPr>
              <p:cNvSpPr/>
              <p:nvPr/>
            </p:nvSpPr>
            <p:spPr>
              <a:xfrm>
                <a:off x="3348776" y="4536211"/>
                <a:ext cx="117906" cy="117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 name="step1">
              <a:extLst>
                <a:ext uri="{FF2B5EF4-FFF2-40B4-BE49-F238E27FC236}">
                  <a16:creationId xmlns:a16="http://schemas.microsoft.com/office/drawing/2014/main" id="{727E908A-2203-E227-5528-17910666172F}"/>
                </a:ext>
              </a:extLst>
            </p:cNvPr>
            <p:cNvGrpSpPr/>
            <p:nvPr/>
          </p:nvGrpSpPr>
          <p:grpSpPr>
            <a:xfrm>
              <a:off x="1454833" y="2233675"/>
              <a:ext cx="9200012" cy="4123154"/>
              <a:chOff x="1454833" y="2233675"/>
              <a:chExt cx="9200012" cy="4123154"/>
            </a:xfrm>
          </p:grpSpPr>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68484649-B981-0266-21ED-9EDF27AA9D48}"/>
                      </a:ext>
                    </a:extLst>
                  </p:cNvPr>
                  <p:cNvSpPr txBox="1"/>
                  <p:nvPr/>
                </p:nvSpPr>
                <p:spPr>
                  <a:xfrm>
                    <a:off x="2319819" y="5999973"/>
                    <a:ext cx="4141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𝐿</m:t>
                              </m:r>
                            </m:sub>
                          </m:sSub>
                        </m:oMath>
                      </m:oMathPara>
                    </a14:m>
                    <a:endParaRPr kumimoji="1" lang="ja-JP" altLang="en-US"/>
                  </a:p>
                </p:txBody>
              </p:sp>
            </mc:Choice>
            <mc:Fallback xmlns="">
              <p:sp>
                <p:nvSpPr>
                  <p:cNvPr id="59" name="テキスト ボックス 58">
                    <a:extLst>
                      <a:ext uri="{FF2B5EF4-FFF2-40B4-BE49-F238E27FC236}">
                        <a16:creationId xmlns:a16="http://schemas.microsoft.com/office/drawing/2014/main" id="{68484649-B981-0266-21ED-9EDF27AA9D48}"/>
                      </a:ext>
                    </a:extLst>
                  </p:cNvPr>
                  <p:cNvSpPr txBox="1">
                    <a:spLocks noRot="1" noChangeAspect="1" noMove="1" noResize="1" noEditPoints="1" noAdjustHandles="1" noChangeArrowheads="1" noChangeShapeType="1" noTextEdit="1"/>
                  </p:cNvSpPr>
                  <p:nvPr/>
                </p:nvSpPr>
                <p:spPr>
                  <a:xfrm>
                    <a:off x="2319819" y="5999973"/>
                    <a:ext cx="414152" cy="276999"/>
                  </a:xfrm>
                  <a:prstGeom prst="rect">
                    <a:avLst/>
                  </a:prstGeom>
                  <a:blipFill>
                    <a:blip r:embed="rId33"/>
                    <a:stretch>
                      <a:fillRect l="-5882"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E7363EEA-7FA8-DB09-A3DB-C1C7DD68AC87}"/>
                      </a:ext>
                    </a:extLst>
                  </p:cNvPr>
                  <p:cNvSpPr txBox="1"/>
                  <p:nvPr/>
                </p:nvSpPr>
                <p:spPr>
                  <a:xfrm>
                    <a:off x="3091231" y="5996174"/>
                    <a:ext cx="6337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𝐿</m:t>
                              </m:r>
                              <m:r>
                                <a:rPr kumimoji="1" lang="en-US" altLang="ja-JP" b="0" i="1" smtClean="0">
                                  <a:latin typeface="Cambria Math" panose="02040503050406030204" pitchFamily="18" charset="0"/>
                                </a:rPr>
                                <m:t>+1</m:t>
                              </m:r>
                            </m:sub>
                          </m:sSub>
                        </m:oMath>
                      </m:oMathPara>
                    </a14:m>
                    <a:endParaRPr kumimoji="1" lang="ja-JP" altLang="en-US"/>
                  </a:p>
                </p:txBody>
              </p:sp>
            </mc:Choice>
            <mc:Fallback xmlns="">
              <p:sp>
                <p:nvSpPr>
                  <p:cNvPr id="60" name="テキスト ボックス 59">
                    <a:extLst>
                      <a:ext uri="{FF2B5EF4-FFF2-40B4-BE49-F238E27FC236}">
                        <a16:creationId xmlns:a16="http://schemas.microsoft.com/office/drawing/2014/main" id="{E7363EEA-7FA8-DB09-A3DB-C1C7DD68AC87}"/>
                      </a:ext>
                    </a:extLst>
                  </p:cNvPr>
                  <p:cNvSpPr txBox="1">
                    <a:spLocks noRot="1" noChangeAspect="1" noMove="1" noResize="1" noEditPoints="1" noAdjustHandles="1" noChangeArrowheads="1" noChangeShapeType="1" noTextEdit="1"/>
                  </p:cNvSpPr>
                  <p:nvPr/>
                </p:nvSpPr>
                <p:spPr>
                  <a:xfrm>
                    <a:off x="3091231" y="5996174"/>
                    <a:ext cx="633763" cy="276999"/>
                  </a:xfrm>
                  <a:prstGeom prst="rect">
                    <a:avLst/>
                  </a:prstGeom>
                  <a:blipFill>
                    <a:blip r:embed="rId34"/>
                    <a:stretch>
                      <a:fillRect l="-3922" b="-181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1785F46D-2FF1-C6EC-A2D1-F6AAB87E68B0}"/>
                      </a:ext>
                    </a:extLst>
                  </p:cNvPr>
                  <p:cNvSpPr txBox="1"/>
                  <p:nvPr/>
                </p:nvSpPr>
                <p:spPr>
                  <a:xfrm>
                    <a:off x="3936922" y="5991261"/>
                    <a:ext cx="6337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𝐿</m:t>
                              </m:r>
                              <m:r>
                                <a:rPr kumimoji="1" lang="en-US" altLang="ja-JP" b="0" i="1" smtClean="0">
                                  <a:latin typeface="Cambria Math" panose="02040503050406030204" pitchFamily="18" charset="0"/>
                                </a:rPr>
                                <m:t>+2</m:t>
                              </m:r>
                            </m:sub>
                          </m:sSub>
                        </m:oMath>
                      </m:oMathPara>
                    </a14:m>
                    <a:endParaRPr kumimoji="1" lang="ja-JP" altLang="en-US"/>
                  </a:p>
                </p:txBody>
              </p:sp>
            </mc:Choice>
            <mc:Fallback xmlns="">
              <p:sp>
                <p:nvSpPr>
                  <p:cNvPr id="62" name="テキスト ボックス 61">
                    <a:extLst>
                      <a:ext uri="{FF2B5EF4-FFF2-40B4-BE49-F238E27FC236}">
                        <a16:creationId xmlns:a16="http://schemas.microsoft.com/office/drawing/2014/main" id="{1785F46D-2FF1-C6EC-A2D1-F6AAB87E68B0}"/>
                      </a:ext>
                    </a:extLst>
                  </p:cNvPr>
                  <p:cNvSpPr txBox="1">
                    <a:spLocks noRot="1" noChangeAspect="1" noMove="1" noResize="1" noEditPoints="1" noAdjustHandles="1" noChangeArrowheads="1" noChangeShapeType="1" noTextEdit="1"/>
                  </p:cNvSpPr>
                  <p:nvPr/>
                </p:nvSpPr>
                <p:spPr>
                  <a:xfrm>
                    <a:off x="3936922" y="5991261"/>
                    <a:ext cx="633763" cy="276999"/>
                  </a:xfrm>
                  <a:prstGeom prst="rect">
                    <a:avLst/>
                  </a:prstGeom>
                  <a:blipFill>
                    <a:blip r:embed="rId35"/>
                    <a:stretch>
                      <a:fillRect l="-4000" r="-2000"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767E6A8-42E3-85EE-D4C9-FE3357318E50}"/>
                      </a:ext>
                    </a:extLst>
                  </p:cNvPr>
                  <p:cNvSpPr txBox="1"/>
                  <p:nvPr/>
                </p:nvSpPr>
                <p:spPr>
                  <a:xfrm>
                    <a:off x="9360789" y="5999972"/>
                    <a:ext cx="2923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𝐿</m:t>
                              </m:r>
                            </m:sub>
                          </m:sSub>
                        </m:oMath>
                      </m:oMathPara>
                    </a14:m>
                    <a:endParaRPr kumimoji="1" lang="ja-JP" altLang="en-US"/>
                  </a:p>
                </p:txBody>
              </p:sp>
            </mc:Choice>
            <mc:Fallback xmlns="">
              <p:sp>
                <p:nvSpPr>
                  <p:cNvPr id="63" name="テキスト ボックス 62">
                    <a:extLst>
                      <a:ext uri="{FF2B5EF4-FFF2-40B4-BE49-F238E27FC236}">
                        <a16:creationId xmlns:a16="http://schemas.microsoft.com/office/drawing/2014/main" id="{A767E6A8-42E3-85EE-D4C9-FE3357318E50}"/>
                      </a:ext>
                    </a:extLst>
                  </p:cNvPr>
                  <p:cNvSpPr txBox="1">
                    <a:spLocks noRot="1" noChangeAspect="1" noMove="1" noResize="1" noEditPoints="1" noAdjustHandles="1" noChangeArrowheads="1" noChangeShapeType="1" noTextEdit="1"/>
                  </p:cNvSpPr>
                  <p:nvPr/>
                </p:nvSpPr>
                <p:spPr>
                  <a:xfrm>
                    <a:off x="9360789" y="5999972"/>
                    <a:ext cx="292324" cy="276999"/>
                  </a:xfrm>
                  <a:prstGeom prst="rect">
                    <a:avLst/>
                  </a:prstGeom>
                  <a:blipFill>
                    <a:blip r:embed="rId36"/>
                    <a:stretch>
                      <a:fillRect l="-12500"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5314B570-DA53-5654-F0D9-DF8A83C13711}"/>
                      </a:ext>
                    </a:extLst>
                  </p:cNvPr>
                  <p:cNvSpPr txBox="1"/>
                  <p:nvPr/>
                </p:nvSpPr>
                <p:spPr>
                  <a:xfrm>
                    <a:off x="4825254" y="5991260"/>
                    <a:ext cx="6337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𝐿</m:t>
                              </m:r>
                              <m:r>
                                <a:rPr kumimoji="1" lang="en-US" altLang="ja-JP" b="0" i="1" smtClean="0">
                                  <a:latin typeface="Cambria Math" panose="02040503050406030204" pitchFamily="18" charset="0"/>
                                </a:rPr>
                                <m:t>+3</m:t>
                              </m:r>
                            </m:sub>
                          </m:sSub>
                        </m:oMath>
                      </m:oMathPara>
                    </a14:m>
                    <a:endParaRPr kumimoji="1" lang="ja-JP" altLang="en-US"/>
                  </a:p>
                </p:txBody>
              </p:sp>
            </mc:Choice>
            <mc:Fallback xmlns="">
              <p:sp>
                <p:nvSpPr>
                  <p:cNvPr id="64" name="テキスト ボックス 63">
                    <a:extLst>
                      <a:ext uri="{FF2B5EF4-FFF2-40B4-BE49-F238E27FC236}">
                        <a16:creationId xmlns:a16="http://schemas.microsoft.com/office/drawing/2014/main" id="{5314B570-DA53-5654-F0D9-DF8A83C13711}"/>
                      </a:ext>
                    </a:extLst>
                  </p:cNvPr>
                  <p:cNvSpPr txBox="1">
                    <a:spLocks noRot="1" noChangeAspect="1" noMove="1" noResize="1" noEditPoints="1" noAdjustHandles="1" noChangeArrowheads="1" noChangeShapeType="1" noTextEdit="1"/>
                  </p:cNvSpPr>
                  <p:nvPr/>
                </p:nvSpPr>
                <p:spPr>
                  <a:xfrm>
                    <a:off x="4825254" y="5991260"/>
                    <a:ext cx="633763" cy="276999"/>
                  </a:xfrm>
                  <a:prstGeom prst="rect">
                    <a:avLst/>
                  </a:prstGeom>
                  <a:blipFill>
                    <a:blip r:embed="rId37"/>
                    <a:stretch>
                      <a:fillRect l="-5882"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53A75DF1-D527-5A3D-298B-DB887AA953BF}"/>
                      </a:ext>
                    </a:extLst>
                  </p:cNvPr>
                  <p:cNvSpPr txBox="1"/>
                  <p:nvPr/>
                </p:nvSpPr>
                <p:spPr>
                  <a:xfrm>
                    <a:off x="5678045" y="5991259"/>
                    <a:ext cx="6337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𝐿</m:t>
                              </m:r>
                              <m:r>
                                <a:rPr kumimoji="1" lang="en-US" altLang="ja-JP" b="0" i="1" smtClean="0">
                                  <a:latin typeface="Cambria Math" panose="02040503050406030204" pitchFamily="18" charset="0"/>
                                </a:rPr>
                                <m:t>+4</m:t>
                              </m:r>
                            </m:sub>
                          </m:sSub>
                        </m:oMath>
                      </m:oMathPara>
                    </a14:m>
                    <a:endParaRPr kumimoji="1" lang="ja-JP" altLang="en-US"/>
                  </a:p>
                </p:txBody>
              </p:sp>
            </mc:Choice>
            <mc:Fallback xmlns="">
              <p:sp>
                <p:nvSpPr>
                  <p:cNvPr id="65" name="テキスト ボックス 64">
                    <a:extLst>
                      <a:ext uri="{FF2B5EF4-FFF2-40B4-BE49-F238E27FC236}">
                        <a16:creationId xmlns:a16="http://schemas.microsoft.com/office/drawing/2014/main" id="{53A75DF1-D527-5A3D-298B-DB887AA953BF}"/>
                      </a:ext>
                    </a:extLst>
                  </p:cNvPr>
                  <p:cNvSpPr txBox="1">
                    <a:spLocks noRot="1" noChangeAspect="1" noMove="1" noResize="1" noEditPoints="1" noAdjustHandles="1" noChangeArrowheads="1" noChangeShapeType="1" noTextEdit="1"/>
                  </p:cNvSpPr>
                  <p:nvPr/>
                </p:nvSpPr>
                <p:spPr>
                  <a:xfrm>
                    <a:off x="5678045" y="5991259"/>
                    <a:ext cx="633763" cy="276999"/>
                  </a:xfrm>
                  <a:prstGeom prst="rect">
                    <a:avLst/>
                  </a:prstGeom>
                  <a:blipFill>
                    <a:blip r:embed="rId38"/>
                    <a:stretch>
                      <a:fillRect l="-3922" r="-1961" b="-13043"/>
                    </a:stretch>
                  </a:blipFill>
                </p:spPr>
                <p:txBody>
                  <a:bodyPr/>
                  <a:lstStyle/>
                  <a:p>
                    <a:r>
                      <a:rPr lang="ja-JP" altLang="en-US">
                        <a:noFill/>
                      </a:rPr>
                      <a:t> </a:t>
                    </a:r>
                  </a:p>
                </p:txBody>
              </p:sp>
            </mc:Fallback>
          </mc:AlternateContent>
          <p:grpSp>
            <p:nvGrpSpPr>
              <p:cNvPr id="75" name="グループ化 74">
                <a:extLst>
                  <a:ext uri="{FF2B5EF4-FFF2-40B4-BE49-F238E27FC236}">
                    <a16:creationId xmlns:a16="http://schemas.microsoft.com/office/drawing/2014/main" id="{A83B9FD9-7BA7-6075-B563-8419A46AE34F}"/>
                  </a:ext>
                </a:extLst>
              </p:cNvPr>
              <p:cNvGrpSpPr/>
              <p:nvPr/>
            </p:nvGrpSpPr>
            <p:grpSpPr>
              <a:xfrm>
                <a:off x="1979676" y="2659206"/>
                <a:ext cx="8229600" cy="3216163"/>
                <a:chOff x="1979676" y="2659206"/>
                <a:chExt cx="8229600" cy="3216163"/>
              </a:xfrm>
            </p:grpSpPr>
            <p:cxnSp>
              <p:nvCxnSpPr>
                <p:cNvPr id="17" name="直線コネクタ 16">
                  <a:extLst>
                    <a:ext uri="{FF2B5EF4-FFF2-40B4-BE49-F238E27FC236}">
                      <a16:creationId xmlns:a16="http://schemas.microsoft.com/office/drawing/2014/main" id="{475A6E83-FEBC-9A62-9B03-5CB0D268B258}"/>
                    </a:ext>
                  </a:extLst>
                </p:cNvPr>
                <p:cNvCxnSpPr>
                  <a:cxnSpLocks/>
                </p:cNvCxnSpPr>
                <p:nvPr/>
              </p:nvCxnSpPr>
              <p:spPr>
                <a:xfrm>
                  <a:off x="1979676" y="5688863"/>
                  <a:ext cx="82296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E489409F-C611-57F5-A908-CFCA38CFA0B6}"/>
                    </a:ext>
                  </a:extLst>
                </p:cNvPr>
                <p:cNvCxnSpPr>
                  <a:cxnSpLocks/>
                </p:cNvCxnSpPr>
                <p:nvPr/>
              </p:nvCxnSpPr>
              <p:spPr>
                <a:xfrm>
                  <a:off x="1979676" y="5142998"/>
                  <a:ext cx="82296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294FA51-9610-D3C1-3A78-D74317AACDFC}"/>
                    </a:ext>
                  </a:extLst>
                </p:cNvPr>
                <p:cNvCxnSpPr>
                  <a:cxnSpLocks/>
                </p:cNvCxnSpPr>
                <p:nvPr/>
              </p:nvCxnSpPr>
              <p:spPr>
                <a:xfrm>
                  <a:off x="1979676" y="4592597"/>
                  <a:ext cx="82296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5FD7835-4B5A-B7D4-02CC-EFC9BA955D83}"/>
                    </a:ext>
                  </a:extLst>
                </p:cNvPr>
                <p:cNvCxnSpPr>
                  <a:cxnSpLocks/>
                </p:cNvCxnSpPr>
                <p:nvPr/>
              </p:nvCxnSpPr>
              <p:spPr>
                <a:xfrm>
                  <a:off x="1979676" y="4042184"/>
                  <a:ext cx="82296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C77A3FC-02C8-D88A-00AC-A599A40DAFE8}"/>
                    </a:ext>
                  </a:extLst>
                </p:cNvPr>
                <p:cNvCxnSpPr>
                  <a:cxnSpLocks/>
                </p:cNvCxnSpPr>
                <p:nvPr/>
              </p:nvCxnSpPr>
              <p:spPr>
                <a:xfrm>
                  <a:off x="1979676" y="2957002"/>
                  <a:ext cx="82296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3D833F2-07F3-0F11-58B3-5F27CE8C9FD7}"/>
                    </a:ext>
                  </a:extLst>
                </p:cNvPr>
                <p:cNvCxnSpPr>
                  <a:cxnSpLocks/>
                </p:cNvCxnSpPr>
                <p:nvPr/>
              </p:nvCxnSpPr>
              <p:spPr>
                <a:xfrm flipV="1">
                  <a:off x="2526895" y="2659206"/>
                  <a:ext cx="0" cy="321616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6BEF7F3-17A5-B2C2-A7D6-D30D8F4A6AD8}"/>
                    </a:ext>
                  </a:extLst>
                </p:cNvPr>
                <p:cNvCxnSpPr>
                  <a:cxnSpLocks/>
                </p:cNvCxnSpPr>
                <p:nvPr/>
              </p:nvCxnSpPr>
              <p:spPr>
                <a:xfrm flipV="1">
                  <a:off x="3408113" y="2659206"/>
                  <a:ext cx="0" cy="321616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541357F9-B631-5F8D-B3CF-1F5DF0700A33}"/>
                    </a:ext>
                  </a:extLst>
                </p:cNvPr>
                <p:cNvCxnSpPr>
                  <a:cxnSpLocks/>
                </p:cNvCxnSpPr>
                <p:nvPr/>
              </p:nvCxnSpPr>
              <p:spPr>
                <a:xfrm flipV="1">
                  <a:off x="4253804" y="2659206"/>
                  <a:ext cx="0" cy="321616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19EAC890-7DA7-43AD-81EB-375AE33D03E0}"/>
                    </a:ext>
                  </a:extLst>
                </p:cNvPr>
                <p:cNvCxnSpPr>
                  <a:cxnSpLocks/>
                </p:cNvCxnSpPr>
                <p:nvPr/>
              </p:nvCxnSpPr>
              <p:spPr>
                <a:xfrm flipV="1">
                  <a:off x="9506951" y="2659206"/>
                  <a:ext cx="0" cy="321616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DE2A11D8-40AE-5F22-E4D7-8CFDF1C912E0}"/>
                    </a:ext>
                  </a:extLst>
                </p:cNvPr>
                <p:cNvCxnSpPr>
                  <a:cxnSpLocks/>
                </p:cNvCxnSpPr>
                <p:nvPr/>
              </p:nvCxnSpPr>
              <p:spPr>
                <a:xfrm flipV="1">
                  <a:off x="5994927" y="2659206"/>
                  <a:ext cx="0" cy="321616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D29AC706-8704-34A6-7739-BA0605900A37}"/>
                    </a:ext>
                  </a:extLst>
                </p:cNvPr>
                <p:cNvCxnSpPr>
                  <a:cxnSpLocks/>
                </p:cNvCxnSpPr>
                <p:nvPr/>
              </p:nvCxnSpPr>
              <p:spPr>
                <a:xfrm flipV="1">
                  <a:off x="5118565" y="2659206"/>
                  <a:ext cx="0" cy="3216163"/>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6" name="テキスト ボックス 75">
                <a:extLst>
                  <a:ext uri="{FF2B5EF4-FFF2-40B4-BE49-F238E27FC236}">
                    <a16:creationId xmlns:a16="http://schemas.microsoft.com/office/drawing/2014/main" id="{BDA1B445-B537-FB97-19BC-209BF2C50786}"/>
                  </a:ext>
                </a:extLst>
              </p:cNvPr>
              <p:cNvSpPr txBox="1"/>
              <p:nvPr/>
            </p:nvSpPr>
            <p:spPr>
              <a:xfrm>
                <a:off x="7338924" y="5987497"/>
                <a:ext cx="890626" cy="369332"/>
              </a:xfrm>
              <a:prstGeom prst="rect">
                <a:avLst/>
              </a:prstGeom>
              <a:noFill/>
            </p:spPr>
            <p:txBody>
              <a:bodyPr wrap="square" rtlCol="0">
                <a:spAutoFit/>
              </a:bodyPr>
              <a:lstStyle/>
              <a:p>
                <a:r>
                  <a:rPr lang="ja-JP" altLang="en-US" b="1"/>
                  <a:t>・・・</a:t>
                </a:r>
                <a:endParaRPr kumimoji="1" lang="ja-JP" altLang="en-US" b="1"/>
              </a:p>
            </p:txBody>
          </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915D83A8-7DBE-64DB-F0FF-182ECFB601B5}"/>
                      </a:ext>
                    </a:extLst>
                  </p:cNvPr>
                  <p:cNvSpPr txBox="1"/>
                  <p:nvPr/>
                </p:nvSpPr>
                <p:spPr>
                  <a:xfrm>
                    <a:off x="1517355" y="5553527"/>
                    <a:ext cx="2773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𝑡</m:t>
                              </m:r>
                            </m:e>
                            <m:sup>
                              <m:r>
                                <a:rPr kumimoji="1" lang="en-US" altLang="ja-JP" b="0" i="1" smtClean="0">
                                  <a:latin typeface="Cambria Math" panose="02040503050406030204" pitchFamily="18" charset="0"/>
                                </a:rPr>
                                <m:t>0</m:t>
                              </m:r>
                            </m:sup>
                          </m:sSup>
                        </m:oMath>
                      </m:oMathPara>
                    </a14:m>
                    <a:endParaRPr kumimoji="1" lang="ja-JP" altLang="en-US"/>
                  </a:p>
                </p:txBody>
              </p:sp>
            </mc:Choice>
            <mc:Fallback xmlns="">
              <p:sp>
                <p:nvSpPr>
                  <p:cNvPr id="77" name="テキスト ボックス 76">
                    <a:extLst>
                      <a:ext uri="{FF2B5EF4-FFF2-40B4-BE49-F238E27FC236}">
                        <a16:creationId xmlns:a16="http://schemas.microsoft.com/office/drawing/2014/main" id="{915D83A8-7DBE-64DB-F0FF-182ECFB601B5}"/>
                      </a:ext>
                    </a:extLst>
                  </p:cNvPr>
                  <p:cNvSpPr txBox="1">
                    <a:spLocks noRot="1" noChangeAspect="1" noMove="1" noResize="1" noEditPoints="1" noAdjustHandles="1" noChangeArrowheads="1" noChangeShapeType="1" noTextEdit="1"/>
                  </p:cNvSpPr>
                  <p:nvPr/>
                </p:nvSpPr>
                <p:spPr>
                  <a:xfrm>
                    <a:off x="1517355" y="5553527"/>
                    <a:ext cx="277384" cy="276999"/>
                  </a:xfrm>
                  <a:prstGeom prst="rect">
                    <a:avLst/>
                  </a:prstGeom>
                  <a:blipFill>
                    <a:blip r:embed="rId39"/>
                    <a:stretch>
                      <a:fillRect l="-13043" t="-4545" r="-4348" b="-45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FF726AF2-3AC9-F0A4-6A94-59CB441F52F8}"/>
                      </a:ext>
                    </a:extLst>
                  </p:cNvPr>
                  <p:cNvSpPr txBox="1"/>
                  <p:nvPr/>
                </p:nvSpPr>
                <p:spPr>
                  <a:xfrm>
                    <a:off x="1523232" y="5011432"/>
                    <a:ext cx="2724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𝑡</m:t>
                              </m:r>
                            </m:e>
                            <m:sup>
                              <m:r>
                                <a:rPr kumimoji="1" lang="en-US" altLang="ja-JP" b="0" i="1" smtClean="0">
                                  <a:latin typeface="Cambria Math" panose="02040503050406030204" pitchFamily="18" charset="0"/>
                                </a:rPr>
                                <m:t>1</m:t>
                              </m:r>
                            </m:sup>
                          </m:sSup>
                        </m:oMath>
                      </m:oMathPara>
                    </a14:m>
                    <a:endParaRPr kumimoji="1" lang="ja-JP" altLang="en-US"/>
                  </a:p>
                </p:txBody>
              </p:sp>
            </mc:Choice>
            <mc:Fallback xmlns="">
              <p:sp>
                <p:nvSpPr>
                  <p:cNvPr id="78" name="テキスト ボックス 77">
                    <a:extLst>
                      <a:ext uri="{FF2B5EF4-FFF2-40B4-BE49-F238E27FC236}">
                        <a16:creationId xmlns:a16="http://schemas.microsoft.com/office/drawing/2014/main" id="{FF726AF2-3AC9-F0A4-6A94-59CB441F52F8}"/>
                      </a:ext>
                    </a:extLst>
                  </p:cNvPr>
                  <p:cNvSpPr txBox="1">
                    <a:spLocks noRot="1" noChangeAspect="1" noMove="1" noResize="1" noEditPoints="1" noAdjustHandles="1" noChangeArrowheads="1" noChangeShapeType="1" noTextEdit="1"/>
                  </p:cNvSpPr>
                  <p:nvPr/>
                </p:nvSpPr>
                <p:spPr>
                  <a:xfrm>
                    <a:off x="1523232" y="5011432"/>
                    <a:ext cx="272446" cy="276999"/>
                  </a:xfrm>
                  <a:prstGeom prst="rect">
                    <a:avLst/>
                  </a:prstGeom>
                  <a:blipFill>
                    <a:blip r:embed="rId40"/>
                    <a:stretch>
                      <a:fillRect l="-18182" t="-4348" r="-4545"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622857F4-8A53-9495-B1F1-97B93262A470}"/>
                      </a:ext>
                    </a:extLst>
                  </p:cNvPr>
                  <p:cNvSpPr txBox="1"/>
                  <p:nvPr/>
                </p:nvSpPr>
                <p:spPr>
                  <a:xfrm>
                    <a:off x="1521675" y="4493172"/>
                    <a:ext cx="2773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𝑡</m:t>
                              </m:r>
                            </m:e>
                            <m:sup>
                              <m:r>
                                <a:rPr kumimoji="1" lang="en-US" altLang="ja-JP" b="0" i="1" smtClean="0">
                                  <a:latin typeface="Cambria Math" panose="02040503050406030204" pitchFamily="18" charset="0"/>
                                </a:rPr>
                                <m:t>2</m:t>
                              </m:r>
                            </m:sup>
                          </m:sSup>
                        </m:oMath>
                      </m:oMathPara>
                    </a14:m>
                    <a:endParaRPr kumimoji="1" lang="ja-JP" altLang="en-US"/>
                  </a:p>
                </p:txBody>
              </p:sp>
            </mc:Choice>
            <mc:Fallback xmlns="">
              <p:sp>
                <p:nvSpPr>
                  <p:cNvPr id="79" name="テキスト ボックス 78">
                    <a:extLst>
                      <a:ext uri="{FF2B5EF4-FFF2-40B4-BE49-F238E27FC236}">
                        <a16:creationId xmlns:a16="http://schemas.microsoft.com/office/drawing/2014/main" id="{622857F4-8A53-9495-B1F1-97B93262A470}"/>
                      </a:ext>
                    </a:extLst>
                  </p:cNvPr>
                  <p:cNvSpPr txBox="1">
                    <a:spLocks noRot="1" noChangeAspect="1" noMove="1" noResize="1" noEditPoints="1" noAdjustHandles="1" noChangeArrowheads="1" noChangeShapeType="1" noTextEdit="1"/>
                  </p:cNvSpPr>
                  <p:nvPr/>
                </p:nvSpPr>
                <p:spPr>
                  <a:xfrm>
                    <a:off x="1521675" y="4493172"/>
                    <a:ext cx="277384" cy="276999"/>
                  </a:xfrm>
                  <a:prstGeom prst="rect">
                    <a:avLst/>
                  </a:prstGeom>
                  <a:blipFill>
                    <a:blip r:embed="rId41"/>
                    <a:stretch>
                      <a:fillRect l="-18182" t="-4348" r="-9091"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12745C06-3074-DB85-4156-1F96EEA21BB4}"/>
                      </a:ext>
                    </a:extLst>
                  </p:cNvPr>
                  <p:cNvSpPr txBox="1"/>
                  <p:nvPr/>
                </p:nvSpPr>
                <p:spPr>
                  <a:xfrm>
                    <a:off x="1521675" y="3903684"/>
                    <a:ext cx="2773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𝑡</m:t>
                              </m:r>
                            </m:e>
                            <m:sup>
                              <m:r>
                                <a:rPr kumimoji="1" lang="en-US" altLang="ja-JP" b="0" i="1" smtClean="0">
                                  <a:latin typeface="Cambria Math" panose="02040503050406030204" pitchFamily="18" charset="0"/>
                                </a:rPr>
                                <m:t>3</m:t>
                              </m:r>
                            </m:sup>
                          </m:sSup>
                        </m:oMath>
                      </m:oMathPara>
                    </a14:m>
                    <a:endParaRPr kumimoji="1" lang="ja-JP" altLang="en-US"/>
                  </a:p>
                </p:txBody>
              </p:sp>
            </mc:Choice>
            <mc:Fallback xmlns="">
              <p:sp>
                <p:nvSpPr>
                  <p:cNvPr id="80" name="テキスト ボックス 79">
                    <a:extLst>
                      <a:ext uri="{FF2B5EF4-FFF2-40B4-BE49-F238E27FC236}">
                        <a16:creationId xmlns:a16="http://schemas.microsoft.com/office/drawing/2014/main" id="{12745C06-3074-DB85-4156-1F96EEA21BB4}"/>
                      </a:ext>
                    </a:extLst>
                  </p:cNvPr>
                  <p:cNvSpPr txBox="1">
                    <a:spLocks noRot="1" noChangeAspect="1" noMove="1" noResize="1" noEditPoints="1" noAdjustHandles="1" noChangeArrowheads="1" noChangeShapeType="1" noTextEdit="1"/>
                  </p:cNvSpPr>
                  <p:nvPr/>
                </p:nvSpPr>
                <p:spPr>
                  <a:xfrm>
                    <a:off x="1521675" y="3903684"/>
                    <a:ext cx="277384" cy="276999"/>
                  </a:xfrm>
                  <a:prstGeom prst="rect">
                    <a:avLst/>
                  </a:prstGeom>
                  <a:blipFill>
                    <a:blip r:embed="rId42"/>
                    <a:stretch>
                      <a:fillRect l="-18182" t="-4348" r="-9091"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05317D2B-ECC6-8AF6-B732-BA0B2F864F84}"/>
                      </a:ext>
                    </a:extLst>
                  </p:cNvPr>
                  <p:cNvSpPr txBox="1"/>
                  <p:nvPr/>
                </p:nvSpPr>
                <p:spPr>
                  <a:xfrm>
                    <a:off x="1506986" y="2818502"/>
                    <a:ext cx="3101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𝑡</m:t>
                              </m:r>
                            </m:e>
                            <m:sup>
                              <m:r>
                                <a:rPr kumimoji="1" lang="en-US" altLang="ja-JP" b="0" i="1" smtClean="0">
                                  <a:latin typeface="Cambria Math" panose="02040503050406030204" pitchFamily="18" charset="0"/>
                                </a:rPr>
                                <m:t>𝑁</m:t>
                              </m:r>
                            </m:sup>
                          </m:sSup>
                        </m:oMath>
                      </m:oMathPara>
                    </a14:m>
                    <a:endParaRPr kumimoji="1" lang="ja-JP" altLang="en-US"/>
                  </a:p>
                </p:txBody>
              </p:sp>
            </mc:Choice>
            <mc:Fallback xmlns="">
              <p:sp>
                <p:nvSpPr>
                  <p:cNvPr id="81" name="テキスト ボックス 80">
                    <a:extLst>
                      <a:ext uri="{FF2B5EF4-FFF2-40B4-BE49-F238E27FC236}">
                        <a16:creationId xmlns:a16="http://schemas.microsoft.com/office/drawing/2014/main" id="{05317D2B-ECC6-8AF6-B732-BA0B2F864F84}"/>
                      </a:ext>
                    </a:extLst>
                  </p:cNvPr>
                  <p:cNvSpPr txBox="1">
                    <a:spLocks noRot="1" noChangeAspect="1" noMove="1" noResize="1" noEditPoints="1" noAdjustHandles="1" noChangeArrowheads="1" noChangeShapeType="1" noTextEdit="1"/>
                  </p:cNvSpPr>
                  <p:nvPr/>
                </p:nvSpPr>
                <p:spPr>
                  <a:xfrm>
                    <a:off x="1506986" y="2818502"/>
                    <a:ext cx="310149" cy="276999"/>
                  </a:xfrm>
                  <a:prstGeom prst="rect">
                    <a:avLst/>
                  </a:prstGeom>
                  <a:blipFill>
                    <a:blip r:embed="rId43"/>
                    <a:stretch>
                      <a:fillRect l="-11538" t="-4348"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5A458BEF-D982-0827-10E1-2362AC57FC14}"/>
                      </a:ext>
                    </a:extLst>
                  </p:cNvPr>
                  <p:cNvSpPr txBox="1"/>
                  <p:nvPr/>
                </p:nvSpPr>
                <p:spPr>
                  <a:xfrm>
                    <a:off x="2785772" y="2233675"/>
                    <a:ext cx="3340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i="1" smtClean="0">
                              <a:latin typeface="Cambria Math" panose="02040503050406030204" pitchFamily="18" charset="0"/>
                              <a:ea typeface="Cambria Math" panose="02040503050406030204" pitchFamily="18" charset="0"/>
                            </a:rPr>
                            <m:t>Δ</m:t>
                          </m:r>
                          <m:r>
                            <a:rPr kumimoji="1" lang="en-US" altLang="ja-JP" b="0" i="1" smtClean="0">
                              <a:latin typeface="Cambria Math" panose="02040503050406030204" pitchFamily="18" charset="0"/>
                              <a:ea typeface="Cambria Math" panose="02040503050406030204" pitchFamily="18" charset="0"/>
                            </a:rPr>
                            <m:t>𝑥</m:t>
                          </m:r>
                        </m:oMath>
                      </m:oMathPara>
                    </a14:m>
                    <a:endParaRPr kumimoji="1" lang="ja-JP" altLang="en-US"/>
                  </a:p>
                </p:txBody>
              </p:sp>
            </mc:Choice>
            <mc:Fallback xmlns="">
              <p:sp>
                <p:nvSpPr>
                  <p:cNvPr id="82" name="テキスト ボックス 81">
                    <a:extLst>
                      <a:ext uri="{FF2B5EF4-FFF2-40B4-BE49-F238E27FC236}">
                        <a16:creationId xmlns:a16="http://schemas.microsoft.com/office/drawing/2014/main" id="{5A458BEF-D982-0827-10E1-2362AC57FC14}"/>
                      </a:ext>
                    </a:extLst>
                  </p:cNvPr>
                  <p:cNvSpPr txBox="1">
                    <a:spLocks noRot="1" noChangeAspect="1" noMove="1" noResize="1" noEditPoints="1" noAdjustHandles="1" noChangeArrowheads="1" noChangeShapeType="1" noTextEdit="1"/>
                  </p:cNvSpPr>
                  <p:nvPr/>
                </p:nvSpPr>
                <p:spPr>
                  <a:xfrm>
                    <a:off x="2785772" y="2233675"/>
                    <a:ext cx="334001" cy="276999"/>
                  </a:xfrm>
                  <a:prstGeom prst="rect">
                    <a:avLst/>
                  </a:prstGeom>
                  <a:blipFill>
                    <a:blip r:embed="rId44"/>
                    <a:stretch>
                      <a:fillRect l="-11111" r="-7407" b="-8696"/>
                    </a:stretch>
                  </a:blipFill>
                </p:spPr>
                <p:txBody>
                  <a:bodyPr/>
                  <a:lstStyle/>
                  <a:p>
                    <a:r>
                      <a:rPr lang="ja-JP" altLang="en-US">
                        <a:noFill/>
                      </a:rPr>
                      <a:t> </a:t>
                    </a:r>
                  </a:p>
                </p:txBody>
              </p:sp>
            </mc:Fallback>
          </mc:AlternateContent>
          <p:sp>
            <p:nvSpPr>
              <p:cNvPr id="83" name="円弧 82">
                <a:extLst>
                  <a:ext uri="{FF2B5EF4-FFF2-40B4-BE49-F238E27FC236}">
                    <a16:creationId xmlns:a16="http://schemas.microsoft.com/office/drawing/2014/main" id="{A70E4313-549F-A2AE-4840-1D6E2839B66F}"/>
                  </a:ext>
                </a:extLst>
              </p:cNvPr>
              <p:cNvSpPr/>
              <p:nvPr/>
            </p:nvSpPr>
            <p:spPr>
              <a:xfrm rot="18900000">
                <a:off x="2346484" y="2552274"/>
                <a:ext cx="1239671" cy="123967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4" name="円弧 83">
                <a:extLst>
                  <a:ext uri="{FF2B5EF4-FFF2-40B4-BE49-F238E27FC236}">
                    <a16:creationId xmlns:a16="http://schemas.microsoft.com/office/drawing/2014/main" id="{A099F126-24FC-A32E-A4C4-185AB151D6D2}"/>
                  </a:ext>
                </a:extLst>
              </p:cNvPr>
              <p:cNvSpPr/>
              <p:nvPr/>
            </p:nvSpPr>
            <p:spPr>
              <a:xfrm rot="2700000">
                <a:off x="9520883" y="5032442"/>
                <a:ext cx="773003" cy="773003"/>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5" name="テキスト ボックス 84">
                    <a:extLst>
                      <a:ext uri="{FF2B5EF4-FFF2-40B4-BE49-F238E27FC236}">
                        <a16:creationId xmlns:a16="http://schemas.microsoft.com/office/drawing/2014/main" id="{D5314D3C-6A6E-49E3-44AA-A70E70C037F1}"/>
                      </a:ext>
                    </a:extLst>
                  </p:cNvPr>
                  <p:cNvSpPr txBox="1"/>
                  <p:nvPr/>
                </p:nvSpPr>
                <p:spPr>
                  <a:xfrm>
                    <a:off x="10354250" y="5276528"/>
                    <a:ext cx="3005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i="1" smtClean="0">
                              <a:latin typeface="Cambria Math" panose="02040503050406030204" pitchFamily="18" charset="0"/>
                              <a:ea typeface="Cambria Math" panose="02040503050406030204" pitchFamily="18" charset="0"/>
                            </a:rPr>
                            <m:t>Δ</m:t>
                          </m:r>
                          <m:r>
                            <a:rPr kumimoji="1" lang="en-US" altLang="ja-JP" b="0" i="1" smtClean="0">
                              <a:latin typeface="Cambria Math" panose="02040503050406030204" pitchFamily="18" charset="0"/>
                              <a:ea typeface="Cambria Math" panose="02040503050406030204" pitchFamily="18" charset="0"/>
                            </a:rPr>
                            <m:t>𝑡</m:t>
                          </m:r>
                        </m:oMath>
                      </m:oMathPara>
                    </a14:m>
                    <a:endParaRPr kumimoji="1" lang="ja-JP" altLang="en-US"/>
                  </a:p>
                </p:txBody>
              </p:sp>
            </mc:Choice>
            <mc:Fallback xmlns="">
              <p:sp>
                <p:nvSpPr>
                  <p:cNvPr id="85" name="テキスト ボックス 84">
                    <a:extLst>
                      <a:ext uri="{FF2B5EF4-FFF2-40B4-BE49-F238E27FC236}">
                        <a16:creationId xmlns:a16="http://schemas.microsoft.com/office/drawing/2014/main" id="{D5314D3C-6A6E-49E3-44AA-A70E70C037F1}"/>
                      </a:ext>
                    </a:extLst>
                  </p:cNvPr>
                  <p:cNvSpPr txBox="1">
                    <a:spLocks noRot="1" noChangeAspect="1" noMove="1" noResize="1" noEditPoints="1" noAdjustHandles="1" noChangeArrowheads="1" noChangeShapeType="1" noTextEdit="1"/>
                  </p:cNvSpPr>
                  <p:nvPr/>
                </p:nvSpPr>
                <p:spPr>
                  <a:xfrm>
                    <a:off x="10354250" y="5276528"/>
                    <a:ext cx="300595" cy="276999"/>
                  </a:xfrm>
                  <a:prstGeom prst="rect">
                    <a:avLst/>
                  </a:prstGeom>
                  <a:blipFill>
                    <a:blip r:embed="rId45"/>
                    <a:stretch>
                      <a:fillRect l="-16000" r="-8000" b="-4348"/>
                    </a:stretch>
                  </a:blipFill>
                </p:spPr>
                <p:txBody>
                  <a:bodyPr/>
                  <a:lstStyle/>
                  <a:p>
                    <a:r>
                      <a:rPr lang="ja-JP" altLang="en-US">
                        <a:noFill/>
                      </a:rPr>
                      <a:t> </a:t>
                    </a:r>
                  </a:p>
                </p:txBody>
              </p:sp>
            </mc:Fallback>
          </mc:AlternateContent>
          <p:sp>
            <p:nvSpPr>
              <p:cNvPr id="364" name="テキスト ボックス 363">
                <a:extLst>
                  <a:ext uri="{FF2B5EF4-FFF2-40B4-BE49-F238E27FC236}">
                    <a16:creationId xmlns:a16="http://schemas.microsoft.com/office/drawing/2014/main" id="{9785CBD8-9DF6-5C86-0A5A-C9C50033D2E3}"/>
                  </a:ext>
                </a:extLst>
              </p:cNvPr>
              <p:cNvSpPr txBox="1"/>
              <p:nvPr/>
            </p:nvSpPr>
            <p:spPr>
              <a:xfrm>
                <a:off x="1454833" y="3178600"/>
                <a:ext cx="324020" cy="646331"/>
              </a:xfrm>
              <a:prstGeom prst="rect">
                <a:avLst/>
              </a:prstGeom>
              <a:noFill/>
            </p:spPr>
            <p:txBody>
              <a:bodyPr wrap="square" rtlCol="0">
                <a:spAutoFit/>
              </a:bodyPr>
              <a:lstStyle/>
              <a:p>
                <a:r>
                  <a:rPr lang="ja-JP" altLang="en-US" sz="1200" b="1"/>
                  <a:t>・・・</a:t>
                </a:r>
                <a:endParaRPr kumimoji="1" lang="ja-JP" altLang="en-US" sz="1200" b="1"/>
              </a:p>
            </p:txBody>
          </p:sp>
        </p:grpSp>
      </p:grpSp>
    </p:spTree>
    <p:extLst>
      <p:ext uri="{BB962C8B-B14F-4D97-AF65-F5344CB8AC3E}">
        <p14:creationId xmlns:p14="http://schemas.microsoft.com/office/powerpoint/2010/main" val="294806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wipe(down)">
                                      <p:cBhvr>
                                        <p:cTn id="7" dur="500"/>
                                        <p:tgtEl>
                                          <p:spTgt spid="1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167"/>
                                        </p:tgtEl>
                                        <p:attrNameLst>
                                          <p:attrName>style.opacity</p:attrName>
                                        </p:attrNameLst>
                                      </p:cBhvr>
                                      <p:to>
                                        <p:strVal val="0.5"/>
                                      </p:to>
                                    </p:set>
                                    <p:animEffect filter="image" prLst="opacity: 0.5">
                                      <p:cBhvr rctx="IE">
                                        <p:cTn id="12" dur="indefinite"/>
                                        <p:tgtEl>
                                          <p:spTgt spid="167"/>
                                        </p:tgtEl>
                                      </p:cBhvr>
                                    </p:animEffect>
                                  </p:childTnLst>
                                </p:cTn>
                              </p:par>
                              <p:par>
                                <p:cTn id="13" presetID="22" presetClass="entr" presetSubtype="4" fill="hold" nodeType="withEffect">
                                  <p:stCondLst>
                                    <p:cond delay="0"/>
                                  </p:stCondLst>
                                  <p:childTnLst>
                                    <p:set>
                                      <p:cBhvr>
                                        <p:cTn id="14" dur="1" fill="hold">
                                          <p:stCondLst>
                                            <p:cond delay="0"/>
                                          </p:stCondLst>
                                        </p:cTn>
                                        <p:tgtEl>
                                          <p:spTgt spid="242"/>
                                        </p:tgtEl>
                                        <p:attrNameLst>
                                          <p:attrName>style.visibility</p:attrName>
                                        </p:attrNameLst>
                                      </p:cBhvr>
                                      <p:to>
                                        <p:strVal val="visible"/>
                                      </p:to>
                                    </p:set>
                                    <p:animEffect transition="in" filter="wipe(down)">
                                      <p:cBhvr>
                                        <p:cTn id="15" dur="500"/>
                                        <p:tgtEl>
                                          <p:spTgt spid="242"/>
                                        </p:tgtEl>
                                      </p:cBhvr>
                                    </p:animEffect>
                                  </p:childTnLst>
                                </p:cTn>
                              </p:par>
                              <p:par>
                                <p:cTn id="16" presetID="22" presetClass="entr" presetSubtype="4" fill="hold" nodeType="withEffect">
                                  <p:stCondLst>
                                    <p:cond delay="0"/>
                                  </p:stCondLst>
                                  <p:childTnLst>
                                    <p:set>
                                      <p:cBhvr>
                                        <p:cTn id="17" dur="1" fill="hold">
                                          <p:stCondLst>
                                            <p:cond delay="0"/>
                                          </p:stCondLst>
                                        </p:cTn>
                                        <p:tgtEl>
                                          <p:spTgt spid="235"/>
                                        </p:tgtEl>
                                        <p:attrNameLst>
                                          <p:attrName>style.visibility</p:attrName>
                                        </p:attrNameLst>
                                      </p:cBhvr>
                                      <p:to>
                                        <p:strVal val="visible"/>
                                      </p:to>
                                    </p:set>
                                    <p:animEffect transition="in" filter="wipe(down)">
                                      <p:cBhvr>
                                        <p:cTn id="18" dur="500"/>
                                        <p:tgtEl>
                                          <p:spTgt spid="23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235"/>
                                        </p:tgtEl>
                                        <p:attrNameLst>
                                          <p:attrName>style.opacity</p:attrName>
                                        </p:attrNameLst>
                                      </p:cBhvr>
                                      <p:to>
                                        <p:strVal val="0.5"/>
                                      </p:to>
                                    </p:set>
                                    <p:animEffect filter="image" prLst="opacity: 0.5">
                                      <p:cBhvr rctx="IE">
                                        <p:cTn id="23" dur="indefinite"/>
                                        <p:tgtEl>
                                          <p:spTgt spid="235"/>
                                        </p:tgtEl>
                                      </p:cBhvr>
                                    </p:animEffect>
                                  </p:childTnLst>
                                </p:cTn>
                              </p:par>
                              <p:par>
                                <p:cTn id="24" presetID="22" presetClass="entr" presetSubtype="4" fill="hold" nodeType="withEffect">
                                  <p:stCondLst>
                                    <p:cond delay="0"/>
                                  </p:stCondLst>
                                  <p:childTnLst>
                                    <p:set>
                                      <p:cBhvr>
                                        <p:cTn id="25" dur="1" fill="hold">
                                          <p:stCondLst>
                                            <p:cond delay="0"/>
                                          </p:stCondLst>
                                        </p:cTn>
                                        <p:tgtEl>
                                          <p:spTgt spid="282"/>
                                        </p:tgtEl>
                                        <p:attrNameLst>
                                          <p:attrName>style.visibility</p:attrName>
                                        </p:attrNameLst>
                                      </p:cBhvr>
                                      <p:to>
                                        <p:strVal val="visible"/>
                                      </p:to>
                                    </p:set>
                                    <p:animEffect transition="in" filter="wipe(down)">
                                      <p:cBhvr>
                                        <p:cTn id="26" dur="500"/>
                                        <p:tgtEl>
                                          <p:spTgt spid="282"/>
                                        </p:tgtEl>
                                      </p:cBhvr>
                                    </p:animEffect>
                                  </p:childTnLst>
                                </p:cTn>
                              </p:par>
                              <p:par>
                                <p:cTn id="27" presetID="22" presetClass="entr" presetSubtype="4" fill="hold" nodeType="withEffect">
                                  <p:stCondLst>
                                    <p:cond delay="0"/>
                                  </p:stCondLst>
                                  <p:childTnLst>
                                    <p:set>
                                      <p:cBhvr>
                                        <p:cTn id="28" dur="1" fill="hold">
                                          <p:stCondLst>
                                            <p:cond delay="0"/>
                                          </p:stCondLst>
                                        </p:cTn>
                                        <p:tgtEl>
                                          <p:spTgt spid="275"/>
                                        </p:tgtEl>
                                        <p:attrNameLst>
                                          <p:attrName>style.visibility</p:attrName>
                                        </p:attrNameLst>
                                      </p:cBhvr>
                                      <p:to>
                                        <p:strVal val="visible"/>
                                      </p:to>
                                    </p:set>
                                    <p:animEffect transition="in" filter="wipe(down)">
                                      <p:cBhvr>
                                        <p:cTn id="29" dur="500"/>
                                        <p:tgtEl>
                                          <p:spTgt spid="275"/>
                                        </p:tgtEl>
                                      </p:cBhvr>
                                    </p:animEffect>
                                  </p:childTnLst>
                                </p:cTn>
                              </p:par>
                              <p:par>
                                <p:cTn id="30" presetID="22" presetClass="entr" presetSubtype="4" fill="hold" nodeType="withEffect">
                                  <p:stCondLst>
                                    <p:cond delay="0"/>
                                  </p:stCondLst>
                                  <p:childTnLst>
                                    <p:set>
                                      <p:cBhvr>
                                        <p:cTn id="31" dur="1" fill="hold">
                                          <p:stCondLst>
                                            <p:cond delay="0"/>
                                          </p:stCondLst>
                                        </p:cTn>
                                        <p:tgtEl>
                                          <p:spTgt spid="330"/>
                                        </p:tgtEl>
                                        <p:attrNameLst>
                                          <p:attrName>style.visibility</p:attrName>
                                        </p:attrNameLst>
                                      </p:cBhvr>
                                      <p:to>
                                        <p:strVal val="visible"/>
                                      </p:to>
                                    </p:set>
                                    <p:animEffect transition="in" filter="wipe(down)">
                                      <p:cBhvr>
                                        <p:cTn id="32"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en-US" altLang="ja-JP" sz="4000" dirty="0"/>
              <a:t>2</a:t>
            </a:r>
            <a:r>
              <a:rPr kumimoji="1" lang="en-US" altLang="ja-JP" sz="4000" dirty="0"/>
              <a:t>.5 </a:t>
            </a:r>
            <a:r>
              <a:rPr kumimoji="1" lang="ja-JP" altLang="en-US" sz="4000"/>
              <a:t>一階偏微分方程式</a:t>
            </a:r>
            <a:r>
              <a:rPr kumimoji="1" lang="en-US" altLang="ja-JP" sz="4000" dirty="0"/>
              <a:t>(t, x </a:t>
            </a:r>
            <a:r>
              <a:rPr kumimoji="1" lang="ja-JP" altLang="en-US" sz="4000"/>
              <a:t>微分</a:t>
            </a:r>
            <a:r>
              <a:rPr kumimoji="1" lang="en-US" altLang="ja-JP" sz="4000" dirty="0"/>
              <a:t>)</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lang="ja-JP" altLang="en-US" sz="2400">
                    <a:solidFill>
                      <a:prstClr val="black"/>
                    </a:solidFill>
                    <a:latin typeface="游ゴシック" panose="020F0502020204030204"/>
                    <a:ea typeface="游ゴシック" panose="020B0400000000000000" pitchFamily="34" charset="-128"/>
                  </a:rPr>
                  <a:t>補足：境界条件</a:t>
                </a:r>
                <a:endParaRPr lang="en-US" altLang="ja-JP" sz="2400" dirty="0">
                  <a:solidFill>
                    <a:prstClr val="black"/>
                  </a:solidFill>
                  <a:latin typeface="游ゴシック" panose="020F0502020204030204"/>
                  <a:ea typeface="游ゴシック" panose="020B0400000000000000" pitchFamily="34" charset="-128"/>
                </a:endParaRPr>
              </a:p>
              <a:p>
                <a:pPr marL="0" indent="0">
                  <a:lnSpc>
                    <a:spcPct val="110000"/>
                  </a:lnSpc>
                  <a:buNone/>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rPr>
                  <a:t>先の概念図において点線の矢印となっている部分について</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a:p>
                <a:pPr marL="0" indent="0">
                  <a:lnSpc>
                    <a:spcPct val="110000"/>
                  </a:lnSpc>
                  <a:buNone/>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rPr>
                  <a:t>例えば</a:t>
                </a:r>
                <a:r>
                  <a:rPr lang="en-US" altLang="ja-JP" sz="1800" dirty="0">
                    <a:solidFill>
                      <a:prstClr val="black"/>
                    </a:solidFill>
                    <a:latin typeface="游ゴシック" panose="020F0502020204030204"/>
                    <a:ea typeface="游ゴシック" panose="020B0400000000000000" pitchFamily="34" charset="-128"/>
                  </a:rPr>
                  <a:t> </a:t>
                </a:r>
                <a14:m>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𝐿</m:t>
                        </m:r>
                      </m:sub>
                      <m:sup>
                        <m:r>
                          <a:rPr lang="en-US" altLang="ja-JP" sz="1800" b="0" i="1" smtClean="0">
                            <a:latin typeface="Cambria Math" panose="02040503050406030204" pitchFamily="18" charset="0"/>
                            <a:ea typeface="Cambria Math" panose="02040503050406030204" pitchFamily="18" charset="0"/>
                          </a:rPr>
                          <m:t>1</m:t>
                        </m:r>
                      </m:sup>
                    </m:sSubSup>
                  </m:oMath>
                </a14:m>
                <a:r>
                  <a:rPr lang="en-US" altLang="ja-JP" sz="1800" dirty="0"/>
                  <a:t> </a:t>
                </a:r>
                <a:r>
                  <a:rPr lang="ja-JP" altLang="en-US" sz="1800"/>
                  <a:t>を求める際、必要となる情報は</a:t>
                </a:r>
                <a:r>
                  <a:rPr lang="en-US" altLang="ja-JP" sz="1800" dirty="0"/>
                  <a:t> </a:t>
                </a:r>
                <a14:m>
                  <m:oMath xmlns:m="http://schemas.openxmlformats.org/officeDocument/2006/math">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0</m:t>
                        </m:r>
                      </m:sup>
                    </m:sSubSup>
                  </m:oMath>
                </a14:m>
                <a:r>
                  <a:rPr lang="en-US" altLang="ja-JP" sz="1800" dirty="0"/>
                  <a:t>, </a:t>
                </a:r>
                <a14:m>
                  <m:oMath xmlns:m="http://schemas.openxmlformats.org/officeDocument/2006/math">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𝐿</m:t>
                        </m:r>
                      </m:sub>
                      <m:sup>
                        <m:r>
                          <a:rPr lang="en-US" altLang="ja-JP" sz="1800" b="0" i="1" smtClean="0">
                            <a:latin typeface="Cambria Math" panose="02040503050406030204" pitchFamily="18" charset="0"/>
                            <a:ea typeface="Cambria Math" panose="02040503050406030204" pitchFamily="18" charset="0"/>
                          </a:rPr>
                          <m:t>0</m:t>
                        </m:r>
                      </m:sup>
                    </m:sSubSup>
                  </m:oMath>
                </a14:m>
                <a:r>
                  <a:rPr lang="en-US" altLang="ja-JP" sz="1800" dirty="0"/>
                  <a:t>, </a:t>
                </a:r>
                <a14:m>
                  <m:oMath xmlns:m="http://schemas.openxmlformats.org/officeDocument/2006/math">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𝐿</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0</m:t>
                        </m:r>
                      </m:sup>
                    </m:sSubSup>
                  </m:oMath>
                </a14:m>
                <a:r>
                  <a:rPr lang="en-US" altLang="ja-JP" sz="1800" dirty="0"/>
                  <a:t> </a:t>
                </a:r>
                <a:r>
                  <a:rPr lang="ja-JP" altLang="en-US" sz="1800"/>
                  <a:t>の３つである。しかし、空間には端があるため</a:t>
                </a:r>
                <a:r>
                  <a:rPr lang="en-US" altLang="ja-JP" sz="1800" dirty="0"/>
                  <a:t> </a:t>
                </a:r>
                <a14:m>
                  <m:oMath xmlns:m="http://schemas.openxmlformats.org/officeDocument/2006/math">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𝐿</m:t>
                        </m:r>
                        <m:r>
                          <a:rPr lang="en-US" altLang="ja-JP" sz="1800" i="1">
                            <a:latin typeface="Cambria Math" panose="02040503050406030204" pitchFamily="18" charset="0"/>
                            <a:ea typeface="Cambria Math" panose="02040503050406030204" pitchFamily="18" charset="0"/>
                          </a:rPr>
                          <m:t>−1</m:t>
                        </m:r>
                      </m:sub>
                      <m:sup>
                        <m:r>
                          <a:rPr lang="en-US" altLang="ja-JP" sz="1800" i="1">
                            <a:latin typeface="Cambria Math" panose="02040503050406030204" pitchFamily="18" charset="0"/>
                            <a:ea typeface="Cambria Math" panose="02040503050406030204" pitchFamily="18" charset="0"/>
                          </a:rPr>
                          <m:t>0</m:t>
                        </m:r>
                      </m:sup>
                    </m:sSubSup>
                  </m:oMath>
                </a14:m>
                <a:r>
                  <a:rPr lang="en-US" altLang="ja-JP" sz="1800" dirty="0"/>
                  <a:t> </a:t>
                </a:r>
                <a:r>
                  <a:rPr lang="ja-JP" altLang="en-US" sz="1800" dirty="0"/>
                  <a:t>の</a:t>
                </a:r>
                <a:r>
                  <a:rPr lang="ja-JP" altLang="en-US" sz="1800"/>
                  <a:t>値は用意されていない。</a:t>
                </a:r>
                <a:endParaRPr lang="en-US" altLang="ja-JP" sz="1800" dirty="0"/>
              </a:p>
              <a:p>
                <a:pPr marL="0" indent="0">
                  <a:lnSpc>
                    <a:spcPct val="110000"/>
                  </a:lnSpc>
                  <a:buNone/>
                  <a:defRPr/>
                </a:pPr>
                <a:r>
                  <a:rPr lang="ja-JP" altLang="en-US" sz="1800"/>
                  <a:t>このような場合には境界条件を置くことにより存在しない点を補う。</a:t>
                </a:r>
                <a:endParaRPr lang="en-US" altLang="ja-JP" sz="1800" dirty="0"/>
              </a:p>
              <a:p>
                <a:pPr marL="0" indent="0">
                  <a:lnSpc>
                    <a:spcPct val="110000"/>
                  </a:lnSpc>
                  <a:buNone/>
                  <a:defRPr/>
                </a:pPr>
                <a:endParaRPr lang="en-US" altLang="ja-JP" sz="1800" dirty="0"/>
              </a:p>
              <a:p>
                <a:pPr marL="0" indent="0">
                  <a:lnSpc>
                    <a:spcPct val="110000"/>
                  </a:lnSpc>
                  <a:buNone/>
                  <a:defRPr/>
                </a:pPr>
                <a:endParaRPr lang="en-US" altLang="ja-JP" sz="1800" dirty="0"/>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965" t="-57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97964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ja-JP" altLang="en-US" sz="4000"/>
              <a:t>目次</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5257800" cy="4451605"/>
          </a:xfrm>
        </p:spPr>
        <p:txBody>
          <a:bodyPr>
            <a:normAutofit fontScale="92500" lnSpcReduction="10000"/>
          </a:bodyPr>
          <a:lstStyle/>
          <a:p>
            <a:pPr marL="0" indent="0">
              <a:lnSpc>
                <a:spcPct val="110000"/>
              </a:lnSpc>
              <a:buNone/>
            </a:pPr>
            <a:r>
              <a:rPr kumimoji="1" lang="ja-JP" altLang="en-US" sz="2200"/>
              <a:t>🟧</a:t>
            </a:r>
            <a:r>
              <a:rPr kumimoji="1" lang="en-US" altLang="ja-JP" sz="2200" dirty="0"/>
              <a:t>  </a:t>
            </a:r>
            <a:r>
              <a:rPr kumimoji="1" lang="ja-JP" altLang="en-US" sz="2200" b="1">
                <a:solidFill>
                  <a:schemeClr val="accent2"/>
                </a:solidFill>
              </a:rPr>
              <a:t>数値相対論</a:t>
            </a:r>
            <a:endParaRPr kumimoji="1" lang="en-US" altLang="ja-JP" sz="2200" b="1" dirty="0">
              <a:solidFill>
                <a:schemeClr val="accent2"/>
              </a:solidFill>
            </a:endParaRPr>
          </a:p>
          <a:p>
            <a:pPr marL="457200" indent="-457200">
              <a:lnSpc>
                <a:spcPct val="110000"/>
              </a:lnSpc>
              <a:buAutoNum type="arabicPeriod"/>
            </a:pPr>
            <a:r>
              <a:rPr kumimoji="1" lang="en-US" altLang="ja-JP" sz="2200" dirty="0"/>
              <a:t>Introduction</a:t>
            </a:r>
          </a:p>
          <a:p>
            <a:pPr marL="457200" indent="-457200">
              <a:lnSpc>
                <a:spcPct val="110000"/>
              </a:lnSpc>
              <a:buAutoNum type="arabicPeriod"/>
            </a:pPr>
            <a:r>
              <a:rPr lang="ja-JP" altLang="en-US" sz="2200"/>
              <a:t>偏微分</a:t>
            </a:r>
            <a:r>
              <a:rPr kumimoji="1" lang="ja-JP" altLang="en-US" sz="2200"/>
              <a:t>方程式の数値的解法</a:t>
            </a:r>
            <a:endParaRPr kumimoji="1" lang="en-US" altLang="ja-JP" sz="2200" dirty="0"/>
          </a:p>
          <a:p>
            <a:pPr marL="914400" lvl="1" indent="-457200">
              <a:lnSpc>
                <a:spcPct val="110000"/>
              </a:lnSpc>
              <a:buAutoNum type="arabicPeriod"/>
            </a:pPr>
            <a:r>
              <a:rPr kumimoji="1" lang="ja-JP" altLang="en-US" sz="1800"/>
              <a:t>概要</a:t>
            </a:r>
            <a:endParaRPr kumimoji="1" lang="en-US" altLang="ja-JP" sz="1800" dirty="0"/>
          </a:p>
          <a:p>
            <a:pPr marL="914400" lvl="1" indent="-457200">
              <a:lnSpc>
                <a:spcPct val="110000"/>
              </a:lnSpc>
              <a:buAutoNum type="arabicPeriod"/>
            </a:pPr>
            <a:r>
              <a:rPr kumimoji="1" lang="ja-JP" altLang="en-US" sz="1800"/>
              <a:t>一階常微分方程式</a:t>
            </a:r>
            <a:endParaRPr kumimoji="1" lang="en-US" altLang="ja-JP" sz="1800" dirty="0"/>
          </a:p>
          <a:p>
            <a:pPr marL="1371600" lvl="2" indent="-457200">
              <a:lnSpc>
                <a:spcPct val="110000"/>
              </a:lnSpc>
              <a:buAutoNum type="arabicPeriod"/>
            </a:pPr>
            <a:r>
              <a:rPr lang="en-US" altLang="ja-JP" sz="1400" dirty="0"/>
              <a:t>Euler</a:t>
            </a:r>
            <a:r>
              <a:rPr lang="ja-JP" altLang="en-US" sz="1400"/>
              <a:t>法</a:t>
            </a:r>
            <a:endParaRPr lang="en-US" altLang="ja-JP" sz="1400" dirty="0"/>
          </a:p>
          <a:p>
            <a:pPr marL="1371600" lvl="2" indent="-457200">
              <a:lnSpc>
                <a:spcPct val="110000"/>
              </a:lnSpc>
              <a:buAutoNum type="arabicPeriod"/>
            </a:pPr>
            <a:r>
              <a:rPr kumimoji="1" lang="en-US" altLang="ja-JP" sz="1400" dirty="0"/>
              <a:t>Runge-</a:t>
            </a:r>
            <a:r>
              <a:rPr kumimoji="1" lang="en-US" altLang="ja-JP" sz="1400" dirty="0" err="1"/>
              <a:t>Kutta</a:t>
            </a:r>
            <a:r>
              <a:rPr kumimoji="1" lang="ja-JP" altLang="en-US" sz="1400"/>
              <a:t>法</a:t>
            </a:r>
            <a:endParaRPr kumimoji="1" lang="en-US" altLang="ja-JP" sz="1400" dirty="0"/>
          </a:p>
          <a:p>
            <a:pPr marL="914400" lvl="1" indent="-457200">
              <a:lnSpc>
                <a:spcPct val="110000"/>
              </a:lnSpc>
              <a:buAutoNum type="arabicPeriod"/>
            </a:pPr>
            <a:r>
              <a:rPr kumimoji="1" lang="ja-JP" altLang="en-US" sz="1800"/>
              <a:t>一階連立常微分方程式</a:t>
            </a:r>
            <a:endParaRPr kumimoji="1" lang="en-US" altLang="ja-JP" sz="1800" dirty="0"/>
          </a:p>
          <a:p>
            <a:pPr marL="914400" lvl="1" indent="-457200">
              <a:lnSpc>
                <a:spcPct val="110000"/>
              </a:lnSpc>
              <a:buAutoNum type="arabicPeriod"/>
            </a:pPr>
            <a:r>
              <a:rPr lang="ja-JP" altLang="en-US" sz="1800"/>
              <a:t>二階常微分方程式</a:t>
            </a:r>
            <a:endParaRPr lang="en-US" altLang="ja-JP" sz="1800" dirty="0"/>
          </a:p>
          <a:p>
            <a:pPr marL="914400" lvl="1" indent="-457200">
              <a:lnSpc>
                <a:spcPct val="110000"/>
              </a:lnSpc>
              <a:buAutoNum type="arabicPeriod"/>
            </a:pPr>
            <a:r>
              <a:rPr kumimoji="1" lang="ja-JP" altLang="en-US" sz="1800"/>
              <a:t>一階偏微分方程式</a:t>
            </a:r>
            <a:r>
              <a:rPr kumimoji="1" lang="en-US" altLang="ja-JP" sz="1800" dirty="0"/>
              <a:t>(t, x </a:t>
            </a:r>
            <a:r>
              <a:rPr kumimoji="1" lang="ja-JP" altLang="en-US" sz="1800"/>
              <a:t>微分</a:t>
            </a:r>
            <a:r>
              <a:rPr kumimoji="1" lang="en-US" altLang="ja-JP" sz="1800" dirty="0"/>
              <a:t>)</a:t>
            </a:r>
          </a:p>
          <a:p>
            <a:pPr marL="1371600" lvl="2" indent="-457200">
              <a:lnSpc>
                <a:spcPct val="110000"/>
              </a:lnSpc>
              <a:buAutoNum type="arabicPeriod"/>
            </a:pPr>
            <a:r>
              <a:rPr lang="en-US" altLang="ja-JP" sz="1400" dirty="0"/>
              <a:t>Method of Line</a:t>
            </a:r>
          </a:p>
          <a:p>
            <a:pPr marL="1371600" lvl="2" indent="-457200">
              <a:lnSpc>
                <a:spcPct val="110000"/>
              </a:lnSpc>
              <a:buAutoNum type="arabicPeriod"/>
            </a:pPr>
            <a:r>
              <a:rPr lang="en-US" altLang="ja-JP" sz="1400" dirty="0"/>
              <a:t>Euler</a:t>
            </a:r>
            <a:r>
              <a:rPr lang="ja-JP" altLang="en-US" sz="1400"/>
              <a:t>法</a:t>
            </a:r>
            <a:endParaRPr lang="en-US" altLang="ja-JP" sz="1400" dirty="0"/>
          </a:p>
          <a:p>
            <a:pPr marL="1371600" lvl="2" indent="-457200">
              <a:lnSpc>
                <a:spcPct val="110000"/>
              </a:lnSpc>
              <a:buAutoNum type="arabicPeriod"/>
            </a:pPr>
            <a:r>
              <a:rPr kumimoji="1" lang="en-US" altLang="ja-JP" sz="1400" dirty="0"/>
              <a:t>Runge-</a:t>
            </a:r>
            <a:r>
              <a:rPr kumimoji="1" lang="en-US" altLang="ja-JP" sz="1400" dirty="0" err="1"/>
              <a:t>Kutta</a:t>
            </a:r>
            <a:r>
              <a:rPr kumimoji="1" lang="ja-JP" altLang="en-US" sz="1400"/>
              <a:t>法</a:t>
            </a:r>
            <a:endParaRPr lang="en-US" altLang="ja-JP" sz="1200" dirty="0"/>
          </a:p>
        </p:txBody>
      </p:sp>
      <p:sp>
        <p:nvSpPr>
          <p:cNvPr id="7" name="コンテンツ プレースホルダー 2">
            <a:extLst>
              <a:ext uri="{FF2B5EF4-FFF2-40B4-BE49-F238E27FC236}">
                <a16:creationId xmlns:a16="http://schemas.microsoft.com/office/drawing/2014/main" id="{A07AC76D-8D19-9DBD-12DD-C2F7513592BE}"/>
              </a:ext>
            </a:extLst>
          </p:cNvPr>
          <p:cNvSpPr txBox="1">
            <a:spLocks/>
          </p:cNvSpPr>
          <p:nvPr/>
        </p:nvSpPr>
        <p:spPr>
          <a:xfrm>
            <a:off x="6096000" y="2144118"/>
            <a:ext cx="5257800" cy="4451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10000"/>
              </a:lnSpc>
              <a:buFont typeface="+mj-lt"/>
              <a:buAutoNum type="arabicPeriod" startAt="3"/>
            </a:pPr>
            <a:endParaRPr kumimoji="1" lang="en-US" altLang="ja-JP" sz="2200" dirty="0"/>
          </a:p>
          <a:p>
            <a:pPr marL="457200" indent="-457200">
              <a:lnSpc>
                <a:spcPct val="110000"/>
              </a:lnSpc>
              <a:buFont typeface="+mj-lt"/>
              <a:buAutoNum type="arabicPeriod" startAt="3"/>
            </a:pPr>
            <a:r>
              <a:rPr kumimoji="1" lang="ja-JP" altLang="en-US" sz="2200"/>
              <a:t>数値相対論の計算に必要な要素</a:t>
            </a:r>
            <a:endParaRPr kumimoji="1" lang="en-US" altLang="ja-JP" sz="2200" dirty="0"/>
          </a:p>
          <a:p>
            <a:pPr marL="914400" lvl="1" indent="-457200">
              <a:lnSpc>
                <a:spcPct val="110000"/>
              </a:lnSpc>
              <a:buAutoNum type="arabicPeriod"/>
            </a:pPr>
            <a:r>
              <a:rPr lang="en-US" altLang="ja-JP" sz="1800" dirty="0"/>
              <a:t>Evolution</a:t>
            </a:r>
          </a:p>
          <a:p>
            <a:pPr marL="1371600" lvl="2" indent="-457200">
              <a:lnSpc>
                <a:spcPct val="110000"/>
              </a:lnSpc>
              <a:buAutoNum type="arabicPeriod"/>
            </a:pPr>
            <a:r>
              <a:rPr lang="en-US" altLang="ja-JP" sz="1400" dirty="0"/>
              <a:t>ADM</a:t>
            </a:r>
            <a:r>
              <a:rPr lang="ja-JP" altLang="en-US" sz="1400"/>
              <a:t>分解</a:t>
            </a:r>
            <a:endParaRPr lang="en-US" altLang="ja-JP" sz="1400" dirty="0"/>
          </a:p>
          <a:p>
            <a:pPr marL="1371600" lvl="2" indent="-457200">
              <a:lnSpc>
                <a:spcPct val="110000"/>
              </a:lnSpc>
              <a:buAutoNum type="arabicPeriod"/>
            </a:pPr>
            <a:r>
              <a:rPr lang="en-US" altLang="ja-JP" sz="1400" dirty="0"/>
              <a:t>BSSN</a:t>
            </a:r>
            <a:r>
              <a:rPr lang="ja-JP" altLang="en-US" sz="1400"/>
              <a:t>形式</a:t>
            </a:r>
            <a:endParaRPr lang="en-US" altLang="ja-JP" sz="1400" dirty="0"/>
          </a:p>
          <a:p>
            <a:pPr marL="914400" lvl="1" indent="-457200">
              <a:lnSpc>
                <a:spcPct val="110000"/>
              </a:lnSpc>
              <a:buAutoNum type="arabicPeriod"/>
            </a:pPr>
            <a:r>
              <a:rPr kumimoji="1" lang="en-US" altLang="ja-JP" sz="1800" dirty="0"/>
              <a:t>Initial data</a:t>
            </a:r>
          </a:p>
          <a:p>
            <a:pPr marL="914400" lvl="1" indent="-457200">
              <a:lnSpc>
                <a:spcPct val="110000"/>
              </a:lnSpc>
              <a:buAutoNum type="arabicPeriod"/>
            </a:pPr>
            <a:r>
              <a:rPr lang="en-US" altLang="ja-JP" sz="1800" dirty="0"/>
              <a:t>Analyzing data</a:t>
            </a:r>
          </a:p>
          <a:p>
            <a:pPr marL="914400" lvl="1" indent="-457200">
              <a:lnSpc>
                <a:spcPct val="110000"/>
              </a:lnSpc>
              <a:buAutoNum type="arabicPeriod"/>
            </a:pPr>
            <a:r>
              <a:rPr kumimoji="1" lang="ja-JP" altLang="en-US" sz="1800"/>
              <a:t>その他</a:t>
            </a:r>
            <a:endParaRPr kumimoji="1" lang="en-US" altLang="ja-JP" sz="1800" dirty="0"/>
          </a:p>
          <a:p>
            <a:pPr marL="457200" indent="-457200">
              <a:lnSpc>
                <a:spcPct val="110000"/>
              </a:lnSpc>
              <a:buAutoNum type="arabicPeriod" startAt="3"/>
            </a:pPr>
            <a:r>
              <a:rPr lang="en-US" altLang="ja-JP" sz="2200" dirty="0"/>
              <a:t>Einstein Toolkit</a:t>
            </a:r>
          </a:p>
          <a:p>
            <a:pPr marL="0" indent="0">
              <a:lnSpc>
                <a:spcPct val="110000"/>
              </a:lnSpc>
              <a:buNone/>
            </a:pPr>
            <a:endParaRPr lang="en-US" altLang="ja-JP" sz="2200" dirty="0"/>
          </a:p>
          <a:p>
            <a:pPr marL="457200" indent="-457200">
              <a:lnSpc>
                <a:spcPct val="110000"/>
              </a:lnSpc>
              <a:buAutoNum type="arabicPeriod"/>
            </a:pPr>
            <a:endParaRPr lang="en-US" altLang="ja-JP" sz="2200" dirty="0"/>
          </a:p>
          <a:p>
            <a:pPr marL="457200" indent="-457200">
              <a:lnSpc>
                <a:spcPct val="110000"/>
              </a:lnSpc>
              <a:buAutoNum type="arabicPeriod"/>
            </a:pPr>
            <a:endParaRPr lang="en-US" altLang="ja-JP" sz="2200" dirty="0"/>
          </a:p>
        </p:txBody>
      </p:sp>
    </p:spTree>
    <p:extLst>
      <p:ext uri="{BB962C8B-B14F-4D97-AF65-F5344CB8AC3E}">
        <p14:creationId xmlns:p14="http://schemas.microsoft.com/office/powerpoint/2010/main" val="2894281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en-US" altLang="ja-JP" sz="4000" dirty="0"/>
              <a:t>2</a:t>
            </a:r>
            <a:r>
              <a:rPr kumimoji="1" lang="en-US" altLang="ja-JP" sz="4000" dirty="0"/>
              <a:t>.5 </a:t>
            </a:r>
            <a:r>
              <a:rPr kumimoji="1" lang="ja-JP" altLang="en-US" sz="4000"/>
              <a:t>一階偏微分方程式</a:t>
            </a:r>
            <a:r>
              <a:rPr kumimoji="1" lang="en-US" altLang="ja-JP" sz="4000" dirty="0"/>
              <a:t>(t, x </a:t>
            </a:r>
            <a:r>
              <a:rPr kumimoji="1" lang="ja-JP" altLang="en-US" sz="4000"/>
              <a:t>微分</a:t>
            </a:r>
            <a:r>
              <a:rPr kumimoji="1" lang="en-US" altLang="ja-JP" sz="4000" dirty="0"/>
              <a:t>)</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5254184" cy="4451605"/>
              </a:xfrm>
            </p:spPr>
            <p:txBody>
              <a:bodyPr>
                <a:normAutofit fontScale="92500"/>
              </a:bodyPr>
              <a:lstStyle/>
              <a:p>
                <a:pPr marL="0" indent="0">
                  <a:lnSpc>
                    <a:spcPct val="110000"/>
                  </a:lnSpc>
                  <a:buNone/>
                  <a:defRPr/>
                </a:pPr>
                <a:r>
                  <a:rPr lang="ja-JP" altLang="en-US" sz="1800"/>
                  <a:t>例：周期的境界条件</a:t>
                </a:r>
                <a:endParaRPr lang="en-US" altLang="ja-JP" sz="1800" dirty="0"/>
              </a:p>
              <a:p>
                <a:pPr marL="0" indent="0">
                  <a:lnSpc>
                    <a:spcPct val="110000"/>
                  </a:lnSpc>
                  <a:buNone/>
                  <a:defRPr/>
                </a:pPr>
                <a:endParaRPr lang="en-US" altLang="ja-JP" sz="1800" dirty="0"/>
              </a:p>
              <a:p>
                <a:pPr marL="0" indent="0">
                  <a:lnSpc>
                    <a:spcPct val="110000"/>
                  </a:lnSpc>
                  <a:buNone/>
                  <a:defRPr/>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𝐿</m:t>
                          </m:r>
                        </m:sub>
                        <m:sup>
                          <m:r>
                            <a:rPr lang="en-US" altLang="ja-JP" sz="1800" b="0" i="1" smtClean="0">
                              <a:latin typeface="Cambria Math" panose="02040503050406030204" pitchFamily="18" charset="0"/>
                              <a:ea typeface="Cambria Math" panose="02040503050406030204" pitchFamily="18" charset="0"/>
                            </a:rPr>
                            <m:t>𝑛</m:t>
                          </m:r>
                        </m:sup>
                      </m:sSubSup>
                      <m:r>
                        <a:rPr lang="en-US" altLang="ja-JP" sz="1800" b="0" i="1" smtClean="0">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𝐿</m:t>
                          </m:r>
                        </m:sub>
                        <m:sup>
                          <m:r>
                            <a:rPr lang="en-US" altLang="ja-JP" sz="1800" b="0" i="1" smtClean="0">
                              <a:latin typeface="Cambria Math" panose="02040503050406030204" pitchFamily="18" charset="0"/>
                              <a:ea typeface="Cambria Math" panose="02040503050406030204" pitchFamily="18" charset="0"/>
                            </a:rPr>
                            <m:t>𝑛</m:t>
                          </m:r>
                        </m:sup>
                      </m:sSubSup>
                    </m:oMath>
                  </m:oMathPara>
                </a14:m>
                <a:endParaRPr lang="en-US" altLang="ja-JP" sz="1800" i="1" dirty="0">
                  <a:latin typeface="Cambria Math" panose="02040503050406030204" pitchFamily="18" charset="0"/>
                  <a:ea typeface="Cambria Math" panose="02040503050406030204" pitchFamily="18" charset="0"/>
                </a:endParaRPr>
              </a:p>
              <a:p>
                <a:pPr marL="0" indent="0">
                  <a:lnSpc>
                    <a:spcPct val="110000"/>
                  </a:lnSpc>
                  <a:buNone/>
                  <a:defRPr/>
                </a:pPr>
                <a14:m>
                  <m:oMathPara xmlns:m="http://schemas.openxmlformats.org/officeDocument/2006/math">
                    <m:oMathParaPr>
                      <m:jc m:val="centerGroup"/>
                    </m:oMathParaPr>
                    <m:oMath xmlns:m="http://schemas.openxmlformats.org/officeDocument/2006/math">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𝐿</m:t>
                          </m:r>
                          <m:r>
                            <a:rPr lang="en-US" altLang="ja-JP" sz="1800" i="1">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𝑛</m:t>
                          </m:r>
                        </m:sup>
                      </m:sSubSup>
                      <m:r>
                        <a:rPr lang="en-US" altLang="ja-JP" sz="1800" b="0" i="1" smtClean="0">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𝐿</m:t>
                          </m:r>
                          <m:r>
                            <a:rPr lang="en-US" altLang="ja-JP" sz="1800" i="1">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𝑛</m:t>
                          </m:r>
                        </m:sup>
                      </m:sSubSup>
                    </m:oMath>
                  </m:oMathPara>
                </a14:m>
                <a:endParaRPr lang="en-US" altLang="ja-JP" sz="1800" dirty="0"/>
              </a:p>
              <a:p>
                <a:pPr marL="0" indent="0">
                  <a:lnSpc>
                    <a:spcPct val="110000"/>
                  </a:lnSpc>
                  <a:buNone/>
                  <a:defRPr/>
                </a:pPr>
                <a:endParaRPr lang="en-US" altLang="ja-JP" sz="1800" dirty="0"/>
              </a:p>
              <a:p>
                <a:pPr marL="0" indent="0">
                  <a:lnSpc>
                    <a:spcPct val="110000"/>
                  </a:lnSpc>
                  <a:buNone/>
                  <a:defRPr/>
                </a:pPr>
                <a:r>
                  <a:rPr lang="ja-JP" altLang="en-US" sz="1800"/>
                  <a:t>を置くことで不足している点を補う。</a:t>
                </a:r>
                <a:endParaRPr lang="en-US" altLang="ja-JP" sz="1800" dirty="0"/>
              </a:p>
              <a:p>
                <a:pPr marL="0" indent="0">
                  <a:lnSpc>
                    <a:spcPct val="110000"/>
                  </a:lnSpc>
                  <a:buNone/>
                  <a:defRPr/>
                </a:pPr>
                <a:r>
                  <a:rPr lang="ja-JP" altLang="en-US" sz="1800"/>
                  <a:t>問題点として、注目している系に対して十分大きな空間幅</a:t>
                </a:r>
                <a:r>
                  <a:rPr lang="en-US" altLang="ja-JP" sz="1800" dirty="0"/>
                  <a:t> </a:t>
                </a:r>
                <a14:m>
                  <m:oMath xmlns:m="http://schemas.openxmlformats.org/officeDocument/2006/math">
                    <m:r>
                      <a:rPr kumimoji="1" lang="en-US" altLang="ja-JP" sz="1800" b="0" i="1" smtClean="0">
                        <a:latin typeface="Cambria Math" panose="02040503050406030204" pitchFamily="18" charset="0"/>
                      </a:rPr>
                      <m:t>𝐿</m:t>
                    </m:r>
                  </m:oMath>
                </a14:m>
                <a:r>
                  <a:rPr lang="en-US" altLang="ja-JP" sz="1800" dirty="0"/>
                  <a:t> </a:t>
                </a:r>
                <a:r>
                  <a:rPr lang="ja-JP" altLang="en-US" sz="1800" dirty="0"/>
                  <a:t>を与える必要</a:t>
                </a:r>
                <a:r>
                  <a:rPr lang="ja-JP" altLang="en-US" sz="1800"/>
                  <a:t>があり計算量が増大する。</a:t>
                </a:r>
                <a:endParaRPr lang="en-US" altLang="ja-JP" sz="1800" dirty="0"/>
              </a:p>
              <a:p>
                <a:pPr marL="0" indent="0">
                  <a:lnSpc>
                    <a:spcPct val="110000"/>
                  </a:lnSpc>
                  <a:buNone/>
                  <a:defRPr/>
                </a:pPr>
                <a:r>
                  <a:rPr lang="ja-JP" altLang="en-US" sz="1800"/>
                  <a:t>小さな</a:t>
                </a:r>
                <a:r>
                  <a:rPr lang="en-US" altLang="ja-JP" sz="1800" dirty="0"/>
                  <a:t> </a:t>
                </a:r>
                <a14:m>
                  <m:oMath xmlns:m="http://schemas.openxmlformats.org/officeDocument/2006/math">
                    <m:r>
                      <a:rPr kumimoji="1" lang="en-US" altLang="ja-JP" sz="1800" b="0" i="1" smtClean="0">
                        <a:latin typeface="Cambria Math" panose="02040503050406030204" pitchFamily="18" charset="0"/>
                      </a:rPr>
                      <m:t>𝐿</m:t>
                    </m:r>
                  </m:oMath>
                </a14:m>
                <a:r>
                  <a:rPr lang="en-US" altLang="ja-JP" sz="1800" dirty="0"/>
                  <a:t> </a:t>
                </a:r>
                <a:r>
                  <a:rPr lang="ja-JP" altLang="en-US" sz="1800" dirty="0"/>
                  <a:t>だと</a:t>
                </a:r>
                <a:r>
                  <a:rPr lang="ja-JP" altLang="en-US" sz="1800"/>
                  <a:t>注目したい系が隣り合っている状態になり影響が無視できなくなる。</a:t>
                </a:r>
                <a:endParaRPr lang="en-US" altLang="ja-JP" sz="1800" dirty="0"/>
              </a:p>
              <a:p>
                <a:pPr marL="0" indent="0">
                  <a:lnSpc>
                    <a:spcPct val="110000"/>
                  </a:lnSpc>
                  <a:buNone/>
                  <a:defRPr/>
                </a:pPr>
                <a:r>
                  <a:rPr lang="en-US" altLang="ja-JP" sz="1800" dirty="0"/>
                  <a:t>(</a:t>
                </a:r>
                <a:r>
                  <a:rPr lang="ja-JP" altLang="en-US" sz="1800"/>
                  <a:t>孤立系を考えたいのに複合系になる</a:t>
                </a:r>
                <a:r>
                  <a:rPr lang="en-US" altLang="ja-JP" sz="1800" dirty="0"/>
                  <a:t>)</a:t>
                </a:r>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5254184" cy="4451605"/>
              </a:xfrm>
              <a:blipFill>
                <a:blip r:embed="rId3"/>
                <a:stretch>
                  <a:fillRect l="-966" t="-285"/>
                </a:stretch>
              </a:blipFill>
            </p:spPr>
            <p:txBody>
              <a:bodyPr/>
              <a:lstStyle/>
              <a:p>
                <a:r>
                  <a:rPr lang="ja-JP" altLang="en-US">
                    <a:noFill/>
                  </a:rPr>
                  <a:t> </a:t>
                </a:r>
              </a:p>
            </p:txBody>
          </p:sp>
        </mc:Fallback>
      </mc:AlternateContent>
      <p:grpSp>
        <p:nvGrpSpPr>
          <p:cNvPr id="35" name="グループ化 34">
            <a:extLst>
              <a:ext uri="{FF2B5EF4-FFF2-40B4-BE49-F238E27FC236}">
                <a16:creationId xmlns:a16="http://schemas.microsoft.com/office/drawing/2014/main" id="{12DA6E5D-9554-ADE9-81FF-4A0F5B11102E}"/>
              </a:ext>
            </a:extLst>
          </p:cNvPr>
          <p:cNvGrpSpPr/>
          <p:nvPr/>
        </p:nvGrpSpPr>
        <p:grpSpPr>
          <a:xfrm>
            <a:off x="6092384" y="2690032"/>
            <a:ext cx="5230362" cy="3684543"/>
            <a:chOff x="8079348" y="4247975"/>
            <a:chExt cx="3345901" cy="2357031"/>
          </a:xfrm>
        </p:grpSpPr>
        <p:grpSp>
          <p:nvGrpSpPr>
            <p:cNvPr id="5" name="グループ化 4">
              <a:extLst>
                <a:ext uri="{FF2B5EF4-FFF2-40B4-BE49-F238E27FC236}">
                  <a16:creationId xmlns:a16="http://schemas.microsoft.com/office/drawing/2014/main" id="{B65D66F3-BDAA-4033-6620-353F5871E700}"/>
                </a:ext>
              </a:extLst>
            </p:cNvPr>
            <p:cNvGrpSpPr/>
            <p:nvPr/>
          </p:nvGrpSpPr>
          <p:grpSpPr>
            <a:xfrm>
              <a:off x="8079348" y="4247975"/>
              <a:ext cx="3345901" cy="1993530"/>
              <a:chOff x="8989711" y="4561114"/>
              <a:chExt cx="2882525" cy="1500225"/>
            </a:xfrm>
          </p:grpSpPr>
          <p:grpSp>
            <p:nvGrpSpPr>
              <p:cNvPr id="6" name="グループ化 5">
                <a:extLst>
                  <a:ext uri="{FF2B5EF4-FFF2-40B4-BE49-F238E27FC236}">
                    <a16:creationId xmlns:a16="http://schemas.microsoft.com/office/drawing/2014/main" id="{FB906C26-2CA4-EB2D-3543-80283C179CB5}"/>
                  </a:ext>
                </a:extLst>
              </p:cNvPr>
              <p:cNvGrpSpPr/>
              <p:nvPr/>
            </p:nvGrpSpPr>
            <p:grpSpPr>
              <a:xfrm>
                <a:off x="9610794" y="4561114"/>
                <a:ext cx="1939127" cy="1284515"/>
                <a:chOff x="9610794" y="4561114"/>
                <a:chExt cx="1939127" cy="1284515"/>
              </a:xfrm>
            </p:grpSpPr>
            <p:cxnSp>
              <p:nvCxnSpPr>
                <p:cNvPr id="23" name="直線コネクタ 22">
                  <a:extLst>
                    <a:ext uri="{FF2B5EF4-FFF2-40B4-BE49-F238E27FC236}">
                      <a16:creationId xmlns:a16="http://schemas.microsoft.com/office/drawing/2014/main" id="{F9BB9BF8-92A7-8F68-E2B8-992F0633394F}"/>
                    </a:ext>
                  </a:extLst>
                </p:cNvPr>
                <p:cNvCxnSpPr>
                  <a:cxnSpLocks/>
                </p:cNvCxnSpPr>
                <p:nvPr/>
              </p:nvCxnSpPr>
              <p:spPr>
                <a:xfrm>
                  <a:off x="9610794" y="5404254"/>
                  <a:ext cx="193912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81C01868-A801-A732-1EC5-B5389B05C073}"/>
                    </a:ext>
                  </a:extLst>
                </p:cNvPr>
                <p:cNvCxnSpPr>
                  <a:cxnSpLocks/>
                </p:cNvCxnSpPr>
                <p:nvPr/>
              </p:nvCxnSpPr>
              <p:spPr>
                <a:xfrm>
                  <a:off x="9610794" y="4971438"/>
                  <a:ext cx="193912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59F5558-23B7-DA4B-AF69-314153F574BF}"/>
                    </a:ext>
                  </a:extLst>
                </p:cNvPr>
                <p:cNvCxnSpPr>
                  <a:cxnSpLocks/>
                </p:cNvCxnSpPr>
                <p:nvPr/>
              </p:nvCxnSpPr>
              <p:spPr>
                <a:xfrm>
                  <a:off x="9909498" y="4561114"/>
                  <a:ext cx="0" cy="128451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FF51AB3-677D-F35F-E136-699A7548D920}"/>
                    </a:ext>
                  </a:extLst>
                </p:cNvPr>
                <p:cNvCxnSpPr>
                  <a:cxnSpLocks/>
                </p:cNvCxnSpPr>
                <p:nvPr/>
              </p:nvCxnSpPr>
              <p:spPr>
                <a:xfrm>
                  <a:off x="10592250" y="4561114"/>
                  <a:ext cx="0" cy="128451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B65AB10-205C-53D8-821F-109604C6B672}"/>
                    </a:ext>
                  </a:extLst>
                </p:cNvPr>
                <p:cNvCxnSpPr>
                  <a:cxnSpLocks/>
                </p:cNvCxnSpPr>
                <p:nvPr/>
              </p:nvCxnSpPr>
              <p:spPr>
                <a:xfrm>
                  <a:off x="11279699" y="4561114"/>
                  <a:ext cx="0" cy="1284515"/>
                </a:xfrm>
                <a:prstGeom prst="line">
                  <a:avLst/>
                </a:prstGeom>
                <a:ln w="127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C71B85C-B922-6C8F-A27E-0CED1F3C4A0F}"/>
                      </a:ext>
                    </a:extLst>
                  </p:cNvPr>
                  <p:cNvSpPr txBox="1"/>
                  <p:nvPr/>
                </p:nvSpPr>
                <p:spPr>
                  <a:xfrm>
                    <a:off x="8989711" y="4830239"/>
                    <a:ext cx="5111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𝑡</m:t>
                              </m:r>
                            </m:e>
                            <m:sup>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rPr>
                                <m:t>+1</m:t>
                              </m:r>
                            </m:sup>
                          </m:sSup>
                        </m:oMath>
                      </m:oMathPara>
                    </a14:m>
                    <a:endParaRPr kumimoji="1" lang="ja-JP" altLang="en-US"/>
                  </a:p>
                </p:txBody>
              </p:sp>
            </mc:Choice>
            <mc:Fallback xmlns="">
              <p:sp>
                <p:nvSpPr>
                  <p:cNvPr id="7" name="テキスト ボックス 6">
                    <a:extLst>
                      <a:ext uri="{FF2B5EF4-FFF2-40B4-BE49-F238E27FC236}">
                        <a16:creationId xmlns:a16="http://schemas.microsoft.com/office/drawing/2014/main" id="{7C71B85C-B922-6C8F-A27E-0CED1F3C4A0F}"/>
                      </a:ext>
                    </a:extLst>
                  </p:cNvPr>
                  <p:cNvSpPr txBox="1">
                    <a:spLocks noRot="1" noChangeAspect="1" noMove="1" noResize="1" noEditPoints="1" noAdjustHandles="1" noChangeArrowheads="1" noChangeShapeType="1" noTextEdit="1"/>
                  </p:cNvSpPr>
                  <p:nvPr/>
                </p:nvSpPr>
                <p:spPr>
                  <a:xfrm>
                    <a:off x="8989711" y="4830239"/>
                    <a:ext cx="511102" cy="276999"/>
                  </a:xfrm>
                  <a:prstGeom prst="rect">
                    <a:avLst/>
                  </a:prstGeom>
                  <a:blipFill>
                    <a:blip r:embed="rId4"/>
                    <a:stretch>
                      <a:fillRect t="-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5C3A61C-01C4-3261-6F60-8DBCF93F5E69}"/>
                      </a:ext>
                    </a:extLst>
                  </p:cNvPr>
                  <p:cNvSpPr txBox="1"/>
                  <p:nvPr/>
                </p:nvSpPr>
                <p:spPr>
                  <a:xfrm>
                    <a:off x="9068463" y="5273901"/>
                    <a:ext cx="2914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𝑡</m:t>
                              </m:r>
                            </m:e>
                            <m:sup>
                              <m:r>
                                <a:rPr kumimoji="1" lang="en-US" altLang="ja-JP" b="0" i="1" smtClean="0">
                                  <a:latin typeface="Cambria Math" panose="02040503050406030204" pitchFamily="18" charset="0"/>
                                </a:rPr>
                                <m:t>𝑛</m:t>
                              </m:r>
                            </m:sup>
                          </m:sSup>
                        </m:oMath>
                      </m:oMathPara>
                    </a14:m>
                    <a:endParaRPr kumimoji="1" lang="ja-JP" altLang="en-US"/>
                  </a:p>
                </p:txBody>
              </p:sp>
            </mc:Choice>
            <mc:Fallback xmlns="">
              <p:sp>
                <p:nvSpPr>
                  <p:cNvPr id="8" name="テキスト ボックス 7">
                    <a:extLst>
                      <a:ext uri="{FF2B5EF4-FFF2-40B4-BE49-F238E27FC236}">
                        <a16:creationId xmlns:a16="http://schemas.microsoft.com/office/drawing/2014/main" id="{35C3A61C-01C4-3261-6F60-8DBCF93F5E69}"/>
                      </a:ext>
                    </a:extLst>
                  </p:cNvPr>
                  <p:cNvSpPr txBox="1">
                    <a:spLocks noRot="1" noChangeAspect="1" noMove="1" noResize="1" noEditPoints="1" noAdjustHandles="1" noChangeArrowheads="1" noChangeShapeType="1" noTextEdit="1"/>
                  </p:cNvSpPr>
                  <p:nvPr/>
                </p:nvSpPr>
                <p:spPr>
                  <a:xfrm>
                    <a:off x="9068463" y="5273901"/>
                    <a:ext cx="291490" cy="27699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DDB21F43-929C-5AC7-986E-EF9A9F64446A}"/>
                      </a:ext>
                    </a:extLst>
                  </p:cNvPr>
                  <p:cNvSpPr txBox="1"/>
                  <p:nvPr/>
                </p:nvSpPr>
                <p:spPr>
                  <a:xfrm>
                    <a:off x="9650988" y="5847917"/>
                    <a:ext cx="545991" cy="208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solidFill>
                                    <a:srgbClr val="FF0000"/>
                                  </a:solidFill>
                                  <a:latin typeface="Cambria Math" panose="02040503050406030204" pitchFamily="18" charset="0"/>
                                </a:rPr>
                              </m:ctrlPr>
                            </m:sSubPr>
                            <m:e>
                              <m:r>
                                <a:rPr kumimoji="1" lang="en-US" altLang="ja-JP" b="0" i="1" smtClean="0">
                                  <a:solidFill>
                                    <a:srgbClr val="FF0000"/>
                                  </a:solidFill>
                                  <a:latin typeface="Cambria Math" panose="02040503050406030204" pitchFamily="18" charset="0"/>
                                </a:rPr>
                                <m:t>𝑥</m:t>
                              </m:r>
                            </m:e>
                            <m:sub>
                              <m:r>
                                <a:rPr kumimoji="1" lang="en-US" altLang="ja-JP" b="0" i="1" smtClean="0">
                                  <a:solidFill>
                                    <a:srgbClr val="FF0000"/>
                                  </a:solidFill>
                                  <a:latin typeface="Cambria Math" panose="02040503050406030204" pitchFamily="18" charset="0"/>
                                </a:rPr>
                                <m:t>−</m:t>
                              </m:r>
                              <m:r>
                                <a:rPr kumimoji="1" lang="en-US" altLang="ja-JP" b="0" i="1" smtClean="0">
                                  <a:solidFill>
                                    <a:srgbClr val="FF0000"/>
                                  </a:solidFill>
                                  <a:latin typeface="Cambria Math" panose="02040503050406030204" pitchFamily="18" charset="0"/>
                                </a:rPr>
                                <m:t>𝐿</m:t>
                              </m:r>
                              <m:r>
                                <a:rPr kumimoji="1" lang="en-US" altLang="ja-JP" b="0" i="1" smtClean="0">
                                  <a:solidFill>
                                    <a:srgbClr val="FF0000"/>
                                  </a:solidFill>
                                  <a:latin typeface="Cambria Math" panose="02040503050406030204" pitchFamily="18" charset="0"/>
                                </a:rPr>
                                <m:t>−1</m:t>
                              </m:r>
                            </m:sub>
                          </m:sSub>
                        </m:oMath>
                      </m:oMathPara>
                    </a14:m>
                    <a:endParaRPr kumimoji="1" lang="ja-JP" altLang="en-US"/>
                  </a:p>
                </p:txBody>
              </p:sp>
            </mc:Choice>
            <mc:Fallback xmlns="">
              <p:sp>
                <p:nvSpPr>
                  <p:cNvPr id="9" name="テキスト ボックス 8">
                    <a:extLst>
                      <a:ext uri="{FF2B5EF4-FFF2-40B4-BE49-F238E27FC236}">
                        <a16:creationId xmlns:a16="http://schemas.microsoft.com/office/drawing/2014/main" id="{DDB21F43-929C-5AC7-986E-EF9A9F64446A}"/>
                      </a:ext>
                    </a:extLst>
                  </p:cNvPr>
                  <p:cNvSpPr txBox="1">
                    <a:spLocks noRot="1" noChangeAspect="1" noMove="1" noResize="1" noEditPoints="1" noAdjustHandles="1" noChangeArrowheads="1" noChangeShapeType="1" noTextEdit="1"/>
                  </p:cNvSpPr>
                  <p:nvPr/>
                </p:nvSpPr>
                <p:spPr>
                  <a:xfrm>
                    <a:off x="9650988" y="5847917"/>
                    <a:ext cx="545991" cy="20845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359489AC-70C2-3888-788D-2BEBC15D6093}"/>
                      </a:ext>
                    </a:extLst>
                  </p:cNvPr>
                  <p:cNvSpPr txBox="1"/>
                  <p:nvPr/>
                </p:nvSpPr>
                <p:spPr>
                  <a:xfrm>
                    <a:off x="10463860" y="5852884"/>
                    <a:ext cx="356795" cy="208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𝐿</m:t>
                              </m:r>
                            </m:sub>
                          </m:sSub>
                        </m:oMath>
                      </m:oMathPara>
                    </a14:m>
                    <a:endParaRPr kumimoji="1" lang="ja-JP" altLang="en-US"/>
                  </a:p>
                </p:txBody>
              </p:sp>
            </mc:Choice>
            <mc:Fallback xmlns="">
              <p:sp>
                <p:nvSpPr>
                  <p:cNvPr id="10" name="テキスト ボックス 9">
                    <a:extLst>
                      <a:ext uri="{FF2B5EF4-FFF2-40B4-BE49-F238E27FC236}">
                        <a16:creationId xmlns:a16="http://schemas.microsoft.com/office/drawing/2014/main" id="{359489AC-70C2-3888-788D-2BEBC15D6093}"/>
                      </a:ext>
                    </a:extLst>
                  </p:cNvPr>
                  <p:cNvSpPr txBox="1">
                    <a:spLocks noRot="1" noChangeAspect="1" noMove="1" noResize="1" noEditPoints="1" noAdjustHandles="1" noChangeArrowheads="1" noChangeShapeType="1" noTextEdit="1"/>
                  </p:cNvSpPr>
                  <p:nvPr/>
                </p:nvSpPr>
                <p:spPr>
                  <a:xfrm>
                    <a:off x="10463860" y="5852884"/>
                    <a:ext cx="356795" cy="20845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C8E1423-8DCB-9A72-82B2-23DC07EB2F1B}"/>
                      </a:ext>
                    </a:extLst>
                  </p:cNvPr>
                  <p:cNvSpPr txBox="1"/>
                  <p:nvPr/>
                </p:nvSpPr>
                <p:spPr>
                  <a:xfrm>
                    <a:off x="11052356" y="5849287"/>
                    <a:ext cx="545991" cy="208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𝐿</m:t>
                              </m:r>
                              <m:r>
                                <a:rPr kumimoji="1" lang="en-US" altLang="ja-JP" b="0" i="1" smtClean="0">
                                  <a:latin typeface="Cambria Math" panose="02040503050406030204" pitchFamily="18" charset="0"/>
                                </a:rPr>
                                <m:t>+1</m:t>
                              </m:r>
                            </m:sub>
                          </m:sSub>
                        </m:oMath>
                      </m:oMathPara>
                    </a14:m>
                    <a:endParaRPr kumimoji="1" lang="ja-JP" altLang="en-US"/>
                  </a:p>
                </p:txBody>
              </p:sp>
            </mc:Choice>
            <mc:Fallback xmlns="">
              <p:sp>
                <p:nvSpPr>
                  <p:cNvPr id="11" name="テキスト ボックス 10">
                    <a:extLst>
                      <a:ext uri="{FF2B5EF4-FFF2-40B4-BE49-F238E27FC236}">
                        <a16:creationId xmlns:a16="http://schemas.microsoft.com/office/drawing/2014/main" id="{EC8E1423-8DCB-9A72-82B2-23DC07EB2F1B}"/>
                      </a:ext>
                    </a:extLst>
                  </p:cNvPr>
                  <p:cNvSpPr txBox="1">
                    <a:spLocks noRot="1" noChangeAspect="1" noMove="1" noResize="1" noEditPoints="1" noAdjustHandles="1" noChangeArrowheads="1" noChangeShapeType="1" noTextEdit="1"/>
                  </p:cNvSpPr>
                  <p:nvPr/>
                </p:nvSpPr>
                <p:spPr>
                  <a:xfrm>
                    <a:off x="11052356" y="5849287"/>
                    <a:ext cx="545991" cy="20845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64BAF97-8A6C-6651-65E1-4357C8EA9D3D}"/>
                      </a:ext>
                    </a:extLst>
                  </p:cNvPr>
                  <p:cNvSpPr txBox="1"/>
                  <p:nvPr/>
                </p:nvSpPr>
                <p:spPr>
                  <a:xfrm>
                    <a:off x="9299479" y="5484072"/>
                    <a:ext cx="566155" cy="208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solidFill>
                                    <a:srgbClr val="FF0000"/>
                                  </a:solidFill>
                                  <a:latin typeface="Cambria Math" panose="02040503050406030204" pitchFamily="18" charset="0"/>
                                </a:rPr>
                              </m:ctrlPr>
                            </m:sSubSupPr>
                            <m:e>
                              <m:r>
                                <a:rPr kumimoji="1" lang="en-US" altLang="ja-JP" b="0" i="1" smtClean="0">
                                  <a:solidFill>
                                    <a:srgbClr val="FF0000"/>
                                  </a:solidFill>
                                  <a:latin typeface="Cambria Math" panose="02040503050406030204" pitchFamily="18" charset="0"/>
                                </a:rPr>
                                <m:t>𝑈</m:t>
                              </m:r>
                            </m:e>
                            <m:sub>
                              <m:r>
                                <a:rPr kumimoji="1" lang="en-US" altLang="ja-JP" b="0" i="1" smtClean="0">
                                  <a:solidFill>
                                    <a:srgbClr val="FF0000"/>
                                  </a:solidFill>
                                  <a:latin typeface="Cambria Math" panose="02040503050406030204" pitchFamily="18" charset="0"/>
                                </a:rPr>
                                <m:t>−</m:t>
                              </m:r>
                              <m:r>
                                <a:rPr kumimoji="1" lang="en-US" altLang="ja-JP" b="0" i="1" smtClean="0">
                                  <a:solidFill>
                                    <a:srgbClr val="FF0000"/>
                                  </a:solidFill>
                                  <a:latin typeface="Cambria Math" panose="02040503050406030204" pitchFamily="18" charset="0"/>
                                </a:rPr>
                                <m:t>𝐿</m:t>
                              </m:r>
                              <m:r>
                                <a:rPr kumimoji="1" lang="en-US" altLang="ja-JP" b="0" i="1" smtClean="0">
                                  <a:solidFill>
                                    <a:srgbClr val="FF0000"/>
                                  </a:solidFill>
                                  <a:latin typeface="Cambria Math" panose="02040503050406030204" pitchFamily="18" charset="0"/>
                                </a:rPr>
                                <m:t>−1</m:t>
                              </m:r>
                            </m:sub>
                            <m:sup>
                              <m:r>
                                <a:rPr kumimoji="1" lang="en-US" altLang="ja-JP" b="0" i="1" smtClean="0">
                                  <a:solidFill>
                                    <a:srgbClr val="FF0000"/>
                                  </a:solidFill>
                                  <a:latin typeface="Cambria Math" panose="02040503050406030204" pitchFamily="18" charset="0"/>
                                </a:rPr>
                                <m:t>𝑛</m:t>
                              </m:r>
                            </m:sup>
                          </m:sSubSup>
                        </m:oMath>
                      </m:oMathPara>
                    </a14:m>
                    <a:endParaRPr kumimoji="1" lang="ja-JP" altLang="en-US"/>
                  </a:p>
                </p:txBody>
              </p:sp>
            </mc:Choice>
            <mc:Fallback xmlns="">
              <p:sp>
                <p:nvSpPr>
                  <p:cNvPr id="12" name="テキスト ボックス 11">
                    <a:extLst>
                      <a:ext uri="{FF2B5EF4-FFF2-40B4-BE49-F238E27FC236}">
                        <a16:creationId xmlns:a16="http://schemas.microsoft.com/office/drawing/2014/main" id="{B64BAF97-8A6C-6651-65E1-4357C8EA9D3D}"/>
                      </a:ext>
                    </a:extLst>
                  </p:cNvPr>
                  <p:cNvSpPr txBox="1">
                    <a:spLocks noRot="1" noChangeAspect="1" noMove="1" noResize="1" noEditPoints="1" noAdjustHandles="1" noChangeArrowheads="1" noChangeShapeType="1" noTextEdit="1"/>
                  </p:cNvSpPr>
                  <p:nvPr/>
                </p:nvSpPr>
                <p:spPr>
                  <a:xfrm>
                    <a:off x="9299479" y="5484072"/>
                    <a:ext cx="566155" cy="20845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42C1EB0-B0C3-7DEF-2986-82885A62F25A}"/>
                      </a:ext>
                    </a:extLst>
                  </p:cNvPr>
                  <p:cNvSpPr txBox="1"/>
                  <p:nvPr/>
                </p:nvSpPr>
                <p:spPr>
                  <a:xfrm>
                    <a:off x="10611208" y="5420547"/>
                    <a:ext cx="376957" cy="208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𝑈</m:t>
                              </m:r>
                            </m:e>
                            <m: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𝐿</m:t>
                              </m:r>
                            </m:sub>
                            <m:sup>
                              <m:r>
                                <a:rPr kumimoji="1" lang="en-US" altLang="ja-JP" b="0" i="1" smtClean="0">
                                  <a:latin typeface="Cambria Math" panose="02040503050406030204" pitchFamily="18" charset="0"/>
                                </a:rPr>
                                <m:t>𝑛</m:t>
                              </m:r>
                            </m:sup>
                          </m:sSubSup>
                        </m:oMath>
                      </m:oMathPara>
                    </a14:m>
                    <a:endParaRPr kumimoji="1" lang="ja-JP" altLang="en-US"/>
                  </a:p>
                </p:txBody>
              </p:sp>
            </mc:Choice>
            <mc:Fallback xmlns="">
              <p:sp>
                <p:nvSpPr>
                  <p:cNvPr id="13" name="テキスト ボックス 12">
                    <a:extLst>
                      <a:ext uri="{FF2B5EF4-FFF2-40B4-BE49-F238E27FC236}">
                        <a16:creationId xmlns:a16="http://schemas.microsoft.com/office/drawing/2014/main" id="{F42C1EB0-B0C3-7DEF-2986-82885A62F25A}"/>
                      </a:ext>
                    </a:extLst>
                  </p:cNvPr>
                  <p:cNvSpPr txBox="1">
                    <a:spLocks noRot="1" noChangeAspect="1" noMove="1" noResize="1" noEditPoints="1" noAdjustHandles="1" noChangeArrowheads="1" noChangeShapeType="1" noTextEdit="1"/>
                  </p:cNvSpPr>
                  <p:nvPr/>
                </p:nvSpPr>
                <p:spPr>
                  <a:xfrm>
                    <a:off x="10611208" y="5420547"/>
                    <a:ext cx="376957" cy="208455"/>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6F67A52-BFAB-9A98-5904-3D5E3CACD2EB}"/>
                      </a:ext>
                    </a:extLst>
                  </p:cNvPr>
                  <p:cNvSpPr txBox="1"/>
                  <p:nvPr/>
                </p:nvSpPr>
                <p:spPr>
                  <a:xfrm>
                    <a:off x="11306081" y="5418392"/>
                    <a:ext cx="566155" cy="208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𝑈</m:t>
                              </m:r>
                            </m:e>
                            <m: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𝐿</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𝑛</m:t>
                              </m:r>
                            </m:sup>
                          </m:sSubSup>
                        </m:oMath>
                      </m:oMathPara>
                    </a14:m>
                    <a:endParaRPr kumimoji="1" lang="ja-JP" altLang="en-US"/>
                  </a:p>
                </p:txBody>
              </p:sp>
            </mc:Choice>
            <mc:Fallback xmlns="">
              <p:sp>
                <p:nvSpPr>
                  <p:cNvPr id="14" name="テキスト ボックス 13">
                    <a:extLst>
                      <a:ext uri="{FF2B5EF4-FFF2-40B4-BE49-F238E27FC236}">
                        <a16:creationId xmlns:a16="http://schemas.microsoft.com/office/drawing/2014/main" id="{66F67A52-BFAB-9A98-5904-3D5E3CACD2EB}"/>
                      </a:ext>
                    </a:extLst>
                  </p:cNvPr>
                  <p:cNvSpPr txBox="1">
                    <a:spLocks noRot="1" noChangeAspect="1" noMove="1" noResize="1" noEditPoints="1" noAdjustHandles="1" noChangeArrowheads="1" noChangeShapeType="1" noTextEdit="1"/>
                  </p:cNvSpPr>
                  <p:nvPr/>
                </p:nvSpPr>
                <p:spPr>
                  <a:xfrm>
                    <a:off x="11306081" y="5418392"/>
                    <a:ext cx="566155" cy="208455"/>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4A9C51F7-65D4-1825-DAA7-254A6F534B23}"/>
                      </a:ext>
                    </a:extLst>
                  </p:cNvPr>
                  <p:cNvSpPr txBox="1"/>
                  <p:nvPr/>
                </p:nvSpPr>
                <p:spPr>
                  <a:xfrm>
                    <a:off x="10594882" y="4663087"/>
                    <a:ext cx="494452" cy="2120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𝑈</m:t>
                              </m:r>
                            </m:e>
                            <m: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𝐿</m:t>
                              </m:r>
                            </m:sub>
                            <m:sup>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rPr>
                                <m:t>+1</m:t>
                              </m:r>
                            </m:sup>
                          </m:sSubSup>
                        </m:oMath>
                      </m:oMathPara>
                    </a14:m>
                    <a:endParaRPr kumimoji="1" lang="ja-JP" altLang="en-US"/>
                  </a:p>
                </p:txBody>
              </p:sp>
            </mc:Choice>
            <mc:Fallback xmlns="">
              <p:sp>
                <p:nvSpPr>
                  <p:cNvPr id="15" name="テキスト ボックス 14">
                    <a:extLst>
                      <a:ext uri="{FF2B5EF4-FFF2-40B4-BE49-F238E27FC236}">
                        <a16:creationId xmlns:a16="http://schemas.microsoft.com/office/drawing/2014/main" id="{4A9C51F7-65D4-1825-DAA7-254A6F534B23}"/>
                      </a:ext>
                    </a:extLst>
                  </p:cNvPr>
                  <p:cNvSpPr txBox="1">
                    <a:spLocks noRot="1" noChangeAspect="1" noMove="1" noResize="1" noEditPoints="1" noAdjustHandles="1" noChangeArrowheads="1" noChangeShapeType="1" noTextEdit="1"/>
                  </p:cNvSpPr>
                  <p:nvPr/>
                </p:nvSpPr>
                <p:spPr>
                  <a:xfrm>
                    <a:off x="10594882" y="4663087"/>
                    <a:ext cx="494452" cy="212026"/>
                  </a:xfrm>
                  <a:prstGeom prst="rect">
                    <a:avLst/>
                  </a:prstGeom>
                  <a:blipFill>
                    <a:blip r:embed="rId12"/>
                    <a:stretch>
                      <a:fillRect/>
                    </a:stretch>
                  </a:blipFill>
                </p:spPr>
                <p:txBody>
                  <a:bodyPr/>
                  <a:lstStyle/>
                  <a:p>
                    <a:r>
                      <a:rPr lang="ja-JP" altLang="en-US">
                        <a:noFill/>
                      </a:rPr>
                      <a:t> </a:t>
                    </a:r>
                  </a:p>
                </p:txBody>
              </p:sp>
            </mc:Fallback>
          </mc:AlternateContent>
          <p:sp>
            <p:nvSpPr>
              <p:cNvPr id="16" name="円/楕円 15">
                <a:extLst>
                  <a:ext uri="{FF2B5EF4-FFF2-40B4-BE49-F238E27FC236}">
                    <a16:creationId xmlns:a16="http://schemas.microsoft.com/office/drawing/2014/main" id="{147C9047-8FD1-97BF-4428-AFADC5D7A9FC}"/>
                  </a:ext>
                </a:extLst>
              </p:cNvPr>
              <p:cNvSpPr/>
              <p:nvPr/>
            </p:nvSpPr>
            <p:spPr>
              <a:xfrm>
                <a:off x="9865186" y="5365267"/>
                <a:ext cx="94268" cy="942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A6FED59B-BD8B-2013-7EC9-4F3AA1B599E7}"/>
                  </a:ext>
                </a:extLst>
              </p:cNvPr>
              <p:cNvSpPr/>
              <p:nvPr/>
            </p:nvSpPr>
            <p:spPr>
              <a:xfrm>
                <a:off x="10546400" y="5365598"/>
                <a:ext cx="94268" cy="942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C9C46338-8E7C-3FE4-32E3-A470DD8FD1DD}"/>
                  </a:ext>
                </a:extLst>
              </p:cNvPr>
              <p:cNvSpPr/>
              <p:nvPr/>
            </p:nvSpPr>
            <p:spPr>
              <a:xfrm>
                <a:off x="11227868" y="5355053"/>
                <a:ext cx="94268" cy="942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19609CDF-C86E-1ACB-863E-82E53587BF61}"/>
                  </a:ext>
                </a:extLst>
              </p:cNvPr>
              <p:cNvSpPr/>
              <p:nvPr/>
            </p:nvSpPr>
            <p:spPr>
              <a:xfrm>
                <a:off x="10546400" y="4921605"/>
                <a:ext cx="94268" cy="942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24DEC9F8-FFB1-6E1B-CE3D-E6172468DC97}"/>
                  </a:ext>
                </a:extLst>
              </p:cNvPr>
              <p:cNvCxnSpPr>
                <a:cxnSpLocks/>
              </p:cNvCxnSpPr>
              <p:nvPr/>
            </p:nvCxnSpPr>
            <p:spPr>
              <a:xfrm flipV="1">
                <a:off x="10595364" y="5019301"/>
                <a:ext cx="0" cy="3459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1819F53C-2813-DA43-6E0D-F876FBC56C19}"/>
                  </a:ext>
                </a:extLst>
              </p:cNvPr>
              <p:cNvCxnSpPr>
                <a:cxnSpLocks/>
                <a:stCxn id="16" idx="7"/>
              </p:cNvCxnSpPr>
              <p:nvPr/>
            </p:nvCxnSpPr>
            <p:spPr>
              <a:xfrm flipV="1">
                <a:off x="9945649" y="5019301"/>
                <a:ext cx="600751" cy="3597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5331B5BE-A963-362C-9682-00510621D9BA}"/>
                  </a:ext>
                </a:extLst>
              </p:cNvPr>
              <p:cNvCxnSpPr>
                <a:cxnSpLocks/>
                <a:stCxn id="18" idx="1"/>
              </p:cNvCxnSpPr>
              <p:nvPr/>
            </p:nvCxnSpPr>
            <p:spPr>
              <a:xfrm flipH="1" flipV="1">
                <a:off x="10641928" y="5019301"/>
                <a:ext cx="599745" cy="3495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A8E42125-7795-4C92-E08F-3D068C20DEC5}"/>
                    </a:ext>
                  </a:extLst>
                </p:cNvPr>
                <p:cNvSpPr txBox="1"/>
                <p:nvPr/>
              </p:nvSpPr>
              <p:spPr>
                <a:xfrm>
                  <a:off x="9779575" y="6327603"/>
                  <a:ext cx="292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𝐿</m:t>
                            </m:r>
                          </m:sub>
                        </m:sSub>
                      </m:oMath>
                    </m:oMathPara>
                  </a14:m>
                  <a:endParaRPr kumimoji="1" lang="ja-JP" altLang="en-US"/>
                </a:p>
              </p:txBody>
            </p:sp>
          </mc:Choice>
          <mc:Fallback xmlns="">
            <p:sp>
              <p:nvSpPr>
                <p:cNvPr id="28" name="テキスト ボックス 27">
                  <a:extLst>
                    <a:ext uri="{FF2B5EF4-FFF2-40B4-BE49-F238E27FC236}">
                      <a16:creationId xmlns:a16="http://schemas.microsoft.com/office/drawing/2014/main" id="{A8E42125-7795-4C92-E08F-3D068C20DEC5}"/>
                    </a:ext>
                  </a:extLst>
                </p:cNvPr>
                <p:cNvSpPr txBox="1">
                  <a:spLocks noRot="1" noChangeAspect="1" noMove="1" noResize="1" noEditPoints="1" noAdjustHandles="1" noChangeArrowheads="1" noChangeShapeType="1" noTextEdit="1"/>
                </p:cNvSpPr>
                <p:nvPr/>
              </p:nvSpPr>
              <p:spPr>
                <a:xfrm>
                  <a:off x="9779575" y="6327603"/>
                  <a:ext cx="292323" cy="276999"/>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143E9F4F-B5C4-251B-9AB1-14C953D17C46}"/>
                    </a:ext>
                  </a:extLst>
                </p:cNvPr>
                <p:cNvSpPr txBox="1"/>
                <p:nvPr/>
              </p:nvSpPr>
              <p:spPr>
                <a:xfrm>
                  <a:off x="8846966" y="6327603"/>
                  <a:ext cx="5119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𝐿</m:t>
                            </m:r>
                            <m:r>
                              <a:rPr kumimoji="1" lang="en-US" altLang="ja-JP" b="0" i="1" smtClean="0">
                                <a:latin typeface="Cambria Math" panose="02040503050406030204" pitchFamily="18" charset="0"/>
                              </a:rPr>
                              <m:t>−1</m:t>
                            </m:r>
                          </m:sub>
                        </m:sSub>
                      </m:oMath>
                    </m:oMathPara>
                  </a14:m>
                  <a:endParaRPr kumimoji="1" lang="ja-JP" altLang="en-US"/>
                </a:p>
              </p:txBody>
            </p:sp>
          </mc:Choice>
          <mc:Fallback xmlns="">
            <p:sp>
              <p:nvSpPr>
                <p:cNvPr id="29" name="テキスト ボックス 28">
                  <a:extLst>
                    <a:ext uri="{FF2B5EF4-FFF2-40B4-BE49-F238E27FC236}">
                      <a16:creationId xmlns:a16="http://schemas.microsoft.com/office/drawing/2014/main" id="{143E9F4F-B5C4-251B-9AB1-14C953D17C46}"/>
                    </a:ext>
                  </a:extLst>
                </p:cNvPr>
                <p:cNvSpPr txBox="1">
                  <a:spLocks noRot="1" noChangeAspect="1" noMove="1" noResize="1" noEditPoints="1" noAdjustHandles="1" noChangeArrowheads="1" noChangeShapeType="1" noTextEdit="1"/>
                </p:cNvSpPr>
                <p:nvPr/>
              </p:nvSpPr>
              <p:spPr>
                <a:xfrm>
                  <a:off x="8846966" y="6327603"/>
                  <a:ext cx="511935" cy="276999"/>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B1DECEA1-66F5-6DE5-DF24-143B48DC706C}"/>
                    </a:ext>
                  </a:extLst>
                </p:cNvPr>
                <p:cNvSpPr txBox="1"/>
                <p:nvPr/>
              </p:nvSpPr>
              <p:spPr>
                <a:xfrm>
                  <a:off x="10473613" y="6328007"/>
                  <a:ext cx="5119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solidFill>
                                  <a:srgbClr val="FF0000"/>
                                </a:solidFill>
                                <a:latin typeface="Cambria Math" panose="02040503050406030204" pitchFamily="18" charset="0"/>
                              </a:rPr>
                            </m:ctrlPr>
                          </m:sSubPr>
                          <m:e>
                            <m:r>
                              <a:rPr kumimoji="1" lang="en-US" altLang="ja-JP" b="0" i="1" smtClean="0">
                                <a:solidFill>
                                  <a:srgbClr val="FF0000"/>
                                </a:solidFill>
                                <a:latin typeface="Cambria Math" panose="02040503050406030204" pitchFamily="18" charset="0"/>
                              </a:rPr>
                              <m:t>𝑥</m:t>
                            </m:r>
                          </m:e>
                          <m:sub>
                            <m:r>
                              <a:rPr kumimoji="1" lang="en-US" altLang="ja-JP" b="0" i="1" smtClean="0">
                                <a:solidFill>
                                  <a:srgbClr val="FF0000"/>
                                </a:solidFill>
                                <a:latin typeface="Cambria Math" panose="02040503050406030204" pitchFamily="18" charset="0"/>
                              </a:rPr>
                              <m:t>𝐿</m:t>
                            </m:r>
                            <m:r>
                              <a:rPr kumimoji="1" lang="en-US" altLang="ja-JP" b="0" i="1" smtClean="0">
                                <a:solidFill>
                                  <a:srgbClr val="FF0000"/>
                                </a:solidFill>
                                <a:latin typeface="Cambria Math" panose="02040503050406030204" pitchFamily="18" charset="0"/>
                              </a:rPr>
                              <m:t>+1</m:t>
                            </m:r>
                          </m:sub>
                        </m:sSub>
                      </m:oMath>
                    </m:oMathPara>
                  </a14:m>
                  <a:endParaRPr kumimoji="1" lang="ja-JP" altLang="en-US"/>
                </a:p>
              </p:txBody>
            </p:sp>
          </mc:Choice>
          <mc:Fallback xmlns="">
            <p:sp>
              <p:nvSpPr>
                <p:cNvPr id="30" name="テキスト ボックス 29">
                  <a:extLst>
                    <a:ext uri="{FF2B5EF4-FFF2-40B4-BE49-F238E27FC236}">
                      <a16:creationId xmlns:a16="http://schemas.microsoft.com/office/drawing/2014/main" id="{B1DECEA1-66F5-6DE5-DF24-143B48DC706C}"/>
                    </a:ext>
                  </a:extLst>
                </p:cNvPr>
                <p:cNvSpPr txBox="1">
                  <a:spLocks noRot="1" noChangeAspect="1" noMove="1" noResize="1" noEditPoints="1" noAdjustHandles="1" noChangeArrowheads="1" noChangeShapeType="1" noTextEdit="1"/>
                </p:cNvSpPr>
                <p:nvPr/>
              </p:nvSpPr>
              <p:spPr>
                <a:xfrm>
                  <a:off x="10473613" y="6328007"/>
                  <a:ext cx="511935" cy="276999"/>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A1DA4B46-08B0-FB6E-4022-71CF1216D245}"/>
                    </a:ext>
                  </a:extLst>
                </p:cNvPr>
                <p:cNvSpPr txBox="1"/>
                <p:nvPr/>
              </p:nvSpPr>
              <p:spPr>
                <a:xfrm>
                  <a:off x="8336213" y="4930293"/>
                  <a:ext cx="8746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𝑈</m:t>
                            </m:r>
                          </m:e>
                          <m:sub>
                            <m:r>
                              <a:rPr kumimoji="1" lang="en-US" altLang="ja-JP" b="0" i="1" smtClean="0">
                                <a:latin typeface="Cambria Math" panose="02040503050406030204" pitchFamily="18" charset="0"/>
                              </a:rPr>
                              <m:t>𝐿</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𝑛</m:t>
                            </m:r>
                          </m:sup>
                        </m:sSubSup>
                      </m:oMath>
                    </m:oMathPara>
                  </a14:m>
                  <a:endParaRPr lang="ja-JP" altLang="en-US"/>
                </a:p>
              </p:txBody>
            </p:sp>
          </mc:Choice>
          <mc:Fallback xmlns="">
            <p:sp>
              <p:nvSpPr>
                <p:cNvPr id="32" name="テキスト ボックス 31">
                  <a:extLst>
                    <a:ext uri="{FF2B5EF4-FFF2-40B4-BE49-F238E27FC236}">
                      <a16:creationId xmlns:a16="http://schemas.microsoft.com/office/drawing/2014/main" id="{A1DA4B46-08B0-FB6E-4022-71CF1216D245}"/>
                    </a:ext>
                  </a:extLst>
                </p:cNvPr>
                <p:cNvSpPr txBox="1">
                  <a:spLocks noRot="1" noChangeAspect="1" noMove="1" noResize="1" noEditPoints="1" noAdjustHandles="1" noChangeArrowheads="1" noChangeShapeType="1" noTextEdit="1"/>
                </p:cNvSpPr>
                <p:nvPr/>
              </p:nvSpPr>
              <p:spPr>
                <a:xfrm>
                  <a:off x="8336213" y="4930293"/>
                  <a:ext cx="874640" cy="369332"/>
                </a:xfrm>
                <a:prstGeom prst="rect">
                  <a:avLst/>
                </a:prstGeom>
                <a:blipFill>
                  <a:blip r:embed="rId16"/>
                  <a:stretch>
                    <a:fillRect/>
                  </a:stretch>
                </a:blipFill>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id="{034EB12B-FD8C-1B89-9B90-4D55BEE0A5DD}"/>
                </a:ext>
              </a:extLst>
            </p:cNvPr>
            <p:cNvCxnSpPr>
              <a:cxnSpLocks/>
            </p:cNvCxnSpPr>
            <p:nvPr/>
          </p:nvCxnSpPr>
          <p:spPr>
            <a:xfrm flipV="1">
              <a:off x="8678364" y="5208325"/>
              <a:ext cx="0" cy="192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1382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en-US" altLang="ja-JP" sz="4000" dirty="0"/>
              <a:t>2</a:t>
            </a:r>
            <a:r>
              <a:rPr kumimoji="1" lang="en-US" altLang="ja-JP" sz="4000" dirty="0"/>
              <a:t>.5 </a:t>
            </a:r>
            <a:r>
              <a:rPr kumimoji="1" lang="ja-JP" altLang="en-US" sz="4000"/>
              <a:t>一階偏微分方程式</a:t>
            </a:r>
            <a:r>
              <a:rPr kumimoji="1" lang="en-US" altLang="ja-JP" sz="4000" dirty="0"/>
              <a:t>(t, x </a:t>
            </a:r>
            <a:r>
              <a:rPr kumimoji="1" lang="ja-JP" altLang="en-US" sz="4000"/>
              <a:t>微分</a:t>
            </a:r>
            <a:r>
              <a:rPr kumimoji="1" lang="en-US" altLang="ja-JP" sz="4000" dirty="0"/>
              <a:t>)</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1" lang="en-US" altLang="ja-JP" sz="2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2.5.2 </a:t>
                </a:r>
                <a:r>
                  <a:rPr lang="en-US" altLang="ja-JP" sz="2400" dirty="0">
                    <a:solidFill>
                      <a:prstClr val="black"/>
                    </a:solidFill>
                    <a:latin typeface="游ゴシック" panose="020F0502020204030204"/>
                    <a:ea typeface="游ゴシック" panose="020B0400000000000000" pitchFamily="34" charset="-128"/>
                  </a:rPr>
                  <a:t>Runge-</a:t>
                </a:r>
                <a:r>
                  <a:rPr lang="en-US" altLang="ja-JP" sz="2400" dirty="0" err="1">
                    <a:solidFill>
                      <a:prstClr val="black"/>
                    </a:solidFill>
                    <a:latin typeface="游ゴシック" panose="020F0502020204030204"/>
                    <a:ea typeface="游ゴシック" panose="020B0400000000000000" pitchFamily="34" charset="-128"/>
                  </a:rPr>
                  <a:t>Kutta</a:t>
                </a:r>
                <a:r>
                  <a:rPr kumimoji="1" lang="ja-JP" altLang="en-US" sz="2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rPr>
                  <a:t>法</a:t>
                </a:r>
                <a:endParaRPr lang="en-US" altLang="ja-JP" sz="1800" dirty="0"/>
              </a:p>
              <a:p>
                <a:pPr marL="0" indent="0">
                  <a:lnSpc>
                    <a:spcPct val="110000"/>
                  </a:lnSpc>
                  <a:buNone/>
                </a:pPr>
                <a:r>
                  <a:rPr lang="ja-JP" altLang="en-US" sz="1800"/>
                  <a:t>例：中心差分近似を施した一次元移流方程式</a:t>
                </a:r>
                <a:endParaRPr lang="en-US" altLang="ja-JP" sz="1800" dirty="0"/>
              </a:p>
              <a:p>
                <a:pPr marL="0" indent="0">
                  <a:lnSpc>
                    <a:spcPct val="110000"/>
                  </a:lnSpc>
                  <a:buNone/>
                </a:pPr>
                <a14:m>
                  <m:oMathPara xmlns:m="http://schemas.openxmlformats.org/officeDocument/2006/math">
                    <m:oMathParaPr>
                      <m:jc m:val="centerGroup"/>
                    </m:oMathParaPr>
                    <m:oMath xmlns:m="http://schemas.openxmlformats.org/officeDocument/2006/math">
                      <m:f>
                        <m:fPr>
                          <m:ctrlPr>
                            <a:rPr lang="en-US" altLang="ja-JP" sz="1800" i="1">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sub>
                          </m:sSub>
                        </m:num>
                        <m:den>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den>
                      </m:f>
                      <m:r>
                        <a:rPr lang="en-US" altLang="ja-JP" sz="1800" i="1">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ea typeface="Cambria Math" panose="02040503050406030204" pitchFamily="18" charset="0"/>
                            </a:rPr>
                          </m:ctrlPr>
                        </m:fPr>
                        <m:num>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+1</m:t>
                              </m:r>
                            </m:sub>
                            <m:sup>
                              <m:r>
                                <a:rPr lang="en-US" altLang="ja-JP" sz="1800" i="1">
                                  <a:latin typeface="Cambria Math" panose="02040503050406030204" pitchFamily="18" charset="0"/>
                                  <a:ea typeface="Cambria Math" panose="02040503050406030204" pitchFamily="18" charset="0"/>
                                </a:rPr>
                                <m:t>𝑛</m:t>
                              </m:r>
                            </m:sup>
                          </m:sSubSup>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−1</m:t>
                              </m:r>
                            </m:sub>
                            <m:sup>
                              <m:r>
                                <a:rPr lang="en-US" altLang="ja-JP" sz="1800" i="1">
                                  <a:latin typeface="Cambria Math" panose="02040503050406030204" pitchFamily="18" charset="0"/>
                                  <a:ea typeface="Cambria Math" panose="02040503050406030204" pitchFamily="18" charset="0"/>
                                </a:rPr>
                                <m:t>𝑛</m:t>
                              </m:r>
                            </m:sup>
                          </m:sSubSup>
                        </m:num>
                        <m:den>
                          <m:r>
                            <a:rPr lang="en-US" altLang="ja-JP" sz="1800" i="1">
                              <a:latin typeface="Cambria Math" panose="02040503050406030204" pitchFamily="18" charset="0"/>
                              <a:ea typeface="Cambria Math" panose="02040503050406030204" pitchFamily="18" charset="0"/>
                            </a:rPr>
                            <m:t>2</m:t>
                          </m:r>
                          <m:r>
                            <m:rPr>
                              <m:sty m:val="p"/>
                            </m:rPr>
                            <a:rPr lang="el-GR" altLang="ja-JP" sz="1800" i="1">
                              <a:latin typeface="Cambria Math" panose="02040503050406030204" pitchFamily="18" charset="0"/>
                              <a:ea typeface="Cambria Math" panose="02040503050406030204" pitchFamily="18" charset="0"/>
                            </a:rPr>
                            <m:t>Δ</m:t>
                          </m:r>
                          <m:r>
                            <a:rPr lang="en-US" altLang="ja-JP" sz="1800" i="1">
                              <a:latin typeface="Cambria Math" panose="02040503050406030204" pitchFamily="18" charset="0"/>
                              <a:ea typeface="Cambria Math" panose="02040503050406030204" pitchFamily="18" charset="0"/>
                            </a:rPr>
                            <m:t>𝑥</m:t>
                          </m:r>
                        </m:den>
                      </m:f>
                    </m:oMath>
                  </m:oMathPara>
                </a14:m>
                <a:endParaRPr lang="en-US" altLang="ja-JP" sz="1800" dirty="0"/>
              </a:p>
              <a:p>
                <a:pPr marL="0" indent="0">
                  <a:lnSpc>
                    <a:spcPct val="110000"/>
                  </a:lnSpc>
                  <a:buNone/>
                </a:pPr>
                <a:r>
                  <a:rPr lang="ja-JP" altLang="en-US" sz="1800"/>
                  <a:t>　　に対し</a:t>
                </a:r>
                <a:endParaRPr lang="en-US" altLang="ja-JP" sz="1800" dirty="0"/>
              </a:p>
              <a:p>
                <a:pPr marL="0" indent="0">
                  <a:lnSpc>
                    <a:spcPct val="110000"/>
                  </a:lnSpc>
                  <a:buNone/>
                </a:pPr>
                <a14:m>
                  <m:oMathPara xmlns:m="http://schemas.openxmlformats.org/officeDocument/2006/math">
                    <m:oMathParaPr>
                      <m:jc m:val="centerGroup"/>
                    </m:oMathParaPr>
                    <m:oMath xmlns:m="http://schemas.openxmlformats.org/officeDocument/2006/math">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rPr>
                            <m:t>𝑈</m:t>
                          </m:r>
                        </m:e>
                        <m:sub>
                          <m:r>
                            <a:rPr lang="en-US" altLang="ja-JP" sz="1800" i="1">
                              <a:latin typeface="Cambria Math" panose="02040503050406030204" pitchFamily="18" charset="0"/>
                            </a:rPr>
                            <m:t>𝑖</m:t>
                          </m:r>
                        </m:sub>
                        <m:sup>
                          <m:r>
                            <a:rPr lang="en-US" altLang="ja-JP" sz="1800" i="1">
                              <a:latin typeface="Cambria Math" panose="02040503050406030204" pitchFamily="18" charset="0"/>
                            </a:rPr>
                            <m:t>𝑛</m:t>
                          </m:r>
                          <m:r>
                            <a:rPr lang="en-US" altLang="ja-JP" sz="1800" b="0" i="1" smtClean="0">
                              <a:latin typeface="Cambria Math" panose="02040503050406030204" pitchFamily="18" charset="0"/>
                            </a:rPr>
                            <m:t>+1</m:t>
                          </m:r>
                        </m:sup>
                      </m:sSubSup>
                      <m:r>
                        <m:rPr>
                          <m:aln/>
                        </m:rPr>
                        <a:rPr lang="en-US" altLang="ja-JP" sz="1800" b="0" i="1" smtClean="0">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rPr>
                            <m:t>𝑈</m:t>
                          </m:r>
                        </m:e>
                        <m:sub>
                          <m:r>
                            <a:rPr lang="en-US" altLang="ja-JP" sz="1800" i="1">
                              <a:latin typeface="Cambria Math" panose="02040503050406030204" pitchFamily="18" charset="0"/>
                            </a:rPr>
                            <m:t>𝑖</m:t>
                          </m:r>
                        </m:sub>
                        <m:sup>
                          <m:r>
                            <a:rPr lang="en-US" altLang="ja-JP" sz="1800" i="1">
                              <a:latin typeface="Cambria Math" panose="02040503050406030204" pitchFamily="18" charset="0"/>
                            </a:rPr>
                            <m:t>𝑛</m:t>
                          </m:r>
                        </m:sup>
                      </m:sSubSup>
                      <m:r>
                        <a:rPr lang="en-US" altLang="ja-JP" sz="1800" b="0" i="1" smtClean="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b="0" i="1" smtClean="0">
                              <a:latin typeface="Cambria Math" panose="02040503050406030204" pitchFamily="18" charset="0"/>
                            </a:rPr>
                            <m:t>6</m:t>
                          </m:r>
                        </m:den>
                      </m:f>
                      <m:d>
                        <m:dPr>
                          <m:ctrlPr>
                            <a:rPr lang="en-US" altLang="ja-JP" sz="1800" b="0" i="1" smtClean="0">
                              <a:latin typeface="Cambria Math" panose="02040503050406030204" pitchFamily="18" charset="0"/>
                            </a:rPr>
                          </m:ctrlPr>
                        </m:dPr>
                        <m:e>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1</m:t>
                              </m:r>
                              <m:r>
                                <a:rPr lang="en-US" altLang="ja-JP" sz="1800" b="0" i="1" smtClean="0">
                                  <a:latin typeface="Cambria Math" panose="02040503050406030204" pitchFamily="18" charset="0"/>
                                </a:rPr>
                                <m:t>𝑖</m:t>
                              </m:r>
                            </m:sub>
                          </m:sSub>
                          <m:r>
                            <a:rPr lang="en-US" altLang="ja-JP" sz="1800" b="0" i="1" smtClean="0">
                              <a:latin typeface="Cambria Math" panose="02040503050406030204" pitchFamily="18" charset="0"/>
                            </a:rPr>
                            <m:t>+2</m:t>
                          </m:r>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2</m:t>
                              </m:r>
                              <m:r>
                                <a:rPr lang="en-US" altLang="ja-JP" sz="1800" b="0" i="1" smtClean="0">
                                  <a:latin typeface="Cambria Math" panose="02040503050406030204" pitchFamily="18" charset="0"/>
                                </a:rPr>
                                <m:t>𝑖</m:t>
                              </m:r>
                            </m:sub>
                          </m:sSub>
                          <m:r>
                            <a:rPr lang="en-US" altLang="ja-JP" sz="1800" b="0" i="1" smtClean="0">
                              <a:latin typeface="Cambria Math" panose="02040503050406030204" pitchFamily="18" charset="0"/>
                            </a:rPr>
                            <m:t>+2</m:t>
                          </m:r>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3</m:t>
                              </m:r>
                              <m:r>
                                <a:rPr lang="en-US" altLang="ja-JP" sz="1800" b="0" i="1" smtClean="0">
                                  <a:latin typeface="Cambria Math" panose="02040503050406030204" pitchFamily="18" charset="0"/>
                                </a:rPr>
                                <m:t>𝑖</m:t>
                              </m:r>
                            </m:sub>
                          </m:sSub>
                          <m:r>
                            <a:rPr lang="en-US" altLang="ja-JP" sz="1800" b="0" i="1" smtClean="0">
                              <a:latin typeface="Cambria Math" panose="02040503050406030204" pitchFamily="18" charset="0"/>
                            </a:rPr>
                            <m:t>+</m:t>
                          </m:r>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4</m:t>
                              </m:r>
                              <m:r>
                                <a:rPr lang="en-US" altLang="ja-JP" sz="1800" b="0" i="1" smtClean="0">
                                  <a:latin typeface="Cambria Math" panose="02040503050406030204" pitchFamily="18" charset="0"/>
                                </a:rPr>
                                <m:t>𝑖</m:t>
                              </m:r>
                            </m:sub>
                          </m:sSub>
                        </m:e>
                      </m:d>
                    </m:oMath>
                  </m:oMathPara>
                </a14:m>
                <a:br>
                  <a:rPr lang="en-US" altLang="ja-JP" sz="1800" b="0" i="1" dirty="0">
                    <a:latin typeface="Cambria Math" panose="02040503050406030204" pitchFamily="18" charset="0"/>
                  </a:rPr>
                </a:br>
                <a:endParaRPr lang="en-US" altLang="ja-JP" sz="1800" dirty="0"/>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1</m:t>
                          </m:r>
                          <m:r>
                            <a:rPr lang="en-US" altLang="ja-JP" sz="1800" b="0" i="1" smtClean="0">
                              <a:latin typeface="Cambria Math" panose="02040503050406030204" pitchFamily="18" charset="0"/>
                            </a:rPr>
                            <m:t>𝑖</m:t>
                          </m:r>
                        </m:sub>
                      </m:sSub>
                      <m:r>
                        <m:rPr>
                          <m:aln/>
                        </m:rP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𝑓</m:t>
                      </m:r>
                      <m:d>
                        <m:dPr>
                          <m:ctrlPr>
                            <a:rPr lang="en-US" altLang="ja-JP" sz="1800" b="0" i="1" smtClean="0">
                              <a:latin typeface="Cambria Math" panose="02040503050406030204" pitchFamily="18" charset="0"/>
                            </a:rPr>
                          </m:ctrlPr>
                        </m:dPr>
                        <m:e>
                          <m:sSubSup>
                            <m:sSubSupPr>
                              <m:ctrlPr>
                                <a:rPr lang="en-US" altLang="ja-JP" sz="1800" b="0" i="1" smtClean="0">
                                  <a:latin typeface="Cambria Math" panose="02040503050406030204" pitchFamily="18" charset="0"/>
                                </a:rPr>
                              </m:ctrlPr>
                            </m:sSubSupPr>
                            <m:e>
                              <m:r>
                                <a:rPr lang="en-US" altLang="ja-JP" sz="1800" b="0" i="1" smtClean="0">
                                  <a:latin typeface="Cambria Math" panose="02040503050406030204" pitchFamily="18" charset="0"/>
                                </a:rPr>
                                <m:t>𝑈</m:t>
                              </m:r>
                            </m:e>
                            <m:sub>
                              <m:r>
                                <a:rPr lang="en-US" altLang="ja-JP" sz="1800" b="0" i="1" smtClean="0">
                                  <a:latin typeface="Cambria Math" panose="02040503050406030204" pitchFamily="18" charset="0"/>
                                </a:rPr>
                                <m:t>𝑖</m:t>
                              </m:r>
                            </m:sub>
                            <m:sup>
                              <m:r>
                                <a:rPr lang="en-US" altLang="ja-JP" sz="1800" b="0" i="1" smtClean="0">
                                  <a:latin typeface="Cambria Math" panose="02040503050406030204" pitchFamily="18" charset="0"/>
                                </a:rPr>
                                <m:t>𝑛</m:t>
                              </m:r>
                            </m:sup>
                          </m:sSubSup>
                        </m:e>
                      </m:d>
                    </m:oMath>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2</m:t>
                          </m:r>
                          <m:r>
                            <a:rPr lang="en-US" altLang="ja-JP" sz="1800" b="0" i="1" smtClean="0">
                              <a:latin typeface="Cambria Math" panose="02040503050406030204" pitchFamily="18" charset="0"/>
                            </a:rPr>
                            <m:t>𝑖</m:t>
                          </m:r>
                        </m:sub>
                      </m:sSub>
                      <m:r>
                        <m:rPr>
                          <m:aln/>
                        </m:rP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𝑓</m:t>
                      </m:r>
                      <m:d>
                        <m:dPr>
                          <m:ctrlPr>
                            <a:rPr lang="en-US" altLang="ja-JP" sz="1800" b="0" i="1" smtClean="0">
                              <a:latin typeface="Cambria Math" panose="02040503050406030204" pitchFamily="18" charset="0"/>
                            </a:rPr>
                          </m:ctrlPr>
                        </m:dPr>
                        <m:e>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rPr>
                                <m:t>𝑈</m:t>
                              </m:r>
                            </m:e>
                            <m:sub>
                              <m:r>
                                <a:rPr lang="en-US" altLang="ja-JP" sz="1800" i="1">
                                  <a:latin typeface="Cambria Math" panose="02040503050406030204" pitchFamily="18" charset="0"/>
                                </a:rPr>
                                <m:t>𝑖</m:t>
                              </m:r>
                            </m:sub>
                            <m:sup>
                              <m:r>
                                <a:rPr lang="en-US" altLang="ja-JP" sz="1800" i="1">
                                  <a:latin typeface="Cambria Math" panose="02040503050406030204" pitchFamily="18" charset="0"/>
                                </a:rPr>
                                <m:t>𝑛</m:t>
                              </m:r>
                            </m:sup>
                          </m:sSubSup>
                          <m:r>
                            <a:rPr lang="en-US" altLang="ja-JP" sz="1800" b="0" i="1" smtClean="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b="0" i="1" smtClean="0">
                                  <a:latin typeface="Cambria Math" panose="02040503050406030204" pitchFamily="18" charset="0"/>
                                </a:rPr>
                                <m:t>2</m:t>
                              </m:r>
                            </m:den>
                          </m:f>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1</m:t>
                              </m:r>
                              <m:r>
                                <a:rPr lang="en-US" altLang="ja-JP" sz="1800" b="0" i="1" smtClean="0">
                                  <a:latin typeface="Cambria Math" panose="02040503050406030204" pitchFamily="18" charset="0"/>
                                </a:rPr>
                                <m:t>𝑖</m:t>
                              </m:r>
                            </m:sub>
                          </m:sSub>
                        </m:e>
                      </m:d>
                    </m:oMath>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3</m:t>
                          </m:r>
                          <m:r>
                            <a:rPr lang="en-US" altLang="ja-JP" sz="1800" b="0" i="1" smtClean="0">
                              <a:latin typeface="Cambria Math" panose="02040503050406030204" pitchFamily="18" charset="0"/>
                            </a:rPr>
                            <m:t>𝑖</m:t>
                          </m:r>
                        </m:sub>
                      </m:sSub>
                      <m:r>
                        <m:rPr>
                          <m:aln/>
                        </m:rP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𝑓</m:t>
                      </m:r>
                      <m:d>
                        <m:dPr>
                          <m:ctrlPr>
                            <a:rPr lang="en-US" altLang="ja-JP" sz="1800" b="0" i="1" smtClean="0">
                              <a:latin typeface="Cambria Math" panose="02040503050406030204" pitchFamily="18" charset="0"/>
                            </a:rPr>
                          </m:ctrlPr>
                        </m:dPr>
                        <m:e>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rPr>
                                <m:t>𝑈</m:t>
                              </m:r>
                            </m:e>
                            <m:sub>
                              <m:r>
                                <a:rPr lang="en-US" altLang="ja-JP" sz="1800" i="1">
                                  <a:latin typeface="Cambria Math" panose="02040503050406030204" pitchFamily="18" charset="0"/>
                                </a:rPr>
                                <m:t>𝑖</m:t>
                              </m:r>
                            </m:sub>
                            <m:sup>
                              <m:r>
                                <a:rPr lang="en-US" altLang="ja-JP" sz="1800" i="1">
                                  <a:latin typeface="Cambria Math" panose="02040503050406030204" pitchFamily="18" charset="0"/>
                                </a:rPr>
                                <m:t>𝑛</m:t>
                              </m:r>
                            </m:sup>
                          </m:sSubSup>
                          <m:r>
                            <a:rPr lang="en-US" altLang="ja-JP" sz="1800" b="0" i="1" smtClean="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b="0" i="1" smtClean="0">
                                  <a:latin typeface="Cambria Math" panose="02040503050406030204" pitchFamily="18" charset="0"/>
                                </a:rPr>
                                <m:t>2</m:t>
                              </m:r>
                            </m:den>
                          </m:f>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2</m:t>
                              </m:r>
                              <m:r>
                                <a:rPr lang="en-US" altLang="ja-JP" sz="1800" b="0" i="1" smtClean="0">
                                  <a:latin typeface="Cambria Math" panose="02040503050406030204" pitchFamily="18" charset="0"/>
                                </a:rPr>
                                <m:t>𝑖</m:t>
                              </m:r>
                            </m:sub>
                          </m:sSub>
                        </m:e>
                      </m:d>
                    </m:oMath>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4</m:t>
                          </m:r>
                          <m:r>
                            <a:rPr lang="en-US" altLang="ja-JP" sz="1800" b="0" i="1" smtClean="0">
                              <a:latin typeface="Cambria Math" panose="02040503050406030204" pitchFamily="18" charset="0"/>
                            </a:rPr>
                            <m:t>𝑖</m:t>
                          </m:r>
                        </m:sub>
                      </m:sSub>
                      <m:r>
                        <m:rPr>
                          <m:aln/>
                        </m:rP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𝑓</m:t>
                      </m:r>
                      <m:d>
                        <m:dPr>
                          <m:ctrlPr>
                            <a:rPr lang="en-US" altLang="ja-JP" sz="1800" b="0" i="1" smtClean="0">
                              <a:latin typeface="Cambria Math" panose="02040503050406030204" pitchFamily="18" charset="0"/>
                            </a:rPr>
                          </m:ctrlPr>
                        </m:dPr>
                        <m:e>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rPr>
                                <m:t>𝑈</m:t>
                              </m:r>
                            </m:e>
                            <m:sub>
                              <m:r>
                                <a:rPr lang="en-US" altLang="ja-JP" sz="1800" i="1">
                                  <a:latin typeface="Cambria Math" panose="02040503050406030204" pitchFamily="18" charset="0"/>
                                </a:rPr>
                                <m:t>𝑖</m:t>
                              </m:r>
                            </m:sub>
                            <m:sup>
                              <m:r>
                                <a:rPr lang="en-US" altLang="ja-JP" sz="1800" i="1">
                                  <a:latin typeface="Cambria Math" panose="02040503050406030204" pitchFamily="18" charset="0"/>
                                </a:rPr>
                                <m:t>𝑛</m:t>
                              </m:r>
                            </m:sup>
                          </m:sSubSup>
                          <m:r>
                            <a:rPr lang="en-US" altLang="ja-JP" sz="1800" b="0" i="1" smtClean="0">
                              <a:latin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3</m:t>
                              </m:r>
                              <m:r>
                                <a:rPr lang="en-US" altLang="ja-JP" sz="1800" b="0" i="1" smtClean="0">
                                  <a:latin typeface="Cambria Math" panose="02040503050406030204" pitchFamily="18" charset="0"/>
                                </a:rPr>
                                <m:t>𝑖</m:t>
                              </m:r>
                            </m:sub>
                          </m:sSub>
                        </m:e>
                      </m:d>
                    </m:oMath>
                  </m:oMathPara>
                </a14:m>
                <a:endParaRPr lang="en-US" altLang="ja-JP" sz="1800" dirty="0"/>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965" t="-5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31855FD-4F29-A96A-C813-B518DA45E417}"/>
                  </a:ext>
                </a:extLst>
              </p:cNvPr>
              <p:cNvSpPr txBox="1"/>
              <p:nvPr/>
            </p:nvSpPr>
            <p:spPr>
              <a:xfrm>
                <a:off x="10662905" y="3152001"/>
                <a:ext cx="6908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(2.14)</m:t>
                      </m:r>
                    </m:oMath>
                  </m:oMathPara>
                </a14:m>
                <a:endParaRPr kumimoji="1" lang="ja-JP" altLang="en-US"/>
              </a:p>
            </p:txBody>
          </p:sp>
        </mc:Choice>
        <mc:Fallback xmlns="">
          <p:sp>
            <p:nvSpPr>
              <p:cNvPr id="4" name="テキスト ボックス 3">
                <a:extLst>
                  <a:ext uri="{FF2B5EF4-FFF2-40B4-BE49-F238E27FC236}">
                    <a16:creationId xmlns:a16="http://schemas.microsoft.com/office/drawing/2014/main" id="{431855FD-4F29-A96A-C813-B518DA45E417}"/>
                  </a:ext>
                </a:extLst>
              </p:cNvPr>
              <p:cNvSpPr txBox="1">
                <a:spLocks noRot="1" noChangeAspect="1" noMove="1" noResize="1" noEditPoints="1" noAdjustHandles="1" noChangeArrowheads="1" noChangeShapeType="1" noTextEdit="1"/>
              </p:cNvSpPr>
              <p:nvPr/>
            </p:nvSpPr>
            <p:spPr>
              <a:xfrm>
                <a:off x="10662905" y="3152001"/>
                <a:ext cx="690895" cy="276999"/>
              </a:xfrm>
              <a:prstGeom prst="rect">
                <a:avLst/>
              </a:prstGeom>
              <a:blipFill>
                <a:blip r:embed="rId3"/>
                <a:stretch>
                  <a:fillRect l="-10714" t="-4348" r="-10714" b="-304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1FF24AA-1377-4523-D4EF-55BABC01861E}"/>
                  </a:ext>
                </a:extLst>
              </p:cNvPr>
              <p:cNvSpPr txBox="1"/>
              <p:nvPr/>
            </p:nvSpPr>
            <p:spPr>
              <a:xfrm>
                <a:off x="10662904" y="4244740"/>
                <a:ext cx="6908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(2.16)</m:t>
                      </m:r>
                    </m:oMath>
                  </m:oMathPara>
                </a14:m>
                <a:endParaRPr kumimoji="1" lang="ja-JP" altLang="en-US"/>
              </a:p>
            </p:txBody>
          </p:sp>
        </mc:Choice>
        <mc:Fallback xmlns="">
          <p:sp>
            <p:nvSpPr>
              <p:cNvPr id="5" name="テキスト ボックス 4">
                <a:extLst>
                  <a:ext uri="{FF2B5EF4-FFF2-40B4-BE49-F238E27FC236}">
                    <a16:creationId xmlns:a16="http://schemas.microsoft.com/office/drawing/2014/main" id="{01FF24AA-1377-4523-D4EF-55BABC01861E}"/>
                  </a:ext>
                </a:extLst>
              </p:cNvPr>
              <p:cNvSpPr txBox="1">
                <a:spLocks noRot="1" noChangeAspect="1" noMove="1" noResize="1" noEditPoints="1" noAdjustHandles="1" noChangeArrowheads="1" noChangeShapeType="1" noTextEdit="1"/>
              </p:cNvSpPr>
              <p:nvPr/>
            </p:nvSpPr>
            <p:spPr>
              <a:xfrm>
                <a:off x="10662904" y="4244740"/>
                <a:ext cx="690895" cy="276999"/>
              </a:xfrm>
              <a:prstGeom prst="rect">
                <a:avLst/>
              </a:prstGeom>
              <a:blipFill>
                <a:blip r:embed="rId4"/>
                <a:stretch>
                  <a:fillRect l="-10909" t="-4348" r="-12727" b="-304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F3612DE-2679-A4A4-BA14-E7D7FB313B3E}"/>
                  </a:ext>
                </a:extLst>
              </p:cNvPr>
              <p:cNvSpPr txBox="1"/>
              <p:nvPr/>
            </p:nvSpPr>
            <p:spPr>
              <a:xfrm>
                <a:off x="10529021" y="4636635"/>
                <a:ext cx="8247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(2.16</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6" name="テキスト ボックス 5">
                <a:extLst>
                  <a:ext uri="{FF2B5EF4-FFF2-40B4-BE49-F238E27FC236}">
                    <a16:creationId xmlns:a16="http://schemas.microsoft.com/office/drawing/2014/main" id="{6F3612DE-2679-A4A4-BA14-E7D7FB313B3E}"/>
                  </a:ext>
                </a:extLst>
              </p:cNvPr>
              <p:cNvSpPr txBox="1">
                <a:spLocks noRot="1" noChangeAspect="1" noMove="1" noResize="1" noEditPoints="1" noAdjustHandles="1" noChangeArrowheads="1" noChangeShapeType="1" noTextEdit="1"/>
              </p:cNvSpPr>
              <p:nvPr/>
            </p:nvSpPr>
            <p:spPr>
              <a:xfrm>
                <a:off x="10529021" y="4636635"/>
                <a:ext cx="824778" cy="276999"/>
              </a:xfrm>
              <a:prstGeom prst="rect">
                <a:avLst/>
              </a:prstGeom>
              <a:blipFill>
                <a:blip r:embed="rId5"/>
                <a:stretch>
                  <a:fillRect l="-7576" t="-4545" r="-10606" b="-4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C74004B-AC92-ADAD-7935-4CBCFFED48FE}"/>
                  </a:ext>
                </a:extLst>
              </p:cNvPr>
              <p:cNvSpPr txBox="1"/>
              <p:nvPr/>
            </p:nvSpPr>
            <p:spPr>
              <a:xfrm>
                <a:off x="10529021" y="5090223"/>
                <a:ext cx="8209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(2.16</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7" name="テキスト ボックス 6">
                <a:extLst>
                  <a:ext uri="{FF2B5EF4-FFF2-40B4-BE49-F238E27FC236}">
                    <a16:creationId xmlns:a16="http://schemas.microsoft.com/office/drawing/2014/main" id="{8C74004B-AC92-ADAD-7935-4CBCFFED48FE}"/>
                  </a:ext>
                </a:extLst>
              </p:cNvPr>
              <p:cNvSpPr txBox="1">
                <a:spLocks noRot="1" noChangeAspect="1" noMove="1" noResize="1" noEditPoints="1" noAdjustHandles="1" noChangeArrowheads="1" noChangeShapeType="1" noTextEdit="1"/>
              </p:cNvSpPr>
              <p:nvPr/>
            </p:nvSpPr>
            <p:spPr>
              <a:xfrm>
                <a:off x="10529021" y="5090223"/>
                <a:ext cx="820994" cy="276999"/>
              </a:xfrm>
              <a:prstGeom prst="rect">
                <a:avLst/>
              </a:prstGeom>
              <a:blipFill>
                <a:blip r:embed="rId6"/>
                <a:stretch>
                  <a:fillRect l="-7576" r="-9091"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5B598D3-6FCA-C680-CD68-A6DDC3749E91}"/>
                  </a:ext>
                </a:extLst>
              </p:cNvPr>
              <p:cNvSpPr txBox="1"/>
              <p:nvPr/>
            </p:nvSpPr>
            <p:spPr>
              <a:xfrm>
                <a:off x="10534209" y="5661341"/>
                <a:ext cx="8040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(2.16</m:t>
                      </m:r>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8" name="テキスト ボックス 7">
                <a:extLst>
                  <a:ext uri="{FF2B5EF4-FFF2-40B4-BE49-F238E27FC236}">
                    <a16:creationId xmlns:a16="http://schemas.microsoft.com/office/drawing/2014/main" id="{95B598D3-6FCA-C680-CD68-A6DDC3749E91}"/>
                  </a:ext>
                </a:extLst>
              </p:cNvPr>
              <p:cNvSpPr txBox="1">
                <a:spLocks noRot="1" noChangeAspect="1" noMove="1" noResize="1" noEditPoints="1" noAdjustHandles="1" noChangeArrowheads="1" noChangeShapeType="1" noTextEdit="1"/>
              </p:cNvSpPr>
              <p:nvPr/>
            </p:nvSpPr>
            <p:spPr>
              <a:xfrm>
                <a:off x="10534209" y="5661341"/>
                <a:ext cx="804003" cy="276999"/>
              </a:xfrm>
              <a:prstGeom prst="rect">
                <a:avLst/>
              </a:prstGeom>
              <a:blipFill>
                <a:blip r:embed="rId7"/>
                <a:stretch>
                  <a:fillRect l="-9375" r="-9375"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3C5103E-6209-AA6C-32C0-008A895449B7}"/>
                  </a:ext>
                </a:extLst>
              </p:cNvPr>
              <p:cNvSpPr txBox="1"/>
              <p:nvPr/>
            </p:nvSpPr>
            <p:spPr>
              <a:xfrm>
                <a:off x="10506959" y="6053236"/>
                <a:ext cx="8312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(2.16</m:t>
                      </m:r>
                      <m:r>
                        <a:rPr kumimoji="1" lang="en-US" altLang="ja-JP" b="0" i="1" smtClean="0">
                          <a:latin typeface="Cambria Math" panose="02040503050406030204" pitchFamily="18" charset="0"/>
                        </a:rPr>
                        <m:t>𝑑</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9" name="テキスト ボックス 8">
                <a:extLst>
                  <a:ext uri="{FF2B5EF4-FFF2-40B4-BE49-F238E27FC236}">
                    <a16:creationId xmlns:a16="http://schemas.microsoft.com/office/drawing/2014/main" id="{53C5103E-6209-AA6C-32C0-008A895449B7}"/>
                  </a:ext>
                </a:extLst>
              </p:cNvPr>
              <p:cNvSpPr txBox="1">
                <a:spLocks noRot="1" noChangeAspect="1" noMove="1" noResize="1" noEditPoints="1" noAdjustHandles="1" noChangeArrowheads="1" noChangeShapeType="1" noTextEdit="1"/>
              </p:cNvSpPr>
              <p:nvPr/>
            </p:nvSpPr>
            <p:spPr>
              <a:xfrm>
                <a:off x="10506959" y="6053236"/>
                <a:ext cx="831253" cy="276999"/>
              </a:xfrm>
              <a:prstGeom prst="rect">
                <a:avLst/>
              </a:prstGeom>
              <a:blipFill>
                <a:blip r:embed="rId8"/>
                <a:stretch>
                  <a:fillRect l="-9091" r="-9091" b="-3478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82589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en-US" altLang="ja-JP" sz="4000" dirty="0"/>
              <a:t>2</a:t>
            </a:r>
            <a:r>
              <a:rPr kumimoji="1" lang="en-US" altLang="ja-JP" sz="4000" dirty="0"/>
              <a:t>.5 </a:t>
            </a:r>
            <a:r>
              <a:rPr kumimoji="1" lang="ja-JP" altLang="en-US" sz="4000"/>
              <a:t>一階偏微分方程式</a:t>
            </a:r>
            <a:r>
              <a:rPr kumimoji="1" lang="en-US" altLang="ja-JP" sz="4000" dirty="0"/>
              <a:t>(t, x </a:t>
            </a:r>
            <a:r>
              <a:rPr kumimoji="1" lang="ja-JP" altLang="en-US" sz="4000"/>
              <a:t>微分</a:t>
            </a:r>
            <a:r>
              <a:rPr kumimoji="1" lang="en-US" altLang="ja-JP" sz="4000" dirty="0"/>
              <a:t>)</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lang="ja-JP" altLang="en-US" sz="1800"/>
              <a:t>とすることで逐次的に数値解がもとまる。</a:t>
            </a:r>
            <a:endParaRPr lang="en-US" altLang="ja-JP" sz="1800" dirty="0"/>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lang="ja-JP" altLang="en-US" sz="1800"/>
              <a:t>具体的には</a:t>
            </a:r>
            <a:endParaRPr lang="en-US" altLang="ja-JP" sz="1800" dirty="0"/>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lang="en-US" altLang="ja-JP" sz="1800" b="0" i="1" dirty="0">
              <a:latin typeface="Cambria Math" panose="02040503050406030204" pitchFamily="18" charset="0"/>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lang="en-US" altLang="ja-JP" sz="1800" i="1" dirty="0">
              <a:latin typeface="Cambria Math" panose="02040503050406030204" pitchFamily="18" charset="0"/>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lang="en-US" altLang="ja-JP" sz="1800" b="0" i="1" dirty="0">
              <a:latin typeface="Cambria Math" panose="02040503050406030204" pitchFamily="18" charset="0"/>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lang="en-US" altLang="ja-JP" sz="1800" i="1" dirty="0">
              <a:latin typeface="Cambria Math" panose="02040503050406030204" pitchFamily="18" charset="0"/>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lang="en-US" altLang="ja-JP" sz="1800" b="0" i="1" dirty="0">
              <a:latin typeface="Cambria Math" panose="02040503050406030204" pitchFamily="18" charset="0"/>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lang="en-US" altLang="ja-JP" sz="1800" i="1" dirty="0">
              <a:latin typeface="Cambria Math" panose="02040503050406030204" pitchFamily="18" charset="0"/>
            </a:endParaRPr>
          </a:p>
          <a:p>
            <a:pPr marL="0" indent="0">
              <a:lnSpc>
                <a:spcPct val="110000"/>
              </a:lnSpc>
              <a:buNone/>
              <a:defRPr/>
            </a:pPr>
            <a:endParaRPr lang="en-US" altLang="ja-JP" sz="1800" i="1" dirty="0">
              <a:latin typeface="Cambria Math" panose="02040503050406030204" pitchFamily="18" charset="0"/>
            </a:endParaRPr>
          </a:p>
          <a:p>
            <a:pPr marL="0" indent="0">
              <a:lnSpc>
                <a:spcPct val="110000"/>
              </a:lnSpc>
              <a:buNone/>
              <a:defRPr/>
            </a:pPr>
            <a:r>
              <a:rPr lang="ja-JP" altLang="en-US" sz="1800"/>
              <a:t>となる。</a:t>
            </a:r>
            <a:endParaRPr lang="en-US" altLang="ja-JP" sz="18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3F7A055-2DD6-BA4C-8446-636E032CFA85}"/>
                  </a:ext>
                </a:extLst>
              </p:cNvPr>
              <p:cNvSpPr txBox="1"/>
              <p:nvPr/>
            </p:nvSpPr>
            <p:spPr>
              <a:xfrm>
                <a:off x="837438" y="3093094"/>
                <a:ext cx="4015231" cy="9135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1</m:t>
                          </m:r>
                          <m:r>
                            <a:rPr lang="en-US" altLang="ja-JP" sz="1800" b="0" i="1" smtClean="0">
                              <a:latin typeface="Cambria Math" panose="02040503050406030204" pitchFamily="18" charset="0"/>
                            </a:rPr>
                            <m:t>𝑖</m:t>
                          </m:r>
                        </m:sub>
                      </m:sSub>
                      <m:r>
                        <m:rPr>
                          <m:aln/>
                        </m:rPr>
                        <a:rPr lang="en-US" altLang="ja-JP" sz="1800" b="0" i="1" smtClean="0">
                          <a:latin typeface="Cambria Math" panose="02040503050406030204" pitchFamily="18" charset="0"/>
                        </a:rPr>
                        <m:t>=</m:t>
                      </m:r>
                      <m:r>
                        <a:rPr lang="en-US" altLang="ja-JP" sz="1800" i="1">
                          <a:latin typeface="Cambria Math" panose="02040503050406030204" pitchFamily="18" charset="0"/>
                        </a:rPr>
                        <m:t>𝑓</m:t>
                      </m:r>
                      <m:d>
                        <m:dPr>
                          <m:ctrlPr>
                            <a:rPr lang="en-US" altLang="ja-JP" sz="1800" i="1">
                              <a:latin typeface="Cambria Math" panose="02040503050406030204" pitchFamily="18" charset="0"/>
                            </a:rPr>
                          </m:ctrlPr>
                        </m:dPr>
                        <m:e>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rPr>
                                <m:t>𝑈</m:t>
                              </m:r>
                            </m:e>
                            <m:sub>
                              <m:r>
                                <a:rPr lang="en-US" altLang="ja-JP" sz="1800" i="1">
                                  <a:latin typeface="Cambria Math" panose="02040503050406030204" pitchFamily="18" charset="0"/>
                                </a:rPr>
                                <m:t>𝑖</m:t>
                              </m:r>
                            </m:sub>
                            <m:sup>
                              <m:r>
                                <a:rPr lang="en-US" altLang="ja-JP" sz="1800" i="1">
                                  <a:latin typeface="Cambria Math" panose="02040503050406030204" pitchFamily="18" charset="0"/>
                                </a:rPr>
                                <m:t>𝑛</m:t>
                              </m:r>
                            </m:sup>
                          </m:sSubSup>
                        </m:e>
                      </m:d>
                    </m:oMath>
                    <m:oMath xmlns:m="http://schemas.openxmlformats.org/officeDocument/2006/math">
                      <m:r>
                        <m:rPr>
                          <m:aln/>
                        </m:rPr>
                        <a:rPr lang="en-US" altLang="ja-JP" sz="1800" b="0" i="1" smtClean="0">
                          <a:latin typeface="Cambria Math" panose="02040503050406030204" pitchFamily="18" charset="0"/>
                        </a:rPr>
                        <m:t>=</m:t>
                      </m:r>
                      <m:f>
                        <m:fPr>
                          <m:ctrlPr>
                            <a:rPr lang="en-US" altLang="ja-JP" sz="1800" i="1">
                              <a:latin typeface="Cambria Math" panose="02040503050406030204" pitchFamily="18" charset="0"/>
                              <a:ea typeface="Cambria Math" panose="02040503050406030204" pitchFamily="18" charset="0"/>
                            </a:rPr>
                          </m:ctrlPr>
                        </m:fPr>
                        <m:num>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+1</m:t>
                              </m:r>
                            </m:sub>
                            <m:sup>
                              <m:r>
                                <a:rPr lang="en-US" altLang="ja-JP" sz="1800" i="1">
                                  <a:latin typeface="Cambria Math" panose="02040503050406030204" pitchFamily="18" charset="0"/>
                                  <a:ea typeface="Cambria Math" panose="02040503050406030204" pitchFamily="18" charset="0"/>
                                </a:rPr>
                                <m:t>𝑛</m:t>
                              </m:r>
                            </m:sup>
                          </m:sSubSup>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−1</m:t>
                              </m:r>
                            </m:sub>
                            <m:sup>
                              <m:r>
                                <a:rPr lang="en-US" altLang="ja-JP" sz="1800" i="1">
                                  <a:latin typeface="Cambria Math" panose="02040503050406030204" pitchFamily="18" charset="0"/>
                                  <a:ea typeface="Cambria Math" panose="02040503050406030204" pitchFamily="18" charset="0"/>
                                </a:rPr>
                                <m:t>𝑛</m:t>
                              </m:r>
                            </m:sup>
                          </m:sSubSup>
                        </m:num>
                        <m:den>
                          <m:r>
                            <a:rPr lang="en-US" altLang="ja-JP" sz="1800" i="1">
                              <a:latin typeface="Cambria Math" panose="02040503050406030204" pitchFamily="18" charset="0"/>
                              <a:ea typeface="Cambria Math" panose="02040503050406030204" pitchFamily="18" charset="0"/>
                            </a:rPr>
                            <m:t>2</m:t>
                          </m:r>
                          <m:r>
                            <m:rPr>
                              <m:sty m:val="p"/>
                            </m:rPr>
                            <a:rPr lang="el-GR" altLang="ja-JP" sz="1800" i="1">
                              <a:latin typeface="Cambria Math" panose="02040503050406030204" pitchFamily="18" charset="0"/>
                              <a:ea typeface="Cambria Math" panose="02040503050406030204" pitchFamily="18" charset="0"/>
                            </a:rPr>
                            <m:t>Δ</m:t>
                          </m:r>
                          <m:r>
                            <a:rPr lang="en-US" altLang="ja-JP" sz="1800" i="1">
                              <a:latin typeface="Cambria Math" panose="02040503050406030204" pitchFamily="18" charset="0"/>
                              <a:ea typeface="Cambria Math" panose="02040503050406030204" pitchFamily="18" charset="0"/>
                            </a:rPr>
                            <m:t>𝑥</m:t>
                          </m:r>
                        </m:den>
                      </m:f>
                    </m:oMath>
                  </m:oMathPara>
                </a14:m>
                <a:endParaRPr kumimoji="1" lang="ja-JP" altLang="en-US"/>
              </a:p>
            </p:txBody>
          </p:sp>
        </mc:Choice>
        <mc:Fallback xmlns="">
          <p:sp>
            <p:nvSpPr>
              <p:cNvPr id="4" name="テキスト ボックス 3">
                <a:extLst>
                  <a:ext uri="{FF2B5EF4-FFF2-40B4-BE49-F238E27FC236}">
                    <a16:creationId xmlns:a16="http://schemas.microsoft.com/office/drawing/2014/main" id="{A3F7A055-2DD6-BA4C-8446-636E032CFA85}"/>
                  </a:ext>
                </a:extLst>
              </p:cNvPr>
              <p:cNvSpPr txBox="1">
                <a:spLocks noRot="1" noChangeAspect="1" noMove="1" noResize="1" noEditPoints="1" noAdjustHandles="1" noChangeArrowheads="1" noChangeShapeType="1" noTextEdit="1"/>
              </p:cNvSpPr>
              <p:nvPr/>
            </p:nvSpPr>
            <p:spPr>
              <a:xfrm>
                <a:off x="837438" y="3093094"/>
                <a:ext cx="4015231" cy="913520"/>
              </a:xfrm>
              <a:prstGeom prst="rect">
                <a:avLst/>
              </a:prstGeom>
              <a:blipFill>
                <a:blip r:embed="rId3"/>
                <a:stretch>
                  <a:fillRect b="-274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A7F10B7F-1B35-0921-6DA9-A53E08F8F06C}"/>
                  </a:ext>
                </a:extLst>
              </p:cNvPr>
              <p:cNvSpPr txBox="1"/>
              <p:nvPr/>
            </p:nvSpPr>
            <p:spPr>
              <a:xfrm>
                <a:off x="4850383" y="2956943"/>
                <a:ext cx="6288773" cy="2571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e>
                        <m:sub>
                          <m:r>
                            <a:rPr lang="en-US" altLang="ja-JP" sz="1800" b="0" i="1" smtClean="0">
                              <a:latin typeface="Cambria Math" panose="02040503050406030204" pitchFamily="18" charset="0"/>
                            </a:rPr>
                            <m:t>2</m:t>
                          </m:r>
                          <m:r>
                            <a:rPr lang="en-US" altLang="ja-JP" sz="1800" b="0" i="1" smtClean="0">
                              <a:latin typeface="Cambria Math" panose="02040503050406030204" pitchFamily="18" charset="0"/>
                            </a:rPr>
                            <m:t>𝑖</m:t>
                          </m:r>
                        </m:sub>
                      </m:sSub>
                      <m:r>
                        <m:rPr>
                          <m:aln/>
                        </m:rPr>
                        <a:rPr lang="en-US" altLang="ja-JP" sz="1800" b="0" i="1" smtClean="0">
                          <a:latin typeface="Cambria Math" panose="02040503050406030204" pitchFamily="18" charset="0"/>
                        </a:rPr>
                        <m:t>=</m:t>
                      </m:r>
                      <m:r>
                        <a:rPr lang="en-US" altLang="ja-JP" sz="1800" i="1">
                          <a:latin typeface="Cambria Math" panose="02040503050406030204" pitchFamily="18" charset="0"/>
                        </a:rPr>
                        <m:t>𝑓</m:t>
                      </m:r>
                      <m:d>
                        <m:dPr>
                          <m:ctrlPr>
                            <a:rPr lang="en-US" altLang="ja-JP" sz="1800" i="1">
                              <a:latin typeface="Cambria Math" panose="02040503050406030204" pitchFamily="18" charset="0"/>
                            </a:rPr>
                          </m:ctrlPr>
                        </m:dPr>
                        <m:e>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rPr>
                                <m:t>𝑈</m:t>
                              </m:r>
                            </m:e>
                            <m:sub>
                              <m:r>
                                <a:rPr lang="en-US" altLang="ja-JP" sz="1800" i="1">
                                  <a:latin typeface="Cambria Math" panose="02040503050406030204" pitchFamily="18" charset="0"/>
                                </a:rPr>
                                <m:t>𝑖</m:t>
                              </m:r>
                            </m:sub>
                            <m:sup>
                              <m:r>
                                <a:rPr lang="en-US" altLang="ja-JP" sz="1800" i="1">
                                  <a:latin typeface="Cambria Math" panose="02040503050406030204" pitchFamily="18" charset="0"/>
                                </a:rPr>
                                <m:t>𝑛</m:t>
                              </m:r>
                            </m:sup>
                          </m:sSubSup>
                          <m:r>
                            <a:rPr lang="en-US" altLang="ja-JP" sz="1800" i="1">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i="1">
                                  <a:latin typeface="Cambria Math" panose="02040503050406030204" pitchFamily="18" charset="0"/>
                                </a:rPr>
                                <m:t>2</m:t>
                              </m:r>
                            </m:den>
                          </m:f>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𝑘</m:t>
                              </m:r>
                            </m:e>
                            <m:sub>
                              <m:r>
                                <a:rPr lang="en-US" altLang="ja-JP" sz="1800" i="1">
                                  <a:latin typeface="Cambria Math" panose="02040503050406030204" pitchFamily="18" charset="0"/>
                                </a:rPr>
                                <m:t>1</m:t>
                              </m:r>
                              <m:r>
                                <a:rPr lang="en-US" altLang="ja-JP" sz="1800" i="1">
                                  <a:latin typeface="Cambria Math" panose="02040503050406030204" pitchFamily="18" charset="0"/>
                                </a:rPr>
                                <m:t>𝑖</m:t>
                              </m:r>
                            </m:sub>
                          </m:sSub>
                        </m:e>
                      </m:d>
                    </m:oMath>
                    <m:oMath xmlns:m="http://schemas.openxmlformats.org/officeDocument/2006/math">
                      <m:r>
                        <m:rPr>
                          <m:aln/>
                        </m:rPr>
                        <a:rPr lang="en-US" altLang="ja-JP" sz="1800" b="0" i="1" smtClean="0">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ea typeface="Cambria Math" panose="02040503050406030204" pitchFamily="18" charset="0"/>
                            </a:rPr>
                          </m:ctrlPr>
                        </m:fPr>
                        <m:num>
                          <m:d>
                            <m:dPr>
                              <m:ctrlPr>
                                <a:rPr lang="en-US" altLang="ja-JP" sz="1800" b="0" i="1" smtClean="0">
                                  <a:latin typeface="Cambria Math" panose="02040503050406030204" pitchFamily="18" charset="0"/>
                                  <a:ea typeface="Cambria Math" panose="02040503050406030204" pitchFamily="18" charset="0"/>
                                </a:rPr>
                              </m:ctrlPr>
                            </m:dPr>
                            <m:e>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+1</m:t>
                                  </m:r>
                                </m:sub>
                                <m:sup>
                                  <m:r>
                                    <a:rPr lang="en-US" altLang="ja-JP" sz="1800" i="1">
                                      <a:latin typeface="Cambria Math" panose="02040503050406030204" pitchFamily="18" charset="0"/>
                                      <a:ea typeface="Cambria Math" panose="02040503050406030204" pitchFamily="18" charset="0"/>
                                    </a:rPr>
                                    <m:t>𝑛</m:t>
                                  </m:r>
                                </m:sup>
                              </m:sSubSup>
                              <m:r>
                                <a:rPr lang="en-US" altLang="ja-JP" sz="1800" b="0" i="1" smtClean="0">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i="1">
                                      <a:latin typeface="Cambria Math" panose="02040503050406030204" pitchFamily="18" charset="0"/>
                                    </a:rPr>
                                    <m:t>2</m:t>
                                  </m:r>
                                </m:den>
                              </m:f>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𝑘</m:t>
                                  </m:r>
                                </m:e>
                                <m:sub>
                                  <m:r>
                                    <a:rPr lang="en-US" altLang="ja-JP" sz="1800" i="1">
                                      <a:latin typeface="Cambria Math" panose="02040503050406030204" pitchFamily="18" charset="0"/>
                                    </a:rPr>
                                    <m:t>1</m:t>
                                  </m:r>
                                  <m:r>
                                    <a:rPr lang="en-US" altLang="ja-JP" sz="1800" i="1">
                                      <a:latin typeface="Cambria Math" panose="02040503050406030204" pitchFamily="18" charset="0"/>
                                    </a:rPr>
                                    <m:t>𝑖</m:t>
                                  </m:r>
                                  <m:r>
                                    <a:rPr lang="en-US" altLang="ja-JP" sz="1800" b="0" i="1" smtClean="0">
                                      <a:latin typeface="Cambria Math" panose="02040503050406030204" pitchFamily="18" charset="0"/>
                                    </a:rPr>
                                    <m:t>+1</m:t>
                                  </m:r>
                                </m:sub>
                              </m:sSub>
                            </m:e>
                          </m:d>
                          <m:r>
                            <a:rPr lang="en-US" altLang="ja-JP" sz="1800" i="1">
                              <a:latin typeface="Cambria Math" panose="02040503050406030204" pitchFamily="18" charset="0"/>
                              <a:ea typeface="Cambria Math" panose="02040503050406030204" pitchFamily="18" charset="0"/>
                            </a:rPr>
                            <m:t>−</m:t>
                          </m:r>
                          <m:d>
                            <m:dPr>
                              <m:ctrlPr>
                                <a:rPr lang="en-US" altLang="ja-JP" sz="1800" b="0" i="1" smtClean="0">
                                  <a:latin typeface="Cambria Math" panose="02040503050406030204" pitchFamily="18" charset="0"/>
                                  <a:ea typeface="Cambria Math" panose="02040503050406030204" pitchFamily="18" charset="0"/>
                                </a:rPr>
                              </m:ctrlPr>
                            </m:dPr>
                            <m:e>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−1</m:t>
                                  </m:r>
                                </m:sub>
                                <m:sup>
                                  <m:r>
                                    <a:rPr lang="en-US" altLang="ja-JP" sz="1800" i="1">
                                      <a:latin typeface="Cambria Math" panose="02040503050406030204" pitchFamily="18" charset="0"/>
                                      <a:ea typeface="Cambria Math" panose="02040503050406030204" pitchFamily="18" charset="0"/>
                                    </a:rPr>
                                    <m:t>𝑛</m:t>
                                  </m:r>
                                </m:sup>
                              </m:sSubSup>
                              <m:r>
                                <a:rPr lang="en-US" altLang="ja-JP" sz="1800" i="1">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i="1">
                                      <a:latin typeface="Cambria Math" panose="02040503050406030204" pitchFamily="18" charset="0"/>
                                    </a:rPr>
                                    <m:t>2</m:t>
                                  </m:r>
                                </m:den>
                              </m:f>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𝑘</m:t>
                                  </m:r>
                                </m:e>
                                <m:sub>
                                  <m:r>
                                    <a:rPr lang="en-US" altLang="ja-JP" sz="1800" i="1">
                                      <a:latin typeface="Cambria Math" panose="02040503050406030204" pitchFamily="18" charset="0"/>
                                    </a:rPr>
                                    <m:t>1</m:t>
                                  </m:r>
                                  <m:r>
                                    <a:rPr lang="en-US" altLang="ja-JP" sz="1800" i="1">
                                      <a:latin typeface="Cambria Math" panose="02040503050406030204" pitchFamily="18" charset="0"/>
                                    </a:rPr>
                                    <m:t>𝑖</m:t>
                                  </m:r>
                                  <m:r>
                                    <a:rPr lang="en-US" altLang="ja-JP" sz="1800" b="0" i="1" smtClean="0">
                                      <a:latin typeface="Cambria Math" panose="02040503050406030204" pitchFamily="18" charset="0"/>
                                    </a:rPr>
                                    <m:t>−</m:t>
                                  </m:r>
                                  <m:r>
                                    <a:rPr lang="en-US" altLang="ja-JP" sz="1800" i="1">
                                      <a:latin typeface="Cambria Math" panose="02040503050406030204" pitchFamily="18" charset="0"/>
                                    </a:rPr>
                                    <m:t>1</m:t>
                                  </m:r>
                                </m:sub>
                              </m:sSub>
                            </m:e>
                          </m:d>
                        </m:num>
                        <m:den>
                          <m:r>
                            <a:rPr lang="en-US" altLang="ja-JP" sz="1800" i="1">
                              <a:latin typeface="Cambria Math" panose="02040503050406030204" pitchFamily="18" charset="0"/>
                              <a:ea typeface="Cambria Math" panose="02040503050406030204" pitchFamily="18" charset="0"/>
                            </a:rPr>
                            <m:t>2</m:t>
                          </m:r>
                          <m:r>
                            <m:rPr>
                              <m:sty m:val="p"/>
                            </m:rPr>
                            <a:rPr lang="el-GR" altLang="ja-JP" sz="1800" i="1">
                              <a:latin typeface="Cambria Math" panose="02040503050406030204" pitchFamily="18" charset="0"/>
                              <a:ea typeface="Cambria Math" panose="02040503050406030204" pitchFamily="18" charset="0"/>
                            </a:rPr>
                            <m:t>Δ</m:t>
                          </m:r>
                          <m:r>
                            <a:rPr lang="en-US" altLang="ja-JP" sz="1800" i="1">
                              <a:latin typeface="Cambria Math" panose="02040503050406030204" pitchFamily="18" charset="0"/>
                              <a:ea typeface="Cambria Math" panose="02040503050406030204" pitchFamily="18" charset="0"/>
                            </a:rPr>
                            <m:t>𝑥</m:t>
                          </m:r>
                        </m:den>
                      </m:f>
                    </m:oMath>
                    <m:oMath xmlns:m="http://schemas.openxmlformats.org/officeDocument/2006/math">
                      <m:r>
                        <m:rPr>
                          <m:aln/>
                        </m:rPr>
                        <a:rPr lang="en-US" altLang="ja-JP" sz="1800" b="0" i="1" smtClean="0">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ea typeface="Cambria Math" panose="02040503050406030204" pitchFamily="18" charset="0"/>
                            </a:rPr>
                          </m:ctrlPr>
                        </m:fPr>
                        <m:num>
                          <m:r>
                            <a:rPr lang="en-US" altLang="ja-JP" sz="1800" b="0" i="1" smtClean="0">
                              <a:latin typeface="Cambria Math" panose="02040503050406030204" pitchFamily="18" charset="0"/>
                              <a:ea typeface="Cambria Math" panose="02040503050406030204" pitchFamily="18" charset="0"/>
                            </a:rPr>
                            <m:t>1</m:t>
                          </m:r>
                        </m:num>
                        <m:den>
                          <m:r>
                            <a:rPr lang="en-US" altLang="ja-JP" sz="1800" i="1">
                              <a:latin typeface="Cambria Math" panose="02040503050406030204" pitchFamily="18" charset="0"/>
                              <a:ea typeface="Cambria Math" panose="02040503050406030204" pitchFamily="18" charset="0"/>
                            </a:rPr>
                            <m:t>2</m:t>
                          </m:r>
                          <m:r>
                            <m:rPr>
                              <m:sty m:val="p"/>
                            </m:rPr>
                            <a:rPr lang="el-GR" altLang="ja-JP" sz="1800" i="1">
                              <a:latin typeface="Cambria Math" panose="02040503050406030204" pitchFamily="18" charset="0"/>
                              <a:ea typeface="Cambria Math" panose="02040503050406030204" pitchFamily="18" charset="0"/>
                            </a:rPr>
                            <m:t>Δ</m:t>
                          </m:r>
                          <m:r>
                            <a:rPr lang="en-US" altLang="ja-JP" sz="1800" i="1">
                              <a:latin typeface="Cambria Math" panose="02040503050406030204" pitchFamily="18" charset="0"/>
                              <a:ea typeface="Cambria Math" panose="02040503050406030204" pitchFamily="18" charset="0"/>
                            </a:rPr>
                            <m:t>𝑥</m:t>
                          </m:r>
                        </m:den>
                      </m:f>
                      <m:d>
                        <m:dPr>
                          <m:begChr m:val="{"/>
                          <m:endChr m:val="}"/>
                          <m:ctrlPr>
                            <a:rPr lang="en-US" altLang="ja-JP" sz="1800" i="1" smtClean="0">
                              <a:latin typeface="Cambria Math" panose="02040503050406030204" pitchFamily="18" charset="0"/>
                              <a:ea typeface="Cambria Math" panose="02040503050406030204" pitchFamily="18" charset="0"/>
                            </a:rPr>
                          </m:ctrlPr>
                        </m:dPr>
                        <m:e>
                          <m:d>
                            <m:dPr>
                              <m:ctrlPr>
                                <a:rPr lang="en-US" altLang="ja-JP" sz="1800" i="1">
                                  <a:latin typeface="Cambria Math" panose="02040503050406030204" pitchFamily="18" charset="0"/>
                                  <a:ea typeface="Cambria Math" panose="02040503050406030204" pitchFamily="18" charset="0"/>
                                </a:rPr>
                              </m:ctrlPr>
                            </m:dPr>
                            <m:e>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+1</m:t>
                                  </m:r>
                                </m:sub>
                                <m:sup>
                                  <m:r>
                                    <a:rPr lang="en-US" altLang="ja-JP" sz="1800" i="1">
                                      <a:latin typeface="Cambria Math" panose="02040503050406030204" pitchFamily="18" charset="0"/>
                                      <a:ea typeface="Cambria Math" panose="02040503050406030204" pitchFamily="18" charset="0"/>
                                    </a:rPr>
                                    <m:t>𝑛</m:t>
                                  </m:r>
                                </m:sup>
                              </m:sSubSup>
                              <m:r>
                                <a:rPr lang="en-US" altLang="ja-JP" sz="1800" b="0" i="1" smtClean="0">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i="1">
                                      <a:latin typeface="Cambria Math" panose="02040503050406030204" pitchFamily="18" charset="0"/>
                                    </a:rPr>
                                    <m:t>2</m:t>
                                  </m:r>
                                </m:den>
                              </m:f>
                              <m:f>
                                <m:fPr>
                                  <m:ctrlPr>
                                    <a:rPr lang="en-US" altLang="ja-JP" sz="1800" i="1">
                                      <a:latin typeface="Cambria Math" panose="02040503050406030204" pitchFamily="18" charset="0"/>
                                      <a:ea typeface="Cambria Math" panose="02040503050406030204" pitchFamily="18" charset="0"/>
                                    </a:rPr>
                                  </m:ctrlPr>
                                </m:fPr>
                                <m:num>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+2</m:t>
                                      </m:r>
                                    </m:sub>
                                    <m:sup>
                                      <m:r>
                                        <a:rPr lang="en-US" altLang="ja-JP" sz="1800" i="1">
                                          <a:latin typeface="Cambria Math" panose="02040503050406030204" pitchFamily="18" charset="0"/>
                                          <a:ea typeface="Cambria Math" panose="02040503050406030204" pitchFamily="18" charset="0"/>
                                        </a:rPr>
                                        <m:t>𝑛</m:t>
                                      </m:r>
                                    </m:sup>
                                  </m:sSubSup>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sub>
                                    <m:sup>
                                      <m:r>
                                        <a:rPr lang="en-US" altLang="ja-JP" sz="1800" i="1">
                                          <a:latin typeface="Cambria Math" panose="02040503050406030204" pitchFamily="18" charset="0"/>
                                          <a:ea typeface="Cambria Math" panose="02040503050406030204" pitchFamily="18" charset="0"/>
                                        </a:rPr>
                                        <m:t>𝑛</m:t>
                                      </m:r>
                                    </m:sup>
                                  </m:sSubSup>
                                </m:num>
                                <m:den>
                                  <m:r>
                                    <a:rPr lang="en-US" altLang="ja-JP" sz="1800" i="1">
                                      <a:latin typeface="Cambria Math" panose="02040503050406030204" pitchFamily="18" charset="0"/>
                                      <a:ea typeface="Cambria Math" panose="02040503050406030204" pitchFamily="18" charset="0"/>
                                    </a:rPr>
                                    <m:t>2</m:t>
                                  </m:r>
                                  <m:r>
                                    <m:rPr>
                                      <m:sty m:val="p"/>
                                    </m:rPr>
                                    <a:rPr lang="el-GR" altLang="ja-JP" sz="1800" i="1">
                                      <a:latin typeface="Cambria Math" panose="02040503050406030204" pitchFamily="18" charset="0"/>
                                      <a:ea typeface="Cambria Math" panose="02040503050406030204" pitchFamily="18" charset="0"/>
                                    </a:rPr>
                                    <m:t>Δ</m:t>
                                  </m:r>
                                  <m:r>
                                    <a:rPr lang="en-US" altLang="ja-JP" sz="1800" i="1">
                                      <a:latin typeface="Cambria Math" panose="02040503050406030204" pitchFamily="18" charset="0"/>
                                      <a:ea typeface="Cambria Math" panose="02040503050406030204" pitchFamily="18" charset="0"/>
                                    </a:rPr>
                                    <m:t>𝑥</m:t>
                                  </m:r>
                                </m:den>
                              </m:f>
                            </m:e>
                          </m:d>
                          <m:r>
                            <a:rPr lang="en-US" altLang="ja-JP" sz="1800" i="1">
                              <a:latin typeface="Cambria Math" panose="02040503050406030204" pitchFamily="18" charset="0"/>
                              <a:ea typeface="Cambria Math" panose="02040503050406030204" pitchFamily="18" charset="0"/>
                            </a:rPr>
                            <m:t>−</m:t>
                          </m:r>
                          <m:d>
                            <m:dPr>
                              <m:ctrlPr>
                                <a:rPr lang="en-US" altLang="ja-JP" sz="1800" i="1">
                                  <a:latin typeface="Cambria Math" panose="02040503050406030204" pitchFamily="18" charset="0"/>
                                  <a:ea typeface="Cambria Math" panose="02040503050406030204" pitchFamily="18" charset="0"/>
                                </a:rPr>
                              </m:ctrlPr>
                            </m:dPr>
                            <m:e>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−1</m:t>
                                  </m:r>
                                </m:sub>
                                <m:sup>
                                  <m:r>
                                    <a:rPr lang="en-US" altLang="ja-JP" sz="1800" i="1">
                                      <a:latin typeface="Cambria Math" panose="02040503050406030204" pitchFamily="18" charset="0"/>
                                      <a:ea typeface="Cambria Math" panose="02040503050406030204" pitchFamily="18" charset="0"/>
                                    </a:rPr>
                                    <m:t>𝑛</m:t>
                                  </m:r>
                                </m:sup>
                              </m:sSubSup>
                              <m:r>
                                <a:rPr lang="en-US" altLang="ja-JP" sz="1800" b="0" i="1" smtClean="0">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i="1">
                                      <a:latin typeface="Cambria Math" panose="02040503050406030204" pitchFamily="18" charset="0"/>
                                    </a:rPr>
                                    <m:t>2</m:t>
                                  </m:r>
                                </m:den>
                              </m:f>
                              <m:f>
                                <m:fPr>
                                  <m:ctrlPr>
                                    <a:rPr lang="en-US" altLang="ja-JP" sz="1800" i="1">
                                      <a:latin typeface="Cambria Math" panose="02040503050406030204" pitchFamily="18" charset="0"/>
                                      <a:ea typeface="Cambria Math" panose="02040503050406030204" pitchFamily="18" charset="0"/>
                                    </a:rPr>
                                  </m:ctrlPr>
                                </m:fPr>
                                <m:num>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sub>
                                    <m:sup>
                                      <m:r>
                                        <a:rPr lang="en-US" altLang="ja-JP" sz="1800" i="1">
                                          <a:latin typeface="Cambria Math" panose="02040503050406030204" pitchFamily="18" charset="0"/>
                                          <a:ea typeface="Cambria Math" panose="02040503050406030204" pitchFamily="18" charset="0"/>
                                        </a:rPr>
                                        <m:t>𝑛</m:t>
                                      </m:r>
                                    </m:sup>
                                  </m:sSubSup>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−2</m:t>
                                      </m:r>
                                    </m:sub>
                                    <m:sup>
                                      <m:r>
                                        <a:rPr lang="en-US" altLang="ja-JP" sz="1800" i="1">
                                          <a:latin typeface="Cambria Math" panose="02040503050406030204" pitchFamily="18" charset="0"/>
                                          <a:ea typeface="Cambria Math" panose="02040503050406030204" pitchFamily="18" charset="0"/>
                                        </a:rPr>
                                        <m:t>𝑛</m:t>
                                      </m:r>
                                    </m:sup>
                                  </m:sSubSup>
                                </m:num>
                                <m:den>
                                  <m:r>
                                    <a:rPr lang="en-US" altLang="ja-JP" sz="1800" i="1">
                                      <a:latin typeface="Cambria Math" panose="02040503050406030204" pitchFamily="18" charset="0"/>
                                      <a:ea typeface="Cambria Math" panose="02040503050406030204" pitchFamily="18" charset="0"/>
                                    </a:rPr>
                                    <m:t>2</m:t>
                                  </m:r>
                                  <m:r>
                                    <m:rPr>
                                      <m:sty m:val="p"/>
                                    </m:rPr>
                                    <a:rPr lang="el-GR" altLang="ja-JP" sz="1800" i="1">
                                      <a:latin typeface="Cambria Math" panose="02040503050406030204" pitchFamily="18" charset="0"/>
                                      <a:ea typeface="Cambria Math" panose="02040503050406030204" pitchFamily="18" charset="0"/>
                                    </a:rPr>
                                    <m:t>Δ</m:t>
                                  </m:r>
                                  <m:r>
                                    <a:rPr lang="en-US" altLang="ja-JP" sz="1800" i="1">
                                      <a:latin typeface="Cambria Math" panose="02040503050406030204" pitchFamily="18" charset="0"/>
                                      <a:ea typeface="Cambria Math" panose="02040503050406030204" pitchFamily="18" charset="0"/>
                                    </a:rPr>
                                    <m:t>𝑥</m:t>
                                  </m:r>
                                </m:den>
                              </m:f>
                            </m:e>
                          </m:d>
                        </m:e>
                      </m:d>
                    </m:oMath>
                    <m:oMath xmlns:m="http://schemas.openxmlformats.org/officeDocument/2006/math">
                      <m:r>
                        <m:rPr>
                          <m:aln/>
                        </m:rPr>
                        <a:rPr lang="en-US" altLang="ja-JP" sz="1800" b="0" i="1" smtClean="0">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ea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1</m:t>
                          </m:r>
                        </m:num>
                        <m:den>
                          <m:r>
                            <a:rPr lang="en-US" altLang="ja-JP" sz="1800" i="1">
                              <a:latin typeface="Cambria Math" panose="02040503050406030204" pitchFamily="18" charset="0"/>
                              <a:ea typeface="Cambria Math" panose="02040503050406030204" pitchFamily="18" charset="0"/>
                            </a:rPr>
                            <m:t>2</m:t>
                          </m:r>
                          <m:r>
                            <m:rPr>
                              <m:sty m:val="p"/>
                            </m:rPr>
                            <a:rPr lang="el-GR" altLang="ja-JP" sz="1800" i="1">
                              <a:latin typeface="Cambria Math" panose="02040503050406030204" pitchFamily="18" charset="0"/>
                              <a:ea typeface="Cambria Math" panose="02040503050406030204" pitchFamily="18" charset="0"/>
                            </a:rPr>
                            <m:t>Δ</m:t>
                          </m:r>
                          <m:r>
                            <a:rPr lang="en-US" altLang="ja-JP" sz="1800" i="1">
                              <a:latin typeface="Cambria Math" panose="02040503050406030204" pitchFamily="18" charset="0"/>
                              <a:ea typeface="Cambria Math" panose="02040503050406030204" pitchFamily="18" charset="0"/>
                            </a:rPr>
                            <m:t>𝑥</m:t>
                          </m:r>
                        </m:den>
                      </m:f>
                      <m:d>
                        <m:dPr>
                          <m:ctrlPr>
                            <a:rPr lang="en-US" altLang="ja-JP" sz="1800" i="1" smtClean="0">
                              <a:latin typeface="Cambria Math" panose="02040503050406030204" pitchFamily="18" charset="0"/>
                              <a:ea typeface="Cambria Math" panose="02040503050406030204" pitchFamily="18" charset="0"/>
                            </a:rPr>
                          </m:ctrlPr>
                        </m:dPr>
                        <m:e>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+1</m:t>
                              </m:r>
                            </m:sub>
                            <m:sup>
                              <m:r>
                                <a:rPr lang="en-US" altLang="ja-JP" sz="1800" i="1">
                                  <a:latin typeface="Cambria Math" panose="02040503050406030204" pitchFamily="18" charset="0"/>
                                  <a:ea typeface="Cambria Math" panose="02040503050406030204" pitchFamily="18" charset="0"/>
                                </a:rPr>
                                <m:t>𝑛</m:t>
                              </m:r>
                            </m:sup>
                          </m:sSubSup>
                          <m:r>
                            <a:rPr lang="en-US" altLang="ja-JP" sz="1800" b="0" i="1" smtClean="0">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−1</m:t>
                              </m:r>
                            </m:sub>
                            <m:sup>
                              <m:r>
                                <a:rPr lang="en-US" altLang="ja-JP" sz="1800" i="1">
                                  <a:latin typeface="Cambria Math" panose="02040503050406030204" pitchFamily="18" charset="0"/>
                                  <a:ea typeface="Cambria Math" panose="02040503050406030204" pitchFamily="18" charset="0"/>
                                </a:rPr>
                                <m:t>𝑛</m:t>
                              </m:r>
                            </m:sup>
                          </m:sSubSup>
                          <m:r>
                            <a:rPr lang="en-US" altLang="ja-JP" sz="1800" b="0" i="1" smtClean="0">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num>
                            <m:den>
                              <m:r>
                                <a:rPr lang="en-US" altLang="ja-JP" sz="1800" i="1">
                                  <a:latin typeface="Cambria Math" panose="02040503050406030204" pitchFamily="18" charset="0"/>
                                </a:rPr>
                                <m:t>2</m:t>
                              </m:r>
                            </m:den>
                          </m:f>
                          <m:f>
                            <m:fPr>
                              <m:ctrlPr>
                                <a:rPr lang="en-US" altLang="ja-JP" sz="1800" i="1">
                                  <a:latin typeface="Cambria Math" panose="02040503050406030204" pitchFamily="18" charset="0"/>
                                  <a:ea typeface="Cambria Math" panose="02040503050406030204" pitchFamily="18" charset="0"/>
                                </a:rPr>
                              </m:ctrlPr>
                            </m:fPr>
                            <m:num>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+2</m:t>
                                  </m:r>
                                </m:sub>
                                <m:sup>
                                  <m:r>
                                    <a:rPr lang="en-US" altLang="ja-JP" sz="1800" i="1">
                                      <a:latin typeface="Cambria Math" panose="02040503050406030204" pitchFamily="18" charset="0"/>
                                      <a:ea typeface="Cambria Math" panose="02040503050406030204" pitchFamily="18" charset="0"/>
                                    </a:rPr>
                                    <m:t>𝑛</m:t>
                                  </m:r>
                                </m:sup>
                              </m:sSubSup>
                              <m:r>
                                <a:rPr lang="en-US" altLang="ja-JP" sz="1800" b="0" i="1" smtClean="0">
                                  <a:latin typeface="Cambria Math" panose="02040503050406030204" pitchFamily="18" charset="0"/>
                                  <a:ea typeface="Cambria Math" panose="02040503050406030204" pitchFamily="18" charset="0"/>
                                </a:rPr>
                                <m:t>−2</m:t>
                              </m:r>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𝑈</m:t>
                                  </m:r>
                                </m:e>
                                <m:sub>
                                  <m:r>
                                    <a:rPr lang="en-US" altLang="ja-JP" i="1">
                                      <a:latin typeface="Cambria Math" panose="02040503050406030204" pitchFamily="18" charset="0"/>
                                      <a:ea typeface="Cambria Math" panose="02040503050406030204" pitchFamily="18" charset="0"/>
                                    </a:rPr>
                                    <m:t>𝑖</m:t>
                                  </m:r>
                                </m:sub>
                                <m:sup>
                                  <m:r>
                                    <a:rPr lang="en-US" altLang="ja-JP" i="1">
                                      <a:latin typeface="Cambria Math" panose="02040503050406030204" pitchFamily="18" charset="0"/>
                                      <a:ea typeface="Cambria Math" panose="02040503050406030204" pitchFamily="18" charset="0"/>
                                    </a:rPr>
                                    <m:t>𝑛</m:t>
                                  </m:r>
                                </m:sup>
                              </m:sSubSup>
                              <m:r>
                                <a:rPr lang="en-US" altLang="ja-JP" b="0" i="1" smtClean="0">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−2</m:t>
                                  </m:r>
                                </m:sub>
                                <m:sup>
                                  <m:r>
                                    <a:rPr lang="en-US" altLang="ja-JP" sz="1800" i="1">
                                      <a:latin typeface="Cambria Math" panose="02040503050406030204" pitchFamily="18" charset="0"/>
                                      <a:ea typeface="Cambria Math" panose="02040503050406030204" pitchFamily="18" charset="0"/>
                                    </a:rPr>
                                    <m:t>𝑛</m:t>
                                  </m:r>
                                </m:sup>
                              </m:sSubSup>
                            </m:num>
                            <m:den>
                              <m:r>
                                <a:rPr lang="en-US" altLang="ja-JP" sz="1800" i="1">
                                  <a:latin typeface="Cambria Math" panose="02040503050406030204" pitchFamily="18" charset="0"/>
                                  <a:ea typeface="Cambria Math" panose="02040503050406030204" pitchFamily="18" charset="0"/>
                                </a:rPr>
                                <m:t>2</m:t>
                              </m:r>
                              <m:r>
                                <m:rPr>
                                  <m:sty m:val="p"/>
                                </m:rPr>
                                <a:rPr lang="el-GR" altLang="ja-JP" sz="1800" i="1">
                                  <a:latin typeface="Cambria Math" panose="02040503050406030204" pitchFamily="18" charset="0"/>
                                  <a:ea typeface="Cambria Math" panose="02040503050406030204" pitchFamily="18" charset="0"/>
                                </a:rPr>
                                <m:t>Δ</m:t>
                              </m:r>
                              <m:r>
                                <a:rPr lang="en-US" altLang="ja-JP" sz="1800" i="1">
                                  <a:latin typeface="Cambria Math" panose="02040503050406030204" pitchFamily="18" charset="0"/>
                                  <a:ea typeface="Cambria Math" panose="02040503050406030204" pitchFamily="18" charset="0"/>
                                </a:rPr>
                                <m:t>𝑥</m:t>
                              </m:r>
                            </m:den>
                          </m:f>
                        </m:e>
                      </m:d>
                    </m:oMath>
                  </m:oMathPara>
                </a14:m>
                <a:endParaRPr kumimoji="1" lang="ja-JP" altLang="en-US"/>
              </a:p>
            </p:txBody>
          </p:sp>
        </mc:Choice>
        <mc:Fallback xmlns="">
          <p:sp>
            <p:nvSpPr>
              <p:cNvPr id="5" name="テキスト ボックス 4">
                <a:extLst>
                  <a:ext uri="{FF2B5EF4-FFF2-40B4-BE49-F238E27FC236}">
                    <a16:creationId xmlns:a16="http://schemas.microsoft.com/office/drawing/2014/main" id="{A7F10B7F-1B35-0921-6DA9-A53E08F8F06C}"/>
                  </a:ext>
                </a:extLst>
              </p:cNvPr>
              <p:cNvSpPr txBox="1">
                <a:spLocks noRot="1" noChangeAspect="1" noMove="1" noResize="1" noEditPoints="1" noAdjustHandles="1" noChangeArrowheads="1" noChangeShapeType="1" noTextEdit="1"/>
              </p:cNvSpPr>
              <p:nvPr/>
            </p:nvSpPr>
            <p:spPr>
              <a:xfrm>
                <a:off x="4850383" y="2956943"/>
                <a:ext cx="6288773" cy="2571410"/>
              </a:xfrm>
              <a:prstGeom prst="rect">
                <a:avLst/>
              </a:prstGeom>
              <a:blipFill>
                <a:blip r:embed="rId4"/>
                <a:stretch>
                  <a:fillRect r="-404"/>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A878281C-169C-A4C0-1BC8-5BF21DA07D22}"/>
              </a:ext>
            </a:extLst>
          </p:cNvPr>
          <p:cNvSpPr txBox="1"/>
          <p:nvPr/>
        </p:nvSpPr>
        <p:spPr>
          <a:xfrm>
            <a:off x="4847335" y="5346306"/>
            <a:ext cx="355600" cy="923330"/>
          </a:xfrm>
          <a:prstGeom prst="rect">
            <a:avLst/>
          </a:prstGeom>
          <a:noFill/>
        </p:spPr>
        <p:txBody>
          <a:bodyPr wrap="square" rtlCol="0">
            <a:spAutoFit/>
          </a:bodyPr>
          <a:lstStyle/>
          <a:p>
            <a:r>
              <a:rPr kumimoji="1" lang="ja-JP" altLang="en-US"/>
              <a:t>・・・</a:t>
            </a:r>
          </a:p>
        </p:txBody>
      </p:sp>
    </p:spTree>
    <p:extLst>
      <p:ext uri="{BB962C8B-B14F-4D97-AF65-F5344CB8AC3E}">
        <p14:creationId xmlns:p14="http://schemas.microsoft.com/office/powerpoint/2010/main" val="2332529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en-US" altLang="ja-JP" sz="4000" dirty="0"/>
              <a:t>2</a:t>
            </a:r>
            <a:r>
              <a:rPr kumimoji="1" lang="en-US" altLang="ja-JP" sz="4000" dirty="0"/>
              <a:t>.5 </a:t>
            </a:r>
            <a:r>
              <a:rPr kumimoji="1" lang="ja-JP" altLang="en-US" sz="4000"/>
              <a:t>一階偏微分方程式</a:t>
            </a:r>
            <a:r>
              <a:rPr kumimoji="1" lang="en-US" altLang="ja-JP" sz="4000" dirty="0"/>
              <a:t>(t, x </a:t>
            </a:r>
            <a:r>
              <a:rPr kumimoji="1" lang="ja-JP" altLang="en-US" sz="4000"/>
              <a:t>微分</a:t>
            </a:r>
            <a:r>
              <a:rPr kumimoji="1" lang="en-US" altLang="ja-JP" sz="4000" dirty="0"/>
              <a:t>)</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lnSpc>
                <a:spcPct val="110000"/>
              </a:lnSpc>
              <a:buNone/>
            </a:pPr>
            <a:endParaRPr lang="en-US" altLang="ja-JP" sz="1800" dirty="0"/>
          </a:p>
          <a:p>
            <a:pPr marL="0" indent="0">
              <a:lnSpc>
                <a:spcPct val="110000"/>
              </a:lnSpc>
              <a:buNone/>
            </a:pPr>
            <a:endParaRPr lang="en-US" altLang="ja-JP" sz="18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9BC8377-02A3-7EE4-8BA5-1CF4B21779FA}"/>
                  </a:ext>
                </a:extLst>
              </p:cNvPr>
              <p:cNvSpPr txBox="1"/>
              <p:nvPr/>
            </p:nvSpPr>
            <p:spPr>
              <a:xfrm>
                <a:off x="835152" y="2144118"/>
                <a:ext cx="10515600" cy="3994555"/>
              </a:xfrm>
              <a:prstGeom prst="rect">
                <a:avLst/>
              </a:prstGeom>
              <a:noFill/>
              <a:ln w="38100" cmpd="thickThin">
                <a:solidFill>
                  <a:schemeClr val="accent2"/>
                </a:solidFill>
              </a:ln>
            </p:spPr>
            <p:txBody>
              <a:bodyPr wrap="square" rtlCol="0">
                <a:spAutoFit/>
              </a:bodyPr>
              <a:lstStyle/>
              <a:p>
                <a:r>
                  <a:rPr kumimoji="1" lang="ja-JP" altLang="en-US" sz="2000" b="1">
                    <a:solidFill>
                      <a:schemeClr val="accent2"/>
                    </a:solidFill>
                  </a:rPr>
                  <a:t>一階偏微分方程式まとめ</a:t>
                </a:r>
                <a:endParaRPr lang="en-US" altLang="ja-JP" sz="2000" b="1" dirty="0">
                  <a:solidFill>
                    <a:schemeClr val="accent2"/>
                  </a:solidFill>
                </a:endParaRPr>
              </a:p>
              <a:p>
                <a:endParaRPr kumimoji="1" lang="en-US" altLang="ja-JP" sz="2000" b="1" dirty="0">
                  <a:solidFill>
                    <a:schemeClr val="accent2"/>
                  </a:solidFill>
                </a:endParaRPr>
              </a:p>
              <a:p>
                <a:pPr>
                  <a:lnSpc>
                    <a:spcPct val="150000"/>
                  </a:lnSpc>
                </a:pPr>
                <a:r>
                  <a:rPr lang="ja-JP" altLang="en-US"/>
                  <a:t>・一階偏微分方程式は空間微分を離散化し近似することで、一階常微分方程式に近似できる。</a:t>
                </a:r>
                <a:r>
                  <a:rPr lang="en-US" altLang="ja-JP" dirty="0"/>
                  <a:t>(</a:t>
                </a:r>
                <a:r>
                  <a:rPr lang="en-US" altLang="ja-JP" dirty="0" err="1"/>
                  <a:t>MoL</a:t>
                </a:r>
                <a:r>
                  <a:rPr lang="en-US" altLang="ja-JP" dirty="0"/>
                  <a:t>)</a:t>
                </a:r>
              </a:p>
              <a:p>
                <a:pPr>
                  <a:lnSpc>
                    <a:spcPct val="150000"/>
                  </a:lnSpc>
                </a:pPr>
                <a:r>
                  <a:rPr lang="ja-JP" altLang="en-US"/>
                  <a:t>・具体的な解法は、</a:t>
                </a:r>
                <a:endParaRPr lang="en-US" altLang="ja-JP" dirty="0"/>
              </a:p>
              <a:p>
                <a:pPr>
                  <a:lnSpc>
                    <a:spcPct val="150000"/>
                  </a:lnSpc>
                </a:pPr>
                <a:r>
                  <a:rPr lang="ja-JP" altLang="en-US"/>
                  <a:t>　①空間グリッド</a:t>
                </a:r>
                <a:r>
                  <a:rPr lang="en-US" altLang="ja-JP" dirty="0"/>
                  <a:t>(</a:t>
                </a:r>
                <a:r>
                  <a:rPr lang="ja-JP" altLang="en-US"/>
                  <a:t>計算範囲</a:t>
                </a:r>
                <a:r>
                  <a:rPr lang="en-US" altLang="ja-JP" dirty="0"/>
                  <a:t> </a:t>
                </a:r>
                <a14:m>
                  <m:oMath xmlns:m="http://schemas.openxmlformats.org/officeDocument/2006/math">
                    <m:r>
                      <a:rPr lang="en-US" altLang="ja-JP">
                        <a:latin typeface="Cambria Math" panose="02040503050406030204" pitchFamily="18" charset="0"/>
                        <a:ea typeface="Cambria Math" panose="02040503050406030204" pitchFamily="18" charset="0"/>
                      </a:rPr>
                      <m:t>−</m:t>
                    </m:r>
                    <m:r>
                      <m:rPr>
                        <m:sty m:val="p"/>
                      </m:rPr>
                      <a:rPr lang="en-US" altLang="ja-JP">
                        <a:latin typeface="Cambria Math" panose="02040503050406030204" pitchFamily="18" charset="0"/>
                        <a:ea typeface="Cambria Math" panose="02040503050406030204" pitchFamily="18" charset="0"/>
                      </a:rPr>
                      <m:t>L</m:t>
                    </m:r>
                    <m:r>
                      <a:rPr lang="en-US" altLang="ja-JP">
                        <a:latin typeface="Cambria Math" panose="02040503050406030204" pitchFamily="18" charset="0"/>
                        <a:ea typeface="Cambria Math" panose="02040503050406030204" pitchFamily="18" charset="0"/>
                      </a:rPr>
                      <m:t>~</m:t>
                    </m:r>
                    <m:r>
                      <m:rPr>
                        <m:sty m:val="p"/>
                      </m:rPr>
                      <a:rPr lang="en-US" altLang="ja-JP">
                        <a:latin typeface="Cambria Math" panose="02040503050406030204" pitchFamily="18" charset="0"/>
                        <a:ea typeface="Cambria Math" panose="02040503050406030204" pitchFamily="18" charset="0"/>
                      </a:rPr>
                      <m:t>L</m:t>
                    </m:r>
                  </m:oMath>
                </a14:m>
                <a:r>
                  <a:rPr lang="en-US" altLang="ja-JP" dirty="0"/>
                  <a:t>, </a:t>
                </a:r>
                <a:r>
                  <a:rPr lang="ja-JP" altLang="en-US"/>
                  <a:t>空間離散化幅</a:t>
                </a:r>
                <a:r>
                  <a:rPr lang="en-US" altLang="ja-JP" dirty="0"/>
                  <a:t> </a:t>
                </a:r>
                <a14:m>
                  <m:oMath xmlns:m="http://schemas.openxmlformats.org/officeDocument/2006/math">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𝑥</m:t>
                    </m:r>
                  </m:oMath>
                </a14:m>
                <a:r>
                  <a:rPr lang="en-US" altLang="ja-JP" dirty="0"/>
                  <a:t>)</a:t>
                </a:r>
                <a:r>
                  <a:rPr lang="ja-JP" altLang="en-US"/>
                  <a:t>を決める</a:t>
                </a:r>
                <a:endParaRPr lang="en-US" altLang="ja-JP" dirty="0"/>
              </a:p>
              <a:p>
                <a:pPr>
                  <a:lnSpc>
                    <a:spcPct val="150000"/>
                  </a:lnSpc>
                </a:pPr>
                <a:r>
                  <a:rPr lang="ja-JP" altLang="en-US"/>
                  <a:t>　</a:t>
                </a:r>
                <a:r>
                  <a:rPr lang="en-US" altLang="ja-JP" dirty="0"/>
                  <a:t>②</a:t>
                </a:r>
                <a:r>
                  <a:rPr lang="ja-JP" altLang="en-US"/>
                  <a:t>境界条件を課す</a:t>
                </a:r>
                <a:endParaRPr lang="en-US" altLang="ja-JP" dirty="0"/>
              </a:p>
              <a:p>
                <a:pPr>
                  <a:lnSpc>
                    <a:spcPct val="150000"/>
                  </a:lnSpc>
                </a:pPr>
                <a:r>
                  <a:rPr lang="ja-JP" altLang="en-US"/>
                  <a:t>　</a:t>
                </a:r>
                <a:r>
                  <a:rPr lang="en-US" altLang="ja-JP" dirty="0"/>
                  <a:t>③</a:t>
                </a:r>
                <a:r>
                  <a:rPr lang="ja-JP" altLang="en-US"/>
                  <a:t>ある時刻</a:t>
                </a:r>
                <a:r>
                  <a:rPr lang="en-US" altLang="ja-JP" sz="1800" dirty="0"/>
                  <a:t> </a:t>
                </a:r>
                <a14:m>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𝑡</m:t>
                        </m:r>
                      </m:e>
                      <m:sub>
                        <m:r>
                          <a:rPr lang="en-US" altLang="ja-JP" sz="1800" b="0" i="1" smtClean="0">
                            <a:latin typeface="Cambria Math" panose="02040503050406030204" pitchFamily="18" charset="0"/>
                          </a:rPr>
                          <m:t>𝑛</m:t>
                        </m:r>
                      </m:sub>
                    </m:sSub>
                  </m:oMath>
                </a14:m>
                <a:r>
                  <a:rPr lang="en-US" altLang="ja-JP" sz="1800" dirty="0"/>
                  <a:t> </a:t>
                </a:r>
                <a:r>
                  <a:rPr lang="ja-JP" altLang="en-US" sz="1800"/>
                  <a:t>での初期値</a:t>
                </a:r>
                <a:r>
                  <a:rPr lang="en-US" altLang="ja-JP" sz="1800" dirty="0"/>
                  <a:t> </a:t>
                </a:r>
                <a14:m>
                  <m:oMath xmlns:m="http://schemas.openxmlformats.org/officeDocument/2006/math">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𝑈</m:t>
                        </m:r>
                      </m:e>
                      <m:sub>
                        <m:r>
                          <a:rPr lang="en-US" altLang="ja-JP" i="1">
                            <a:latin typeface="Cambria Math" panose="02040503050406030204" pitchFamily="18" charset="0"/>
                            <a:ea typeface="Cambria Math" panose="02040503050406030204" pitchFamily="18" charset="0"/>
                          </a:rPr>
                          <m:t>𝑖</m:t>
                        </m:r>
                      </m:sub>
                      <m:sup>
                        <m:r>
                          <a:rPr lang="en-US" altLang="ja-JP" i="1">
                            <a:latin typeface="Cambria Math" panose="02040503050406030204" pitchFamily="18" charset="0"/>
                            <a:ea typeface="Cambria Math" panose="02040503050406030204" pitchFamily="18" charset="0"/>
                          </a:rPr>
                          <m:t>𝑛</m:t>
                        </m:r>
                      </m:sup>
                    </m:sSubSup>
                    <m:r>
                      <a:rPr lang="en-US" altLang="ja-JP" b="0" i="0" smtClean="0">
                        <a:latin typeface="Cambria Math" panose="02040503050406030204" pitchFamily="18" charset="0"/>
                        <a:ea typeface="Cambria Math" panose="02040503050406030204" pitchFamily="18" charset="0"/>
                      </a:rPr>
                      <m:t>(</m:t>
                    </m:r>
                    <m:r>
                      <m:rPr>
                        <m:sty m:val="p"/>
                      </m:rPr>
                      <a:rPr lang="en-US" altLang="ja-JP" b="0" i="0" smtClean="0">
                        <a:latin typeface="Cambria Math" panose="02040503050406030204" pitchFamily="18" charset="0"/>
                        <a:ea typeface="Cambria Math" panose="02040503050406030204" pitchFamily="18" charset="0"/>
                      </a:rPr>
                      <m:t>i</m:t>
                    </m:r>
                    <m:r>
                      <a:rPr lang="en-US" altLang="ja-JP" b="0" i="0" smtClean="0">
                        <a:latin typeface="Cambria Math" panose="02040503050406030204" pitchFamily="18" charset="0"/>
                        <a:ea typeface="Cambria Math" panose="02040503050406030204" pitchFamily="18" charset="0"/>
                      </a:rPr>
                      <m:t>=−</m:t>
                    </m:r>
                    <m:r>
                      <m:rPr>
                        <m:sty m:val="p"/>
                      </m:rPr>
                      <a:rPr lang="en-US" altLang="ja-JP" b="0" i="0" smtClean="0">
                        <a:latin typeface="Cambria Math" panose="02040503050406030204" pitchFamily="18" charset="0"/>
                        <a:ea typeface="Cambria Math" panose="02040503050406030204" pitchFamily="18" charset="0"/>
                      </a:rPr>
                      <m:t>L</m:t>
                    </m:r>
                    <m:r>
                      <a:rPr lang="en-US" altLang="ja-JP" b="0" i="0" smtClean="0">
                        <a:latin typeface="Cambria Math" panose="02040503050406030204" pitchFamily="18" charset="0"/>
                        <a:ea typeface="Cambria Math" panose="02040503050406030204" pitchFamily="18" charset="0"/>
                      </a:rPr>
                      <m:t>~</m:t>
                    </m:r>
                    <m:r>
                      <m:rPr>
                        <m:sty m:val="p"/>
                      </m:rPr>
                      <a:rPr lang="en-US" altLang="ja-JP" b="0" i="0" smtClean="0">
                        <a:latin typeface="Cambria Math" panose="02040503050406030204" pitchFamily="18" charset="0"/>
                        <a:ea typeface="Cambria Math" panose="02040503050406030204" pitchFamily="18" charset="0"/>
                      </a:rPr>
                      <m:t>L</m:t>
                    </m:r>
                    <m:r>
                      <a:rPr lang="en-US" altLang="ja-JP" b="0" i="0" smtClean="0">
                        <a:latin typeface="Cambria Math" panose="02040503050406030204" pitchFamily="18" charset="0"/>
                        <a:ea typeface="Cambria Math" panose="02040503050406030204" pitchFamily="18" charset="0"/>
                      </a:rPr>
                      <m:t>)</m:t>
                    </m:r>
                  </m:oMath>
                </a14:m>
                <a:r>
                  <a:rPr lang="ja-JP" altLang="en-US"/>
                  <a:t>と離散化幅</a:t>
                </a:r>
                <a14:m>
                  <m:oMath xmlns:m="http://schemas.openxmlformats.org/officeDocument/2006/math">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𝑡</m:t>
                    </m:r>
                  </m:oMath>
                </a14:m>
                <a:r>
                  <a:rPr lang="ja-JP" altLang="en-US"/>
                  <a:t>を与える</a:t>
                </a:r>
                <a:endParaRPr lang="en-US" altLang="ja-JP" dirty="0"/>
              </a:p>
              <a:p>
                <a:pPr>
                  <a:lnSpc>
                    <a:spcPct val="150000"/>
                  </a:lnSpc>
                </a:pPr>
                <a:r>
                  <a:rPr lang="ja-JP" altLang="en-US"/>
                  <a:t>　</a:t>
                </a:r>
                <a:r>
                  <a:rPr lang="en-US" altLang="ja-JP" dirty="0"/>
                  <a:t>④</a:t>
                </a:r>
                <a:r>
                  <a:rPr lang="ja-JP" altLang="en-US"/>
                  <a:t>一階常微分方程式とみなして逐次的に計算</a:t>
                </a:r>
                <a:endParaRPr lang="en-US" altLang="ja-JP" dirty="0"/>
              </a:p>
              <a:p>
                <a:pPr>
                  <a:lnSpc>
                    <a:spcPct val="150000"/>
                  </a:lnSpc>
                </a:pPr>
                <a:r>
                  <a:rPr lang="ja-JP" altLang="en-US"/>
                  <a:t>・</a:t>
                </a:r>
                <a:r>
                  <a:rPr lang="en-US" altLang="ja-JP" dirty="0"/>
                  <a:t>1</a:t>
                </a:r>
                <a:r>
                  <a:rPr lang="ja-JP" altLang="en-US"/>
                  <a:t>タイムステップごとに空間グリッドの全ての点に関して計算が生じるため計算量、データ量が増</a:t>
                </a:r>
                <a:endParaRPr lang="en-US" altLang="ja-JP" dirty="0"/>
              </a:p>
              <a:p>
                <a:pPr>
                  <a:lnSpc>
                    <a:spcPct val="150000"/>
                  </a:lnSpc>
                </a:pPr>
                <a:r>
                  <a:rPr lang="ja-JP" altLang="en-US"/>
                  <a:t>　大する。</a:t>
                </a:r>
                <a:r>
                  <a:rPr lang="en-US" altLang="ja-JP" dirty="0"/>
                  <a:t>(</a:t>
                </a:r>
                <a:r>
                  <a:rPr lang="ja-JP" altLang="en-US"/>
                  <a:t>一般的には</a:t>
                </a:r>
                <a:r>
                  <a:rPr lang="en-US" altLang="ja-JP" dirty="0"/>
                  <a:t>3</a:t>
                </a:r>
                <a:r>
                  <a:rPr lang="ja-JP" altLang="en-US"/>
                  <a:t>次元空間を想定する必要があるので計算量、データ量は膨大になる</a:t>
                </a:r>
                <a:r>
                  <a:rPr lang="en-US" altLang="ja-JP" dirty="0"/>
                  <a:t>)</a:t>
                </a:r>
              </a:p>
            </p:txBody>
          </p:sp>
        </mc:Choice>
        <mc:Fallback xmlns="">
          <p:sp>
            <p:nvSpPr>
              <p:cNvPr id="5" name="テキスト ボックス 4">
                <a:extLst>
                  <a:ext uri="{FF2B5EF4-FFF2-40B4-BE49-F238E27FC236}">
                    <a16:creationId xmlns:a16="http://schemas.microsoft.com/office/drawing/2014/main" id="{89BC8377-02A3-7EE4-8BA5-1CF4B21779FA}"/>
                  </a:ext>
                </a:extLst>
              </p:cNvPr>
              <p:cNvSpPr txBox="1">
                <a:spLocks noRot="1" noChangeAspect="1" noMove="1" noResize="1" noEditPoints="1" noAdjustHandles="1" noChangeArrowheads="1" noChangeShapeType="1" noTextEdit="1"/>
              </p:cNvSpPr>
              <p:nvPr/>
            </p:nvSpPr>
            <p:spPr>
              <a:xfrm>
                <a:off x="835152" y="2144118"/>
                <a:ext cx="10515600" cy="3994555"/>
              </a:xfrm>
              <a:prstGeom prst="rect">
                <a:avLst/>
              </a:prstGeom>
              <a:blipFill>
                <a:blip r:embed="rId2"/>
                <a:stretch>
                  <a:fillRect l="-481" t="-314" b="-943"/>
                </a:stretch>
              </a:blipFill>
              <a:ln w="38100" cmpd="thickThin">
                <a:solidFill>
                  <a:schemeClr val="accent2"/>
                </a:solidFill>
              </a:ln>
            </p:spPr>
            <p:txBody>
              <a:bodyPr/>
              <a:lstStyle/>
              <a:p>
                <a:r>
                  <a:rPr lang="ja-JP" altLang="en-US">
                    <a:noFill/>
                  </a:rPr>
                  <a:t> </a:t>
                </a:r>
              </a:p>
            </p:txBody>
          </p:sp>
        </mc:Fallback>
      </mc:AlternateContent>
    </p:spTree>
    <p:extLst>
      <p:ext uri="{BB962C8B-B14F-4D97-AF65-F5344CB8AC3E}">
        <p14:creationId xmlns:p14="http://schemas.microsoft.com/office/powerpoint/2010/main" val="2359098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en-US" altLang="ja-JP" sz="4000" dirty="0"/>
              <a:t>2</a:t>
            </a:r>
            <a:r>
              <a:rPr kumimoji="1" lang="en-US" altLang="ja-JP" sz="4000" dirty="0"/>
              <a:t>.5 </a:t>
            </a:r>
            <a:r>
              <a:rPr kumimoji="1" lang="ja-JP" altLang="en-US" sz="4000"/>
              <a:t>一階偏微分方程式</a:t>
            </a:r>
            <a:r>
              <a:rPr kumimoji="1" lang="en-US" altLang="ja-JP" sz="4000" dirty="0"/>
              <a:t>(t, x </a:t>
            </a:r>
            <a:r>
              <a:rPr kumimoji="1" lang="ja-JP" altLang="en-US" sz="4000"/>
              <a:t>微分</a:t>
            </a:r>
            <a:r>
              <a:rPr kumimoji="1" lang="en-US" altLang="ja-JP" sz="4000" dirty="0"/>
              <a:t>)</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fontScale="92500" lnSpcReduction="10000"/>
              </a:bodyPr>
              <a:lstStyle/>
              <a:p>
                <a:pPr marL="0" indent="0">
                  <a:lnSpc>
                    <a:spcPct val="110000"/>
                  </a:lnSpc>
                  <a:buNone/>
                </a:pPr>
                <a:r>
                  <a:rPr kumimoji="1" lang="ja-JP" altLang="en-US" sz="2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rPr>
                  <a:t>補足：中心差分</a:t>
                </a:r>
                <a:r>
                  <a:rPr lang="ja-JP" altLang="en-US" sz="2400"/>
                  <a:t>の導出</a:t>
                </a:r>
                <a:endParaRPr lang="en-US" altLang="ja-JP" sz="2400" dirty="0"/>
              </a:p>
              <a:p>
                <a:pPr marL="0" indent="0">
                  <a:lnSpc>
                    <a:spcPct val="110000"/>
                  </a:lnSpc>
                  <a:buNone/>
                </a:pPr>
                <a14:m>
                  <m:oMathPara xmlns:m="http://schemas.openxmlformats.org/officeDocument/2006/math">
                    <m:oMathParaPr>
                      <m:jc m:val="centerGroup"/>
                    </m:oMathParaPr>
                    <m:oMath xmlns:m="http://schemas.openxmlformats.org/officeDocument/2006/math">
                      <m:f>
                        <m:fPr>
                          <m:ctrlPr>
                            <a:rPr lang="en-US" altLang="ja-JP" sz="1800" i="1" smtClean="0">
                              <a:latin typeface="Cambria Math" panose="02040503050406030204" pitchFamily="18" charset="0"/>
                            </a:rPr>
                          </m:ctrlPr>
                        </m:fPr>
                        <m:num>
                          <m:r>
                            <a:rPr lang="en-US" altLang="ja-JP" sz="1800" i="1" smtClean="0">
                              <a:latin typeface="Cambria Math" panose="02040503050406030204" pitchFamily="18" charset="0"/>
                              <a:ea typeface="Cambria Math" panose="02040503050406030204" pitchFamily="18" charset="0"/>
                            </a:rPr>
                            <m:t>𝜕</m:t>
                          </m:r>
                          <m:sSub>
                            <m:sSubPr>
                              <m:ctrlPr>
                                <a:rPr lang="en-US" altLang="ja-JP" sz="1800" i="1" smtClean="0">
                                  <a:latin typeface="Cambria Math" panose="02040503050406030204" pitchFamily="18" charset="0"/>
                                  <a:ea typeface="Cambria Math" panose="02040503050406030204" pitchFamily="18" charset="0"/>
                                </a:rPr>
                              </m:ctrlPr>
                            </m:sSub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sub>
                          </m:sSub>
                        </m:num>
                        <m:den>
                          <m:r>
                            <a:rPr lang="en-US" altLang="ja-JP" sz="180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𝑥</m:t>
                          </m:r>
                        </m:den>
                      </m:f>
                      <m:r>
                        <a:rPr lang="en-US" altLang="ja-JP" sz="1800" i="1">
                          <a:latin typeface="Cambria Math" panose="02040503050406030204" pitchFamily="18" charset="0"/>
                          <a:ea typeface="Cambria Math" panose="02040503050406030204" pitchFamily="18" charset="0"/>
                        </a:rPr>
                        <m:t>~</m:t>
                      </m:r>
                      <m:f>
                        <m:fPr>
                          <m:ctrlPr>
                            <a:rPr lang="en-US" altLang="ja-JP" sz="1800" i="1" smtClean="0">
                              <a:latin typeface="Cambria Math" panose="02040503050406030204" pitchFamily="18" charset="0"/>
                              <a:ea typeface="Cambria Math" panose="02040503050406030204" pitchFamily="18" charset="0"/>
                            </a:rPr>
                          </m:ctrlPr>
                        </m:fPr>
                        <m:num>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𝑛</m:t>
                              </m:r>
                            </m:sup>
                          </m:sSubSup>
                          <m:r>
                            <a:rPr lang="en-US" altLang="ja-JP" sz="1800" b="0" i="1" smtClean="0">
                              <a:latin typeface="Cambria Math" panose="02040503050406030204" pitchFamily="18" charset="0"/>
                              <a:ea typeface="Cambria Math" panose="02040503050406030204" pitchFamily="18" charset="0"/>
                            </a:rPr>
                            <m:t>−</m:t>
                          </m:r>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𝑛</m:t>
                              </m:r>
                            </m:sup>
                          </m:sSubSup>
                        </m:num>
                        <m:den>
                          <m:r>
                            <a:rPr lang="en-US" altLang="ja-JP" sz="1800" b="0" i="1" smtClean="0">
                              <a:latin typeface="Cambria Math" panose="02040503050406030204" pitchFamily="18" charset="0"/>
                              <a:ea typeface="Cambria Math" panose="02040503050406030204" pitchFamily="18" charset="0"/>
                            </a:rPr>
                            <m:t>2</m:t>
                          </m:r>
                          <m:r>
                            <m:rPr>
                              <m:sty m:val="p"/>
                            </m:rPr>
                            <a:rPr lang="el-GR" altLang="ja-JP" sz="1800" b="0" i="1" smtClean="0">
                              <a:latin typeface="Cambria Math" panose="02040503050406030204" pitchFamily="18" charset="0"/>
                              <a:ea typeface="Cambria Math" panose="02040503050406030204" pitchFamily="18" charset="0"/>
                            </a:rPr>
                            <m:t>Δ</m:t>
                          </m:r>
                          <m:r>
                            <a:rPr lang="en-US" altLang="ja-JP" sz="1800" b="0" i="1" smtClean="0">
                              <a:latin typeface="Cambria Math" panose="02040503050406030204" pitchFamily="18" charset="0"/>
                              <a:ea typeface="Cambria Math" panose="02040503050406030204" pitchFamily="18" charset="0"/>
                            </a:rPr>
                            <m:t>𝑥</m:t>
                          </m:r>
                        </m:den>
                      </m:f>
                    </m:oMath>
                  </m:oMathPara>
                </a14:m>
                <a:endParaRPr lang="en-US" altLang="ja-JP" sz="1800" dirty="0"/>
              </a:p>
              <a:p>
                <a:pPr marL="0" indent="0">
                  <a:lnSpc>
                    <a:spcPct val="110000"/>
                  </a:lnSpc>
                  <a:buNone/>
                </a:pPr>
                <a:r>
                  <a:rPr lang="ja-JP" altLang="en-US" sz="1800"/>
                  <a:t>を求める。</a:t>
                </a:r>
                <a:endParaRPr lang="en-US" altLang="ja-JP" sz="1800" dirty="0"/>
              </a:p>
              <a:p>
                <a:pPr marL="0" indent="0">
                  <a:lnSpc>
                    <a:spcPct val="110000"/>
                  </a:lnSpc>
                  <a:buNone/>
                </a:pPr>
                <a:endParaRPr lang="en-US" altLang="ja-JP" sz="1800" dirty="0"/>
              </a:p>
              <a:p>
                <a:pPr marL="0" indent="0">
                  <a:lnSpc>
                    <a:spcPct val="110000"/>
                  </a:lnSpc>
                  <a:buNone/>
                </a:pPr>
                <a14:m>
                  <m:oMathPara xmlns:m="http://schemas.openxmlformats.org/officeDocument/2006/math">
                    <m:oMathParaPr>
                      <m:jc m:val="centerGroup"/>
                    </m:oMathParaPr>
                    <m:oMath xmlns:m="http://schemas.openxmlformats.org/officeDocument/2006/math">
                      <m:r>
                        <a:rPr lang="en-US" altLang="ja-JP" sz="1800" b="0" i="1" smtClean="0">
                          <a:latin typeface="Cambria Math" panose="02040503050406030204" pitchFamily="18" charset="0"/>
                        </a:rPr>
                        <m:t>𝑈</m:t>
                      </m:r>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𝑥</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𝑥</m:t>
                          </m:r>
                        </m:e>
                      </m:d>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𝑈</m:t>
                      </m:r>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𝑥</m:t>
                          </m:r>
                        </m:e>
                      </m:d>
                      <m: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𝑈</m:t>
                          </m:r>
                        </m:e>
                        <m:sup>
                          <m:r>
                            <a:rPr lang="en-US" altLang="ja-JP" sz="1800" b="0" i="1" smtClean="0">
                              <a:latin typeface="Cambria Math" panose="02040503050406030204" pitchFamily="18" charset="0"/>
                            </a:rPr>
                            <m:t>′</m:t>
                          </m:r>
                        </m:sup>
                      </m:sSup>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𝑥</m:t>
                          </m:r>
                        </m:e>
                      </m:d>
                      <m:r>
                        <a:rPr lang="en-US" altLang="ja-JP" sz="1800" i="1">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𝑥</m:t>
                      </m:r>
                      <m:r>
                        <a:rPr lang="en-US" altLang="ja-JP" sz="1800" i="1">
                          <a:latin typeface="Cambria Math" panose="02040503050406030204" pitchFamily="18" charset="0"/>
                        </a:rPr>
                        <m:t>+</m:t>
                      </m:r>
                      <m:f>
                        <m:fPr>
                          <m:ctrlPr>
                            <a:rPr lang="en-US" altLang="ja-JP" sz="1800" i="1" smtClean="0">
                              <a:latin typeface="Cambria Math" panose="02040503050406030204" pitchFamily="18" charset="0"/>
                            </a:rPr>
                          </m:ctrlPr>
                        </m:fPr>
                        <m:num>
                          <m:r>
                            <a:rPr lang="en-US" altLang="ja-JP" sz="1800" b="0" i="1" smtClean="0">
                              <a:latin typeface="Cambria Math" panose="02040503050406030204" pitchFamily="18" charset="0"/>
                            </a:rPr>
                            <m:t>1</m:t>
                          </m:r>
                        </m:num>
                        <m:den>
                          <m:r>
                            <a:rPr lang="en-US" altLang="ja-JP" sz="1800" b="0" i="1" smtClean="0">
                              <a:latin typeface="Cambria Math" panose="02040503050406030204" pitchFamily="18" charset="0"/>
                            </a:rPr>
                            <m:t>2</m:t>
                          </m:r>
                        </m:den>
                      </m:f>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𝑈</m:t>
                          </m:r>
                        </m:e>
                        <m:sup>
                          <m:r>
                            <a:rPr lang="en-US" altLang="ja-JP" sz="1800" i="1">
                              <a:latin typeface="Cambria Math" panose="02040503050406030204" pitchFamily="18" charset="0"/>
                            </a:rPr>
                            <m:t>′</m:t>
                          </m:r>
                          <m:r>
                            <a:rPr lang="en-US" altLang="ja-JP" sz="1800" b="0" i="1" smtClean="0">
                              <a:latin typeface="Cambria Math" panose="02040503050406030204" pitchFamily="18" charset="0"/>
                            </a:rPr>
                            <m:t>′</m:t>
                          </m:r>
                        </m:sup>
                      </m:sSup>
                      <m:d>
                        <m:dPr>
                          <m:ctrlPr>
                            <a:rPr lang="en-US" altLang="ja-JP" sz="1800" i="1">
                              <a:latin typeface="Cambria Math" panose="02040503050406030204" pitchFamily="18" charset="0"/>
                            </a:rPr>
                          </m:ctrlPr>
                        </m:dPr>
                        <m:e>
                          <m:r>
                            <a:rPr lang="en-US" altLang="ja-JP" sz="1800" i="1">
                              <a:latin typeface="Cambria Math" panose="02040503050406030204" pitchFamily="18" charset="0"/>
                            </a:rPr>
                            <m:t>𝑥</m:t>
                          </m:r>
                        </m:e>
                      </m:d>
                      <m:sSup>
                        <m:sSupPr>
                          <m:ctrlPr>
                            <a:rPr lang="en-US" altLang="ja-JP" sz="1800" i="1">
                              <a:latin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𝑥</m:t>
                          </m:r>
                        </m:e>
                        <m:sup>
                          <m:r>
                            <a:rPr lang="en-US" altLang="ja-JP" sz="1800" i="1">
                              <a:latin typeface="Cambria Math" panose="02040503050406030204" pitchFamily="18" charset="0"/>
                            </a:rPr>
                            <m:t>2</m:t>
                          </m:r>
                        </m:sup>
                      </m:sSup>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𝑂</m:t>
                      </m:r>
                      <m:d>
                        <m:dPr>
                          <m:ctrlPr>
                            <a:rPr lang="en-US" altLang="ja-JP" sz="1800" b="0" i="1" smtClean="0">
                              <a:latin typeface="Cambria Math" panose="02040503050406030204" pitchFamily="18" charset="0"/>
                            </a:rPr>
                          </m:ctrlPr>
                        </m:dPr>
                        <m:e>
                          <m:sSup>
                            <m:sSupPr>
                              <m:ctrlPr>
                                <a:rPr lang="en-US" altLang="ja-JP" sz="1800" b="0" i="1" smtClean="0">
                                  <a:latin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𝑥</m:t>
                              </m:r>
                            </m:e>
                            <m:sup>
                              <m:r>
                                <a:rPr lang="en-US" altLang="ja-JP" sz="1800" b="0" i="1" smtClean="0">
                                  <a:latin typeface="Cambria Math" panose="02040503050406030204" pitchFamily="18" charset="0"/>
                                  <a:ea typeface="Cambria Math" panose="02040503050406030204" pitchFamily="18" charset="0"/>
                                </a:rPr>
                                <m:t>3</m:t>
                              </m:r>
                            </m:sup>
                          </m:sSup>
                        </m:e>
                      </m:d>
                    </m:oMath>
                  </m:oMathPara>
                </a14:m>
                <a:endParaRPr lang="en-US" altLang="ja-JP" sz="1800" dirty="0"/>
              </a:p>
              <a:p>
                <a:pPr marL="0" indent="0">
                  <a:lnSpc>
                    <a:spcPct val="110000"/>
                  </a:lnSpc>
                  <a:buNone/>
                </a:pPr>
                <a14:m>
                  <m:oMathPara xmlns:m="http://schemas.openxmlformats.org/officeDocument/2006/math">
                    <m:oMathParaPr>
                      <m:jc m:val="centerGroup"/>
                    </m:oMathParaPr>
                    <m:oMath xmlns:m="http://schemas.openxmlformats.org/officeDocument/2006/math">
                      <m:r>
                        <a:rPr lang="en-US" altLang="ja-JP" sz="1800" b="0" i="1" smtClean="0">
                          <a:latin typeface="Cambria Math" panose="02040503050406030204" pitchFamily="18" charset="0"/>
                        </a:rPr>
                        <m:t>𝑈</m:t>
                      </m:r>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𝑥</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𝑥</m:t>
                          </m:r>
                        </m:e>
                      </m:d>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𝑈</m:t>
                      </m:r>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𝑥</m:t>
                          </m:r>
                        </m:e>
                      </m:d>
                      <m: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𝑈</m:t>
                          </m:r>
                        </m:e>
                        <m:sup>
                          <m:r>
                            <a:rPr lang="en-US" altLang="ja-JP" sz="1800" b="0" i="1" smtClean="0">
                              <a:latin typeface="Cambria Math" panose="02040503050406030204" pitchFamily="18" charset="0"/>
                            </a:rPr>
                            <m:t>′</m:t>
                          </m:r>
                        </m:sup>
                      </m:sSup>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𝑥</m:t>
                          </m:r>
                        </m:e>
                      </m:d>
                      <m:r>
                        <a:rPr lang="en-US" altLang="ja-JP" sz="1800" i="1">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𝑥</m:t>
                      </m:r>
                      <m:r>
                        <a:rPr lang="en-US" altLang="ja-JP" sz="1800" i="1">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
                            <a:rPr lang="en-US" altLang="ja-JP" sz="1800" i="1">
                              <a:latin typeface="Cambria Math" panose="02040503050406030204" pitchFamily="18" charset="0"/>
                            </a:rPr>
                            <m:t>2</m:t>
                          </m:r>
                        </m:den>
                      </m:f>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𝑈</m:t>
                          </m:r>
                        </m:e>
                        <m:sup>
                          <m:r>
                            <a:rPr lang="en-US" altLang="ja-JP" sz="1800" i="1">
                              <a:latin typeface="Cambria Math" panose="02040503050406030204" pitchFamily="18" charset="0"/>
                            </a:rPr>
                            <m:t>′′</m:t>
                          </m:r>
                        </m:sup>
                      </m:sSup>
                      <m:d>
                        <m:dPr>
                          <m:ctrlPr>
                            <a:rPr lang="en-US" altLang="ja-JP" sz="1800" i="1">
                              <a:latin typeface="Cambria Math" panose="02040503050406030204" pitchFamily="18" charset="0"/>
                            </a:rPr>
                          </m:ctrlPr>
                        </m:dPr>
                        <m:e>
                          <m:r>
                            <a:rPr lang="en-US" altLang="ja-JP" sz="1800" i="1">
                              <a:latin typeface="Cambria Math" panose="02040503050406030204" pitchFamily="18" charset="0"/>
                            </a:rPr>
                            <m:t>𝑥</m:t>
                          </m:r>
                        </m:e>
                      </m:d>
                      <m:sSup>
                        <m:sSupPr>
                          <m:ctrlPr>
                            <a:rPr lang="en-US" altLang="ja-JP" sz="1800" i="1">
                              <a:latin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𝑥</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r>
                        <a:rPr lang="en-US" altLang="ja-JP" sz="1800" i="1">
                          <a:latin typeface="Cambria Math" panose="02040503050406030204" pitchFamily="18" charset="0"/>
                        </a:rPr>
                        <m:t>𝑂</m:t>
                      </m:r>
                      <m:d>
                        <m:dPr>
                          <m:ctrlPr>
                            <a:rPr lang="en-US" altLang="ja-JP" sz="1800" i="1">
                              <a:latin typeface="Cambria Math" panose="02040503050406030204" pitchFamily="18" charset="0"/>
                            </a:rPr>
                          </m:ctrlPr>
                        </m:dPr>
                        <m:e>
                          <m:sSup>
                            <m:sSupPr>
                              <m:ctrlPr>
                                <a:rPr lang="en-US" altLang="ja-JP" sz="1800" i="1">
                                  <a:latin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𝑥</m:t>
                              </m:r>
                            </m:e>
                            <m:sup>
                              <m:r>
                                <a:rPr lang="en-US" altLang="ja-JP" sz="1800" i="1">
                                  <a:latin typeface="Cambria Math" panose="02040503050406030204" pitchFamily="18" charset="0"/>
                                  <a:ea typeface="Cambria Math" panose="02040503050406030204" pitchFamily="18" charset="0"/>
                                </a:rPr>
                                <m:t>3</m:t>
                              </m:r>
                            </m:sup>
                          </m:sSup>
                        </m:e>
                      </m:d>
                    </m:oMath>
                  </m:oMathPara>
                </a14:m>
                <a:endParaRPr lang="en-US" altLang="ja-JP" sz="1800" dirty="0"/>
              </a:p>
              <a:p>
                <a:pPr marL="0" indent="0">
                  <a:lnSpc>
                    <a:spcPct val="110000"/>
                  </a:lnSpc>
                  <a:buNone/>
                </a:pPr>
                <a:endParaRPr lang="en-US" altLang="ja-JP" sz="1800" dirty="0"/>
              </a:p>
              <a:p>
                <a:pPr marL="0" indent="0">
                  <a:lnSpc>
                    <a:spcPct val="110000"/>
                  </a:lnSpc>
                  <a:buNone/>
                </a:pPr>
                <a14:m>
                  <m:oMathPara xmlns:m="http://schemas.openxmlformats.org/officeDocument/2006/math">
                    <m:oMathParaPr>
                      <m:jc m:val="centerGroup"/>
                    </m:oMathParaPr>
                    <m:oMath xmlns:m="http://schemas.openxmlformats.org/officeDocument/2006/math">
                      <m:r>
                        <a:rPr lang="en-US" altLang="ja-JP" sz="1800" b="0" i="1" smtClean="0">
                          <a:latin typeface="Cambria Math" panose="02040503050406030204" pitchFamily="18" charset="0"/>
                        </a:rPr>
                        <m:t>𝑈</m:t>
                      </m:r>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𝑥</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𝑈</m:t>
                      </m:r>
                      <m:d>
                        <m:dPr>
                          <m:ctrlPr>
                            <a:rPr lang="en-US" altLang="ja-JP" sz="1800" i="1">
                              <a:latin typeface="Cambria Math" panose="02040503050406030204" pitchFamily="18" charset="0"/>
                            </a:rPr>
                          </m:ctrlPr>
                        </m:dPr>
                        <m:e>
                          <m:r>
                            <a:rPr lang="en-US" altLang="ja-JP" sz="1800" i="1">
                              <a:latin typeface="Cambria Math" panose="02040503050406030204" pitchFamily="18" charset="0"/>
                            </a:rPr>
                            <m:t>𝑥</m:t>
                          </m:r>
                          <m:r>
                            <a:rPr lang="en-US" altLang="ja-JP" sz="1800" b="0" i="1" smtClean="0">
                              <a:latin typeface="Cambria Math" panose="02040503050406030204" pitchFamily="18" charset="0"/>
                            </a:rPr>
                            <m:t>−</m:t>
                          </m:r>
                          <m:r>
                            <a:rPr lang="en-US" altLang="ja-JP" sz="1800" i="1">
                              <a:latin typeface="Cambria Math" panose="02040503050406030204" pitchFamily="18" charset="0"/>
                            </a:rPr>
                            <m:t>∆</m:t>
                          </m:r>
                          <m:r>
                            <a:rPr lang="en-US" altLang="ja-JP" sz="1800" i="1">
                              <a:latin typeface="Cambria Math" panose="02040503050406030204" pitchFamily="18" charset="0"/>
                            </a:rPr>
                            <m:t>𝑥</m:t>
                          </m:r>
                        </m:e>
                      </m:d>
                      <m:r>
                        <a:rPr lang="en-US" altLang="ja-JP" sz="1800" b="0" i="1" smtClean="0">
                          <a:latin typeface="Cambria Math" panose="02040503050406030204" pitchFamily="18" charset="0"/>
                        </a:rPr>
                        <m:t>=2</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𝑈</m:t>
                          </m:r>
                        </m:e>
                        <m:sup>
                          <m:r>
                            <a:rPr lang="en-US" altLang="ja-JP" sz="1800" i="1">
                              <a:latin typeface="Cambria Math" panose="02040503050406030204" pitchFamily="18" charset="0"/>
                            </a:rPr>
                            <m:t>′</m:t>
                          </m:r>
                        </m:sup>
                      </m:sSup>
                      <m:d>
                        <m:dPr>
                          <m:ctrlPr>
                            <a:rPr lang="en-US"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𝑥</m:t>
                      </m:r>
                      <m:r>
                        <a:rPr lang="en-US" altLang="ja-JP" sz="1800" i="1">
                          <a:latin typeface="Cambria Math" panose="02040503050406030204" pitchFamily="18" charset="0"/>
                        </a:rPr>
                        <m:t>+</m:t>
                      </m:r>
                      <m:r>
                        <a:rPr lang="en-US" altLang="ja-JP" sz="1800" i="1">
                          <a:latin typeface="Cambria Math" panose="02040503050406030204" pitchFamily="18" charset="0"/>
                        </a:rPr>
                        <m:t>𝑂</m:t>
                      </m:r>
                      <m:d>
                        <m:dPr>
                          <m:ctrlPr>
                            <a:rPr lang="en-US" altLang="ja-JP" sz="1800" i="1">
                              <a:latin typeface="Cambria Math" panose="02040503050406030204" pitchFamily="18" charset="0"/>
                            </a:rPr>
                          </m:ctrlPr>
                        </m:dPr>
                        <m:e>
                          <m:sSup>
                            <m:sSupPr>
                              <m:ctrlPr>
                                <a:rPr lang="en-US" altLang="ja-JP" sz="1800" i="1">
                                  <a:latin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𝑥</m:t>
                              </m:r>
                            </m:e>
                            <m:sup>
                              <m:r>
                                <a:rPr lang="en-US" altLang="ja-JP" sz="1800" i="1">
                                  <a:latin typeface="Cambria Math" panose="02040503050406030204" pitchFamily="18" charset="0"/>
                                  <a:ea typeface="Cambria Math" panose="02040503050406030204" pitchFamily="18" charset="0"/>
                                </a:rPr>
                                <m:t>3</m:t>
                              </m:r>
                            </m:sup>
                          </m:sSup>
                        </m:e>
                      </m:d>
                    </m:oMath>
                  </m:oMathPara>
                </a14:m>
                <a:endParaRPr lang="en-US" altLang="ja-JP" sz="1800" dirty="0"/>
              </a:p>
              <a:p>
                <a:pPr marL="0" indent="0">
                  <a:lnSpc>
                    <a:spcPct val="110000"/>
                  </a:lnSpc>
                  <a:buNone/>
                </a:pPr>
                <a:r>
                  <a:rPr lang="ja-JP" altLang="en-US" sz="1800"/>
                  <a:t>よって</a:t>
                </a:r>
                <a:endParaRPr lang="en-US" altLang="ja-JP" sz="1800" dirty="0"/>
              </a:p>
              <a:p>
                <a:pPr marL="0" indent="0">
                  <a:lnSpc>
                    <a:spcPct val="110000"/>
                  </a:lnSpc>
                  <a:buNone/>
                </a:pPr>
                <a14:m>
                  <m:oMathPara xmlns:m="http://schemas.openxmlformats.org/officeDocument/2006/math">
                    <m:oMathParaPr>
                      <m:jc m:val="centerGroup"/>
                    </m:oMathParaPr>
                    <m:oMath xmlns:m="http://schemas.openxmlformats.org/officeDocument/2006/math">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𝑈</m:t>
                          </m:r>
                        </m:e>
                        <m:sup>
                          <m:r>
                            <a:rPr lang="en-US" altLang="ja-JP" sz="1800" i="1">
                              <a:latin typeface="Cambria Math" panose="02040503050406030204" pitchFamily="18" charset="0"/>
                            </a:rPr>
                            <m:t>′</m:t>
                          </m:r>
                        </m:sup>
                      </m:sSup>
                      <m:d>
                        <m:dPr>
                          <m:ctrlPr>
                            <a:rPr lang="en-US"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b="0" i="1" smtClean="0">
                          <a:latin typeface="Cambria Math" panose="02040503050406030204" pitchFamily="18" charset="0"/>
                          <a:ea typeface="Cambria Math" panose="02040503050406030204" pitchFamily="18" charset="0"/>
                        </a:rPr>
                        <m:t>=</m:t>
                      </m:r>
                      <m:f>
                        <m:fPr>
                          <m:ctrlPr>
                            <a:rPr lang="en-US" altLang="ja-JP" sz="1800" i="1" smtClean="0">
                              <a:latin typeface="Cambria Math" panose="02040503050406030204" pitchFamily="18" charset="0"/>
                              <a:ea typeface="Cambria Math" panose="02040503050406030204" pitchFamily="18" charset="0"/>
                            </a:rPr>
                          </m:ctrlPr>
                        </m:fPr>
                        <m:num>
                          <m:r>
                            <a:rPr lang="en-US" altLang="ja-JP" sz="1800" i="1">
                              <a:latin typeface="Cambria Math" panose="02040503050406030204" pitchFamily="18" charset="0"/>
                            </a:rPr>
                            <m:t>𝑈</m:t>
                          </m:r>
                          <m:d>
                            <m:dPr>
                              <m:ctrlPr>
                                <a:rPr lang="en-US" altLang="ja-JP" sz="1800" i="1">
                                  <a:latin typeface="Cambria Math" panose="02040503050406030204" pitchFamily="18" charset="0"/>
                                </a:rPr>
                              </m:ctrlPr>
                            </m:dPr>
                            <m:e>
                              <m:r>
                                <a:rPr lang="en-US" altLang="ja-JP" sz="1800" i="1">
                                  <a:latin typeface="Cambria Math" panose="02040503050406030204" pitchFamily="18" charset="0"/>
                                </a:rPr>
                                <m:t>𝑥</m:t>
                              </m:r>
                              <m:r>
                                <a:rPr lang="en-US" altLang="ja-JP" sz="1800" i="1">
                                  <a:latin typeface="Cambria Math" panose="02040503050406030204" pitchFamily="18" charset="0"/>
                                </a:rPr>
                                <m:t>+∆</m:t>
                              </m:r>
                              <m:r>
                                <a:rPr lang="en-US" altLang="ja-JP" sz="1800" i="1">
                                  <a:latin typeface="Cambria Math" panose="02040503050406030204" pitchFamily="18" charset="0"/>
                                </a:rPr>
                                <m:t>𝑥</m:t>
                              </m:r>
                            </m:e>
                          </m:d>
                          <m:r>
                            <a:rPr lang="en-US" altLang="ja-JP" sz="1800" b="0" i="1" smtClean="0">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rPr>
                            <m:t>𝑈</m:t>
                          </m:r>
                          <m:d>
                            <m:dPr>
                              <m:ctrlPr>
                                <a:rPr lang="en-US" altLang="ja-JP" sz="1800" i="1">
                                  <a:latin typeface="Cambria Math" panose="02040503050406030204" pitchFamily="18" charset="0"/>
                                </a:rPr>
                              </m:ctrlPr>
                            </m:dPr>
                            <m:e>
                              <m:r>
                                <a:rPr lang="en-US" altLang="ja-JP" sz="1800" i="1">
                                  <a:latin typeface="Cambria Math" panose="02040503050406030204" pitchFamily="18" charset="0"/>
                                </a:rPr>
                                <m:t>𝑥</m:t>
                              </m:r>
                              <m:r>
                                <a:rPr lang="en-US" altLang="ja-JP" sz="1800" b="0" i="1" smtClean="0">
                                  <a:latin typeface="Cambria Math" panose="02040503050406030204" pitchFamily="18" charset="0"/>
                                </a:rPr>
                                <m:t>−</m:t>
                              </m:r>
                              <m:r>
                                <a:rPr lang="en-US" altLang="ja-JP" sz="1800" i="1">
                                  <a:latin typeface="Cambria Math" panose="02040503050406030204" pitchFamily="18" charset="0"/>
                                </a:rPr>
                                <m:t>∆</m:t>
                              </m:r>
                              <m:r>
                                <a:rPr lang="en-US" altLang="ja-JP" sz="1800" i="1">
                                  <a:latin typeface="Cambria Math" panose="02040503050406030204" pitchFamily="18" charset="0"/>
                                </a:rPr>
                                <m:t>𝑥</m:t>
                              </m:r>
                            </m:e>
                          </m:d>
                        </m:num>
                        <m:den>
                          <m:r>
                            <a:rPr lang="en-US" altLang="ja-JP" sz="1800" b="0" i="1" smtClean="0">
                              <a:latin typeface="Cambria Math" panose="02040503050406030204" pitchFamily="18" charset="0"/>
                              <a:ea typeface="Cambria Math" panose="02040503050406030204" pitchFamily="18" charset="0"/>
                            </a:rPr>
                            <m:t>2</m:t>
                          </m:r>
                          <m:r>
                            <m:rPr>
                              <m:sty m:val="p"/>
                            </m:rPr>
                            <a:rPr lang="el-GR" altLang="ja-JP" sz="1800" b="0" i="1" smtClean="0">
                              <a:latin typeface="Cambria Math" panose="02040503050406030204" pitchFamily="18" charset="0"/>
                              <a:ea typeface="Cambria Math" panose="02040503050406030204" pitchFamily="18" charset="0"/>
                            </a:rPr>
                            <m:t>Δ</m:t>
                          </m:r>
                          <m:r>
                            <a:rPr lang="en-US" altLang="ja-JP" sz="1800" b="0" i="1" smtClean="0">
                              <a:latin typeface="Cambria Math" panose="02040503050406030204" pitchFamily="18" charset="0"/>
                              <a:ea typeface="Cambria Math" panose="02040503050406030204" pitchFamily="18" charset="0"/>
                            </a:rPr>
                            <m:t>𝑥</m:t>
                          </m:r>
                        </m:den>
                      </m:f>
                      <m:r>
                        <a:rPr lang="en-US" altLang="ja-JP" sz="1800" i="1">
                          <a:latin typeface="Cambria Math" panose="02040503050406030204" pitchFamily="18" charset="0"/>
                        </a:rPr>
                        <m:t>+</m:t>
                      </m:r>
                      <m:r>
                        <a:rPr lang="en-US" altLang="ja-JP" sz="1800" i="1">
                          <a:latin typeface="Cambria Math" panose="02040503050406030204" pitchFamily="18" charset="0"/>
                        </a:rPr>
                        <m:t>𝑂</m:t>
                      </m:r>
                      <m:d>
                        <m:dPr>
                          <m:ctrlPr>
                            <a:rPr lang="en-US" altLang="ja-JP" sz="1800" i="1">
                              <a:latin typeface="Cambria Math" panose="02040503050406030204" pitchFamily="18" charset="0"/>
                            </a:rPr>
                          </m:ctrlPr>
                        </m:dPr>
                        <m:e>
                          <m:sSup>
                            <m:sSupPr>
                              <m:ctrlPr>
                                <a:rPr lang="en-US" altLang="ja-JP" sz="1800" i="1">
                                  <a:latin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𝑥</m:t>
                              </m:r>
                            </m:e>
                            <m:sup>
                              <m:r>
                                <a:rPr lang="en-US" altLang="ja-JP" sz="1800" b="0" i="1" smtClean="0">
                                  <a:latin typeface="Cambria Math" panose="02040503050406030204" pitchFamily="18" charset="0"/>
                                  <a:ea typeface="Cambria Math" panose="02040503050406030204" pitchFamily="18" charset="0"/>
                                </a:rPr>
                                <m:t>2</m:t>
                              </m:r>
                            </m:sup>
                          </m:sSup>
                        </m:e>
                      </m:d>
                    </m:oMath>
                  </m:oMathPara>
                </a14:m>
                <a:endParaRPr lang="en-US" altLang="ja-JP" sz="1800" dirty="0"/>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724" t="-855" b="-5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52D14A2-DCA2-7030-DFAA-CD173D7AD739}"/>
                  </a:ext>
                </a:extLst>
              </p:cNvPr>
              <p:cNvSpPr txBox="1"/>
              <p:nvPr/>
            </p:nvSpPr>
            <p:spPr>
              <a:xfrm>
                <a:off x="10664429" y="2867752"/>
                <a:ext cx="6908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(2.13)</m:t>
                      </m:r>
                    </m:oMath>
                  </m:oMathPara>
                </a14:m>
                <a:endParaRPr kumimoji="1" lang="ja-JP" altLang="en-US"/>
              </a:p>
            </p:txBody>
          </p:sp>
        </mc:Choice>
        <mc:Fallback xmlns="">
          <p:sp>
            <p:nvSpPr>
              <p:cNvPr id="4" name="テキスト ボックス 3">
                <a:extLst>
                  <a:ext uri="{FF2B5EF4-FFF2-40B4-BE49-F238E27FC236}">
                    <a16:creationId xmlns:a16="http://schemas.microsoft.com/office/drawing/2014/main" id="{152D14A2-DCA2-7030-DFAA-CD173D7AD739}"/>
                  </a:ext>
                </a:extLst>
              </p:cNvPr>
              <p:cNvSpPr txBox="1">
                <a:spLocks noRot="1" noChangeAspect="1" noMove="1" noResize="1" noEditPoints="1" noAdjustHandles="1" noChangeArrowheads="1" noChangeShapeType="1" noTextEdit="1"/>
              </p:cNvSpPr>
              <p:nvPr/>
            </p:nvSpPr>
            <p:spPr>
              <a:xfrm>
                <a:off x="10664429" y="2867752"/>
                <a:ext cx="690895" cy="276999"/>
              </a:xfrm>
              <a:prstGeom prst="rect">
                <a:avLst/>
              </a:prstGeom>
              <a:blipFill>
                <a:blip r:embed="rId3"/>
                <a:stretch>
                  <a:fillRect l="-10714" r="-10714"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A49C1474-3503-3A7E-3704-02998FEE4D02}"/>
                  </a:ext>
                </a:extLst>
              </p:cNvPr>
              <p:cNvSpPr txBox="1"/>
              <p:nvPr/>
            </p:nvSpPr>
            <p:spPr>
              <a:xfrm>
                <a:off x="10662905" y="6068152"/>
                <a:ext cx="6908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(2.17)</m:t>
                      </m:r>
                    </m:oMath>
                  </m:oMathPara>
                </a14:m>
                <a:endParaRPr kumimoji="1" lang="ja-JP" altLang="en-US"/>
              </a:p>
            </p:txBody>
          </p:sp>
        </mc:Choice>
        <mc:Fallback xmlns="">
          <p:sp>
            <p:nvSpPr>
              <p:cNvPr id="5" name="テキスト ボックス 4">
                <a:extLst>
                  <a:ext uri="{FF2B5EF4-FFF2-40B4-BE49-F238E27FC236}">
                    <a16:creationId xmlns:a16="http://schemas.microsoft.com/office/drawing/2014/main" id="{A49C1474-3503-3A7E-3704-02998FEE4D02}"/>
                  </a:ext>
                </a:extLst>
              </p:cNvPr>
              <p:cNvSpPr txBox="1">
                <a:spLocks noRot="1" noChangeAspect="1" noMove="1" noResize="1" noEditPoints="1" noAdjustHandles="1" noChangeArrowheads="1" noChangeShapeType="1" noTextEdit="1"/>
              </p:cNvSpPr>
              <p:nvPr/>
            </p:nvSpPr>
            <p:spPr>
              <a:xfrm>
                <a:off x="10662905" y="6068152"/>
                <a:ext cx="690895" cy="276999"/>
              </a:xfrm>
              <a:prstGeom prst="rect">
                <a:avLst/>
              </a:prstGeom>
              <a:blipFill>
                <a:blip r:embed="rId4"/>
                <a:stretch>
                  <a:fillRect l="-10714" r="-10714" b="-3478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09576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en-US" altLang="ja-JP" sz="4000" dirty="0"/>
              <a:t>2</a:t>
            </a:r>
            <a:r>
              <a:rPr kumimoji="1" lang="en-US" altLang="ja-JP" sz="4000" dirty="0"/>
              <a:t>.5 </a:t>
            </a:r>
            <a:r>
              <a:rPr kumimoji="1" lang="ja-JP" altLang="en-US" sz="4000"/>
              <a:t>一階偏微分方程式</a:t>
            </a:r>
            <a:r>
              <a:rPr kumimoji="1" lang="en-US" altLang="ja-JP" sz="4000" dirty="0"/>
              <a:t>(t, x </a:t>
            </a:r>
            <a:r>
              <a:rPr kumimoji="1" lang="ja-JP" altLang="en-US" sz="4000"/>
              <a:t>微分</a:t>
            </a:r>
            <a:r>
              <a:rPr kumimoji="1" lang="en-US" altLang="ja-JP" sz="4000" dirty="0"/>
              <a:t>)</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lnSpc>
                    <a:spcPct val="110000"/>
                  </a:lnSpc>
                  <a:buNone/>
                </a:pPr>
                <a:r>
                  <a:rPr lang="ja-JP" altLang="en-US" sz="1800"/>
                  <a:t>これを近似して</a:t>
                </a:r>
                <a:endParaRPr lang="en-US" altLang="ja-JP" sz="1800" dirty="0"/>
              </a:p>
              <a:p>
                <a:pPr marL="0" indent="0">
                  <a:lnSpc>
                    <a:spcPct val="110000"/>
                  </a:lnSpc>
                  <a:buNone/>
                </a:pPr>
                <a14:m>
                  <m:oMathPara xmlns:m="http://schemas.openxmlformats.org/officeDocument/2006/math">
                    <m:oMathParaPr>
                      <m:jc m:val="centerGroup"/>
                    </m:oMathParaPr>
                    <m:oMath xmlns:m="http://schemas.openxmlformats.org/officeDocument/2006/math">
                      <m:f>
                        <m:fPr>
                          <m:ctrlPr>
                            <a:rPr lang="en-US" altLang="ja-JP" sz="1800" i="1" smtClean="0">
                              <a:latin typeface="Cambria Math" panose="02040503050406030204" pitchFamily="18" charset="0"/>
                            </a:rPr>
                          </m:ctrlPr>
                        </m:fPr>
                        <m:num>
                          <m:r>
                            <a:rPr lang="en-US" altLang="ja-JP" sz="1800" i="1" smtClean="0">
                              <a:latin typeface="Cambria Math" panose="02040503050406030204" pitchFamily="18" charset="0"/>
                              <a:ea typeface="Cambria Math" panose="02040503050406030204" pitchFamily="18" charset="0"/>
                            </a:rPr>
                            <m:t>𝜕</m:t>
                          </m:r>
                          <m:sSub>
                            <m:sSubPr>
                              <m:ctrlPr>
                                <a:rPr lang="en-US" altLang="ja-JP" sz="1800" i="1" smtClean="0">
                                  <a:latin typeface="Cambria Math" panose="02040503050406030204" pitchFamily="18" charset="0"/>
                                  <a:ea typeface="Cambria Math" panose="02040503050406030204" pitchFamily="18" charset="0"/>
                                </a:rPr>
                              </m:ctrlPr>
                            </m:sSub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sub>
                          </m:sSub>
                        </m:num>
                        <m:den>
                          <m:r>
                            <a:rPr lang="en-US" altLang="ja-JP" sz="180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𝑥</m:t>
                          </m:r>
                        </m:den>
                      </m:f>
                      <m:r>
                        <a:rPr lang="en-US" altLang="ja-JP" sz="1800" b="0" i="1" smtClean="0">
                          <a:latin typeface="Cambria Math" panose="02040503050406030204" pitchFamily="18" charset="0"/>
                          <a:ea typeface="Cambria Math" panose="02040503050406030204" pitchFamily="18" charset="0"/>
                        </a:rPr>
                        <m:t>~</m:t>
                      </m:r>
                      <m:f>
                        <m:fPr>
                          <m:ctrlPr>
                            <a:rPr lang="en-US" altLang="ja-JP" sz="1800" i="1" smtClean="0">
                              <a:latin typeface="Cambria Math" panose="02040503050406030204" pitchFamily="18" charset="0"/>
                              <a:ea typeface="Cambria Math" panose="02040503050406030204" pitchFamily="18" charset="0"/>
                            </a:rPr>
                          </m:ctrlPr>
                        </m:fPr>
                        <m:num>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 </m:t>
                              </m:r>
                            </m:sup>
                          </m:sSubSup>
                          <m:r>
                            <a:rPr lang="en-US" altLang="ja-JP" sz="1800" b="0" i="1" smtClean="0">
                              <a:latin typeface="Cambria Math" panose="02040503050406030204" pitchFamily="18" charset="0"/>
                              <a:ea typeface="Cambria Math" panose="02040503050406030204" pitchFamily="18" charset="0"/>
                            </a:rPr>
                            <m:t>−</m:t>
                          </m:r>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 </m:t>
                              </m:r>
                            </m:sup>
                          </m:sSubSup>
                        </m:num>
                        <m:den>
                          <m:r>
                            <a:rPr lang="en-US" altLang="ja-JP" sz="1800" b="0" i="1" smtClean="0">
                              <a:latin typeface="Cambria Math" panose="02040503050406030204" pitchFamily="18" charset="0"/>
                              <a:ea typeface="Cambria Math" panose="02040503050406030204" pitchFamily="18" charset="0"/>
                            </a:rPr>
                            <m:t>2</m:t>
                          </m:r>
                          <m:r>
                            <m:rPr>
                              <m:sty m:val="p"/>
                            </m:rPr>
                            <a:rPr lang="el-GR" altLang="ja-JP" sz="1800" b="0" i="1" smtClean="0">
                              <a:latin typeface="Cambria Math" panose="02040503050406030204" pitchFamily="18" charset="0"/>
                              <a:ea typeface="Cambria Math" panose="02040503050406030204" pitchFamily="18" charset="0"/>
                            </a:rPr>
                            <m:t>Δ</m:t>
                          </m:r>
                          <m:r>
                            <a:rPr lang="en-US" altLang="ja-JP" sz="1800" b="0" i="1" smtClean="0">
                              <a:latin typeface="Cambria Math" panose="02040503050406030204" pitchFamily="18" charset="0"/>
                              <a:ea typeface="Cambria Math" panose="02040503050406030204" pitchFamily="18" charset="0"/>
                            </a:rPr>
                            <m:t>𝑥</m:t>
                          </m:r>
                        </m:den>
                      </m:f>
                    </m:oMath>
                  </m:oMathPara>
                </a14:m>
                <a:endParaRPr lang="en-US" altLang="ja-JP" sz="1800" dirty="0"/>
              </a:p>
              <a:p>
                <a:pPr marL="0" indent="0">
                  <a:lnSpc>
                    <a:spcPct val="110000"/>
                  </a:lnSpc>
                  <a:buNone/>
                </a:pPr>
                <a:endParaRPr lang="en-US" altLang="ja-JP" sz="1800" dirty="0"/>
              </a:p>
              <a:p>
                <a:pPr marL="0" indent="0">
                  <a:lnSpc>
                    <a:spcPct val="110000"/>
                  </a:lnSpc>
                  <a:buNone/>
                </a:pPr>
                <a:r>
                  <a:rPr lang="ja-JP" altLang="en-US" sz="1800"/>
                  <a:t>ただし</a:t>
                </a:r>
                <a:r>
                  <a:rPr lang="en-US" altLang="ja-JP" sz="1800" dirty="0"/>
                  <a:t> </a:t>
                </a:r>
                <a14:m>
                  <m:oMath xmlns:m="http://schemas.openxmlformats.org/officeDocument/2006/math">
                    <m:r>
                      <a:rPr lang="en-US" altLang="ja-JP" sz="1800" i="1">
                        <a:latin typeface="Cambria Math" panose="02040503050406030204" pitchFamily="18" charset="0"/>
                      </a:rPr>
                      <m:t>𝑈</m:t>
                    </m:r>
                    <m:d>
                      <m:dPr>
                        <m:ctrlPr>
                          <a:rPr lang="en-US"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sub>
                      <m:sup>
                        <m:r>
                          <a:rPr lang="en-US" altLang="ja-JP" sz="1800" i="1">
                            <a:latin typeface="Cambria Math" panose="02040503050406030204" pitchFamily="18" charset="0"/>
                            <a:ea typeface="Cambria Math" panose="02040503050406030204" pitchFamily="18" charset="0"/>
                          </a:rPr>
                          <m:t> </m:t>
                        </m:r>
                      </m:sup>
                    </m:sSubSup>
                  </m:oMath>
                </a14:m>
                <a:r>
                  <a:rPr lang="en-US" altLang="ja-JP" sz="1800" dirty="0"/>
                  <a:t>, </a:t>
                </a:r>
                <a14:m>
                  <m:oMath xmlns:m="http://schemas.openxmlformats.org/officeDocument/2006/math">
                    <m:r>
                      <a:rPr lang="en-US" altLang="ja-JP" sz="1800" b="0" i="1" smtClean="0">
                        <a:latin typeface="Cambria Math" panose="02040503050406030204" pitchFamily="18" charset="0"/>
                      </a:rPr>
                      <m:t>𝑈</m:t>
                    </m:r>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𝑥</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𝑥</m:t>
                        </m:r>
                      </m:e>
                    </m:d>
                    <m:r>
                      <a:rPr lang="en-US" altLang="ja-JP" sz="1800" b="0" i="1" smtClean="0">
                        <a:latin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 </m:t>
                        </m:r>
                      </m:sup>
                    </m:sSubSup>
                  </m:oMath>
                </a14:m>
                <a:r>
                  <a:rPr lang="en-US" altLang="ja-JP" sz="1800" dirty="0"/>
                  <a:t>, </a:t>
                </a:r>
                <a14:m>
                  <m:oMath xmlns:m="http://schemas.openxmlformats.org/officeDocument/2006/math">
                    <m:r>
                      <a:rPr lang="en-US" altLang="ja-JP" sz="1800" i="1">
                        <a:latin typeface="Cambria Math" panose="02040503050406030204" pitchFamily="18" charset="0"/>
                      </a:rPr>
                      <m:t>𝑈</m:t>
                    </m:r>
                    <m:d>
                      <m:dPr>
                        <m:ctrlPr>
                          <a:rPr lang="en-US" altLang="ja-JP" sz="1800" i="1">
                            <a:latin typeface="Cambria Math" panose="02040503050406030204" pitchFamily="18" charset="0"/>
                          </a:rPr>
                        </m:ctrlPr>
                      </m:dPr>
                      <m:e>
                        <m:r>
                          <a:rPr lang="en-US" altLang="ja-JP" sz="1800" i="1">
                            <a:latin typeface="Cambria Math" panose="02040503050406030204" pitchFamily="18" charset="0"/>
                          </a:rPr>
                          <m:t>𝑥</m:t>
                        </m:r>
                        <m:r>
                          <a:rPr lang="en-US" altLang="ja-JP" sz="1800" i="1">
                            <a:latin typeface="Cambria Math" panose="02040503050406030204" pitchFamily="18" charset="0"/>
                          </a:rPr>
                          <m:t>+∆</m:t>
                        </m:r>
                        <m:r>
                          <a:rPr lang="en-US" altLang="ja-JP" sz="1800" i="1">
                            <a:latin typeface="Cambria Math" panose="02040503050406030204" pitchFamily="18" charset="0"/>
                          </a:rPr>
                          <m:t>𝑥</m:t>
                        </m:r>
                      </m:e>
                    </m:d>
                    <m:r>
                      <a:rPr lang="en-US" altLang="ja-JP" sz="1800" i="1">
                        <a:latin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1</m:t>
                        </m:r>
                      </m:sub>
                      <m:sup>
                        <m:r>
                          <a:rPr lang="en-US" altLang="ja-JP" sz="1800" i="1">
                            <a:latin typeface="Cambria Math" panose="02040503050406030204" pitchFamily="18" charset="0"/>
                            <a:ea typeface="Cambria Math" panose="02040503050406030204" pitchFamily="18" charset="0"/>
                          </a:rPr>
                          <m:t> </m:t>
                        </m:r>
                      </m:sup>
                    </m:sSubSup>
                  </m:oMath>
                </a14:m>
                <a:endParaRPr lang="en-US" altLang="ja-JP" sz="1800" dirty="0"/>
              </a:p>
              <a:p>
                <a:pPr marL="0" indent="0">
                  <a:lnSpc>
                    <a:spcPct val="110000"/>
                  </a:lnSpc>
                  <a:buNone/>
                </a:pPr>
                <a:r>
                  <a:rPr lang="en-US" altLang="ja-JP" sz="1800" dirty="0"/>
                  <a:t>(2.17)</a:t>
                </a:r>
                <a:r>
                  <a:rPr lang="ja-JP" altLang="en-US" sz="1800"/>
                  <a:t>式より中心差分は</a:t>
                </a:r>
                <a:r>
                  <a:rPr lang="en-US" altLang="ja-JP" sz="1800" dirty="0"/>
                  <a:t>2</a:t>
                </a:r>
                <a:r>
                  <a:rPr lang="ja-JP" altLang="en-US" sz="1800"/>
                  <a:t>次精度である。</a:t>
                </a:r>
                <a:endParaRPr lang="en-US" altLang="ja-JP" sz="1800" dirty="0"/>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603" t="-2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176D064-2F41-8385-0623-7668FE356535}"/>
                  </a:ext>
                </a:extLst>
              </p:cNvPr>
              <p:cNvSpPr txBox="1"/>
              <p:nvPr/>
            </p:nvSpPr>
            <p:spPr>
              <a:xfrm>
                <a:off x="10662905" y="2766152"/>
                <a:ext cx="6908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(2.13)</m:t>
                      </m:r>
                    </m:oMath>
                  </m:oMathPara>
                </a14:m>
                <a:endParaRPr kumimoji="1" lang="ja-JP" altLang="en-US"/>
              </a:p>
            </p:txBody>
          </p:sp>
        </mc:Choice>
        <mc:Fallback xmlns="">
          <p:sp>
            <p:nvSpPr>
              <p:cNvPr id="4" name="テキスト ボックス 3">
                <a:extLst>
                  <a:ext uri="{FF2B5EF4-FFF2-40B4-BE49-F238E27FC236}">
                    <a16:creationId xmlns:a16="http://schemas.microsoft.com/office/drawing/2014/main" id="{3176D064-2F41-8385-0623-7668FE356535}"/>
                  </a:ext>
                </a:extLst>
              </p:cNvPr>
              <p:cNvSpPr txBox="1">
                <a:spLocks noRot="1" noChangeAspect="1" noMove="1" noResize="1" noEditPoints="1" noAdjustHandles="1" noChangeArrowheads="1" noChangeShapeType="1" noTextEdit="1"/>
              </p:cNvSpPr>
              <p:nvPr/>
            </p:nvSpPr>
            <p:spPr>
              <a:xfrm>
                <a:off x="10662905" y="2766152"/>
                <a:ext cx="690895" cy="276999"/>
              </a:xfrm>
              <a:prstGeom prst="rect">
                <a:avLst/>
              </a:prstGeom>
              <a:blipFill>
                <a:blip r:embed="rId3"/>
                <a:stretch>
                  <a:fillRect l="-10714" r="-10714" b="-3478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78401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en-US" altLang="ja-JP" sz="4000" dirty="0"/>
              <a:t>2</a:t>
            </a:r>
            <a:r>
              <a:rPr kumimoji="1" lang="en-US" altLang="ja-JP" sz="4000" dirty="0"/>
              <a:t>.5 </a:t>
            </a:r>
            <a:r>
              <a:rPr kumimoji="1" lang="ja-JP" altLang="en-US" sz="4000"/>
              <a:t>一階偏微分方程式</a:t>
            </a:r>
            <a:r>
              <a:rPr kumimoji="1" lang="en-US" altLang="ja-JP" sz="4000" dirty="0"/>
              <a:t>(t, x </a:t>
            </a:r>
            <a:r>
              <a:rPr kumimoji="1" lang="ja-JP" altLang="en-US" sz="4000"/>
              <a:t>微分</a:t>
            </a:r>
            <a:r>
              <a:rPr kumimoji="1" lang="en-US" altLang="ja-JP" sz="4000" dirty="0"/>
              <a:t>)</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lnSpc>
                    <a:spcPct val="110000"/>
                  </a:lnSpc>
                  <a:buNone/>
                </a:pPr>
                <a:r>
                  <a:rPr kumimoji="1" lang="ja-JP" altLang="en-US" sz="2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rPr>
                  <a:t>補足：空間の二階微分が含まれる場合</a:t>
                </a:r>
                <a:endParaRPr kumimoji="1" lang="en-US" altLang="ja-JP" sz="2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a:p>
                <a:pPr marL="0" indent="0">
                  <a:lnSpc>
                    <a:spcPct val="110000"/>
                  </a:lnSpc>
                  <a:buNone/>
                </a:pPr>
                <a:r>
                  <a:rPr lang="ja-JP" altLang="en-US" sz="1800">
                    <a:solidFill>
                      <a:prstClr val="black"/>
                    </a:solidFill>
                    <a:latin typeface="游ゴシック" panose="020F0502020204030204"/>
                    <a:ea typeface="游ゴシック" panose="020B0400000000000000" pitchFamily="34" charset="-128"/>
                  </a:rPr>
                  <a:t>次章でシミュレーションで用いる方程式を導出するが、この方程式は時間は一階微分まで、空間は二階微分まで含む。</a:t>
                </a:r>
                <a:endParaRPr lang="en-US" altLang="ja-JP" sz="1800" dirty="0">
                  <a:solidFill>
                    <a:prstClr val="black"/>
                  </a:solidFill>
                  <a:latin typeface="游ゴシック" panose="020F0502020204030204"/>
                  <a:ea typeface="游ゴシック" panose="020B0400000000000000" pitchFamily="34" charset="-128"/>
                </a:endParaRPr>
              </a:p>
              <a:p>
                <a:pPr marL="0" indent="0">
                  <a:lnSpc>
                    <a:spcPct val="110000"/>
                  </a:lnSpc>
                  <a:buNone/>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rPr>
                  <a:t>空間二階微分に対し中心差分近似を適用すると</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a:p>
                <a:pPr marL="0" indent="0">
                  <a:lnSpc>
                    <a:spcPct val="110000"/>
                  </a:lnSpc>
                  <a:buNone/>
                </a:pPr>
                <a14:m>
                  <m:oMathPara xmlns:m="http://schemas.openxmlformats.org/officeDocument/2006/math">
                    <m:oMathParaPr>
                      <m:jc m:val="centerGroup"/>
                    </m:oMathParaPr>
                    <m:oMath xmlns:m="http://schemas.openxmlformats.org/officeDocument/2006/math">
                      <m:f>
                        <m:fPr>
                          <m:ctrlPr>
                            <a:rPr lang="en-US" altLang="ja-JP" sz="1800" i="1" smtClean="0">
                              <a:latin typeface="Cambria Math" panose="02040503050406030204" pitchFamily="18" charset="0"/>
                            </a:rPr>
                          </m:ctrlPr>
                        </m:fPr>
                        <m:num>
                          <m:sSup>
                            <m:sSupPr>
                              <m:ctrlPr>
                                <a:rPr lang="en-US" altLang="ja-JP" sz="1800" i="1" smtClean="0">
                                  <a:latin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m:t>
                              </m:r>
                            </m:e>
                            <m:sup>
                              <m:r>
                                <a:rPr lang="en-US" altLang="ja-JP" sz="1800" b="0" i="1" smtClean="0">
                                  <a:latin typeface="Cambria Math" panose="02040503050406030204" pitchFamily="18" charset="0"/>
                                </a:rPr>
                                <m:t>2</m:t>
                              </m:r>
                            </m:sup>
                          </m:sSup>
                          <m:sSub>
                            <m:sSubPr>
                              <m:ctrlPr>
                                <a:rPr lang="en-US" altLang="ja-JP" sz="1800" i="1" smtClean="0">
                                  <a:latin typeface="Cambria Math" panose="02040503050406030204" pitchFamily="18" charset="0"/>
                                  <a:ea typeface="Cambria Math" panose="02040503050406030204" pitchFamily="18" charset="0"/>
                                </a:rPr>
                              </m:ctrlPr>
                            </m:sSub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sub>
                          </m:sSub>
                        </m:num>
                        <m:den>
                          <m:sSup>
                            <m:sSupPr>
                              <m:ctrlPr>
                                <a:rPr lang="en-US" altLang="ja-JP" sz="1800" b="0" i="1" smtClean="0">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𝑥</m:t>
                              </m:r>
                            </m:e>
                            <m:sup>
                              <m:r>
                                <a:rPr lang="en-US" altLang="ja-JP" sz="1800" b="0" i="1" smtClean="0">
                                  <a:latin typeface="Cambria Math" panose="02040503050406030204" pitchFamily="18" charset="0"/>
                                  <a:ea typeface="Cambria Math" panose="02040503050406030204" pitchFamily="18" charset="0"/>
                                </a:rPr>
                                <m:t>2</m:t>
                              </m:r>
                            </m:sup>
                          </m:sSup>
                        </m:den>
                      </m:f>
                      <m:r>
                        <a:rPr lang="en-US" altLang="ja-JP" sz="1800" b="0" i="1" smtClean="0">
                          <a:latin typeface="Cambria Math" panose="02040503050406030204" pitchFamily="18" charset="0"/>
                          <a:ea typeface="Cambria Math" panose="02040503050406030204" pitchFamily="18" charset="0"/>
                        </a:rPr>
                        <m:t>~</m:t>
                      </m:r>
                      <m:f>
                        <m:fPr>
                          <m:ctrlPr>
                            <a:rPr lang="en-US" altLang="ja-JP" sz="1800" b="0" i="1" smtClean="0">
                              <a:latin typeface="Cambria Math" panose="02040503050406030204" pitchFamily="18" charset="0"/>
                              <a:ea typeface="Cambria Math" panose="02040503050406030204" pitchFamily="18" charset="0"/>
                            </a:rPr>
                          </m:ctrlPr>
                        </m:fPr>
                        <m:num>
                          <m:r>
                            <a:rPr lang="en-US" altLang="ja-JP" sz="1800" b="0" i="1" smtClean="0">
                              <a:latin typeface="Cambria Math" panose="02040503050406030204" pitchFamily="18" charset="0"/>
                              <a:ea typeface="Cambria Math" panose="02040503050406030204" pitchFamily="18" charset="0"/>
                            </a:rPr>
                            <m:t>𝜕</m:t>
                          </m:r>
                        </m:num>
                        <m:den>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𝑥</m:t>
                          </m:r>
                        </m:den>
                      </m:f>
                      <m:f>
                        <m:fPr>
                          <m:ctrlPr>
                            <a:rPr lang="en-US" altLang="ja-JP" sz="1800" i="1" smtClean="0">
                              <a:latin typeface="Cambria Math" panose="02040503050406030204" pitchFamily="18" charset="0"/>
                              <a:ea typeface="Cambria Math" panose="02040503050406030204" pitchFamily="18" charset="0"/>
                            </a:rPr>
                          </m:ctrlPr>
                        </m:fPr>
                        <m:num>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 </m:t>
                              </m:r>
                            </m:sup>
                          </m:sSubSup>
                          <m:r>
                            <a:rPr lang="en-US" altLang="ja-JP" sz="1800" b="0" i="1" smtClean="0">
                              <a:latin typeface="Cambria Math" panose="02040503050406030204" pitchFamily="18" charset="0"/>
                              <a:ea typeface="Cambria Math" panose="02040503050406030204" pitchFamily="18" charset="0"/>
                            </a:rPr>
                            <m:t>−</m:t>
                          </m:r>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−1</m:t>
                              </m:r>
                            </m:sub>
                            <m:sup>
                              <m:r>
                                <a:rPr lang="en-US" altLang="ja-JP" sz="1800" b="0" i="1" smtClean="0">
                                  <a:latin typeface="Cambria Math" panose="02040503050406030204" pitchFamily="18" charset="0"/>
                                  <a:ea typeface="Cambria Math" panose="02040503050406030204" pitchFamily="18" charset="0"/>
                                </a:rPr>
                                <m:t> </m:t>
                              </m:r>
                            </m:sup>
                          </m:sSubSup>
                        </m:num>
                        <m:den>
                          <m:r>
                            <a:rPr lang="en-US" altLang="ja-JP" sz="1800" b="0" i="1" smtClean="0">
                              <a:latin typeface="Cambria Math" panose="02040503050406030204" pitchFamily="18" charset="0"/>
                              <a:ea typeface="Cambria Math" panose="02040503050406030204" pitchFamily="18" charset="0"/>
                            </a:rPr>
                            <m:t>2</m:t>
                          </m:r>
                          <m:r>
                            <m:rPr>
                              <m:sty m:val="p"/>
                            </m:rPr>
                            <a:rPr lang="el-GR" altLang="ja-JP" sz="1800" b="0" i="1" smtClean="0">
                              <a:latin typeface="Cambria Math" panose="02040503050406030204" pitchFamily="18" charset="0"/>
                              <a:ea typeface="Cambria Math" panose="02040503050406030204" pitchFamily="18" charset="0"/>
                            </a:rPr>
                            <m:t>Δ</m:t>
                          </m:r>
                          <m:r>
                            <a:rPr lang="en-US" altLang="ja-JP" sz="1800" b="0" i="1" smtClean="0">
                              <a:latin typeface="Cambria Math" panose="02040503050406030204" pitchFamily="18" charset="0"/>
                              <a:ea typeface="Cambria Math" panose="02040503050406030204" pitchFamily="18" charset="0"/>
                            </a:rPr>
                            <m:t>𝑥</m:t>
                          </m:r>
                        </m:den>
                      </m:f>
                    </m:oMath>
                    <m:oMath xmlns:m="http://schemas.openxmlformats.org/officeDocument/2006/math">
                      <m:f>
                        <m:fPr>
                          <m:ctrlPr>
                            <a:rPr lang="en-US" altLang="ja-JP" sz="1800" i="1">
                              <a:latin typeface="Cambria Math" panose="02040503050406030204" pitchFamily="18" charset="0"/>
                            </a:rPr>
                          </m:ctrlPr>
                        </m:fPr>
                        <m:num>
                          <m:sSup>
                            <m:sSupPr>
                              <m:ctrlPr>
                                <a:rPr lang="en-US" altLang="ja-JP" sz="1800" i="1">
                                  <a:latin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m:t>
                              </m:r>
                            </m:e>
                            <m:sup>
                              <m:r>
                                <a:rPr lang="en-US" altLang="ja-JP" sz="1800" i="1">
                                  <a:latin typeface="Cambria Math" panose="02040503050406030204" pitchFamily="18" charset="0"/>
                                </a:rPr>
                                <m:t>2</m:t>
                              </m:r>
                            </m:sup>
                          </m:sSup>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sub>
                          </m:sSub>
                        </m:num>
                        <m:den>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𝑥</m:t>
                              </m:r>
                            </m:e>
                            <m:sup>
                              <m:r>
                                <a:rPr lang="en-US" altLang="ja-JP" sz="1800" i="1">
                                  <a:latin typeface="Cambria Math" panose="02040503050406030204" pitchFamily="18" charset="0"/>
                                  <a:ea typeface="Cambria Math" panose="02040503050406030204" pitchFamily="18" charset="0"/>
                                </a:rPr>
                                <m:t>2</m:t>
                              </m:r>
                            </m:sup>
                          </m:sSup>
                        </m:den>
                      </m:f>
                      <m:r>
                        <a:rPr lang="en-US" altLang="ja-JP" sz="1800" i="1">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ea typeface="Cambria Math" panose="02040503050406030204" pitchFamily="18" charset="0"/>
                            </a:rPr>
                          </m:ctrlPr>
                        </m:fPr>
                        <m:num>
                          <m:r>
                            <a:rPr lang="en-US" altLang="ja-JP" sz="1800" b="0" i="1" smtClean="0">
                              <a:latin typeface="Cambria Math" panose="02040503050406030204" pitchFamily="18" charset="0"/>
                              <a:ea typeface="Cambria Math" panose="02040503050406030204" pitchFamily="18" charset="0"/>
                            </a:rPr>
                            <m:t>1</m:t>
                          </m:r>
                        </m:num>
                        <m:den>
                          <m:r>
                            <a:rPr lang="en-US" altLang="ja-JP" sz="1800" i="1">
                              <a:latin typeface="Cambria Math" panose="02040503050406030204" pitchFamily="18" charset="0"/>
                              <a:ea typeface="Cambria Math" panose="02040503050406030204" pitchFamily="18" charset="0"/>
                            </a:rPr>
                            <m:t>2</m:t>
                          </m:r>
                          <m:r>
                            <m:rPr>
                              <m:sty m:val="p"/>
                            </m:rPr>
                            <a:rPr lang="el-GR" altLang="ja-JP" sz="1800" i="1">
                              <a:latin typeface="Cambria Math" panose="02040503050406030204" pitchFamily="18" charset="0"/>
                              <a:ea typeface="Cambria Math" panose="02040503050406030204" pitchFamily="18" charset="0"/>
                            </a:rPr>
                            <m:t>Δ</m:t>
                          </m:r>
                          <m:r>
                            <a:rPr lang="en-US" altLang="ja-JP" sz="1800" i="1">
                              <a:latin typeface="Cambria Math" panose="02040503050406030204" pitchFamily="18" charset="0"/>
                              <a:ea typeface="Cambria Math" panose="02040503050406030204" pitchFamily="18" charset="0"/>
                            </a:rPr>
                            <m:t>𝑥</m:t>
                          </m:r>
                        </m:den>
                      </m:f>
                      <m:f>
                        <m:fPr>
                          <m:ctrlPr>
                            <a:rPr lang="en-US" altLang="ja-JP" sz="1800" i="1">
                              <a:latin typeface="Cambria Math" panose="02040503050406030204" pitchFamily="18" charset="0"/>
                              <a:ea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num>
                        <m:den>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𝑥</m:t>
                          </m:r>
                        </m:den>
                      </m:f>
                      <m:d>
                        <m:dPr>
                          <m:ctrlPr>
                            <a:rPr lang="en-US" altLang="ja-JP" sz="1800" b="0" i="1" smtClean="0">
                              <a:latin typeface="Cambria Math" panose="02040503050406030204" pitchFamily="18" charset="0"/>
                              <a:ea typeface="Cambria Math" panose="02040503050406030204" pitchFamily="18" charset="0"/>
                            </a:rPr>
                          </m:ctrlPr>
                        </m:dPr>
                        <m:e>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+1</m:t>
                              </m:r>
                            </m:sub>
                            <m:sup>
                              <m:r>
                                <a:rPr lang="en-US" altLang="ja-JP" sz="1800" i="1">
                                  <a:latin typeface="Cambria Math" panose="02040503050406030204" pitchFamily="18" charset="0"/>
                                  <a:ea typeface="Cambria Math" panose="02040503050406030204" pitchFamily="18" charset="0"/>
                                </a:rPr>
                                <m:t> </m:t>
                              </m:r>
                            </m:sup>
                          </m:sSubSup>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−1</m:t>
                              </m:r>
                            </m:sub>
                            <m:sup>
                              <m:r>
                                <a:rPr lang="en-US" altLang="ja-JP" sz="1800" i="1">
                                  <a:latin typeface="Cambria Math" panose="02040503050406030204" pitchFamily="18" charset="0"/>
                                  <a:ea typeface="Cambria Math" panose="02040503050406030204" pitchFamily="18" charset="0"/>
                                </a:rPr>
                                <m:t> </m:t>
                              </m:r>
                            </m:sup>
                          </m:sSubSup>
                        </m:e>
                      </m:d>
                    </m:oMath>
                    <m:oMath xmlns:m="http://schemas.openxmlformats.org/officeDocument/2006/math">
                      <m:f>
                        <m:fPr>
                          <m:ctrlPr>
                            <a:rPr lang="en-US" altLang="ja-JP" sz="1800" i="1">
                              <a:latin typeface="Cambria Math" panose="02040503050406030204" pitchFamily="18" charset="0"/>
                            </a:rPr>
                          </m:ctrlPr>
                        </m:fPr>
                        <m:num>
                          <m:sSup>
                            <m:sSupPr>
                              <m:ctrlPr>
                                <a:rPr lang="en-US" altLang="ja-JP" sz="1800" i="1">
                                  <a:latin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m:t>
                              </m:r>
                            </m:e>
                            <m:sup>
                              <m:r>
                                <a:rPr lang="en-US" altLang="ja-JP" sz="1800" i="1">
                                  <a:latin typeface="Cambria Math" panose="02040503050406030204" pitchFamily="18" charset="0"/>
                                </a:rPr>
                                <m:t>2</m:t>
                              </m:r>
                            </m:sup>
                          </m:sSup>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sub>
                          </m:sSub>
                        </m:num>
                        <m:den>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𝑥</m:t>
                              </m:r>
                            </m:e>
                            <m:sup>
                              <m:r>
                                <a:rPr lang="en-US" altLang="ja-JP" sz="1800" i="1">
                                  <a:latin typeface="Cambria Math" panose="02040503050406030204" pitchFamily="18" charset="0"/>
                                  <a:ea typeface="Cambria Math" panose="02040503050406030204" pitchFamily="18" charset="0"/>
                                </a:rPr>
                                <m:t>2</m:t>
                              </m:r>
                            </m:sup>
                          </m:sSup>
                        </m:den>
                      </m:f>
                      <m:r>
                        <a:rPr lang="en-US" altLang="ja-JP" sz="1800" i="1">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ea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1</m:t>
                          </m:r>
                        </m:num>
                        <m:den>
                          <m:r>
                            <a:rPr lang="en-US" altLang="ja-JP" sz="1800" i="1">
                              <a:latin typeface="Cambria Math" panose="02040503050406030204" pitchFamily="18" charset="0"/>
                              <a:ea typeface="Cambria Math" panose="02040503050406030204" pitchFamily="18" charset="0"/>
                            </a:rPr>
                            <m:t>2</m:t>
                          </m:r>
                          <m:r>
                            <m:rPr>
                              <m:sty m:val="p"/>
                            </m:rPr>
                            <a:rPr lang="el-GR" altLang="ja-JP" sz="1800" i="1">
                              <a:latin typeface="Cambria Math" panose="02040503050406030204" pitchFamily="18" charset="0"/>
                              <a:ea typeface="Cambria Math" panose="02040503050406030204" pitchFamily="18" charset="0"/>
                            </a:rPr>
                            <m:t>Δ</m:t>
                          </m:r>
                          <m:r>
                            <a:rPr lang="en-US" altLang="ja-JP" sz="1800" i="1">
                              <a:latin typeface="Cambria Math" panose="02040503050406030204" pitchFamily="18" charset="0"/>
                              <a:ea typeface="Cambria Math" panose="02040503050406030204" pitchFamily="18" charset="0"/>
                            </a:rPr>
                            <m:t>𝑥</m:t>
                          </m:r>
                        </m:den>
                      </m:f>
                      <m:d>
                        <m:dPr>
                          <m:ctrlPr>
                            <a:rPr lang="en-US" altLang="ja-JP" sz="1800" i="1">
                              <a:latin typeface="Cambria Math" panose="02040503050406030204" pitchFamily="18" charset="0"/>
                              <a:ea typeface="Cambria Math" panose="02040503050406030204" pitchFamily="18" charset="0"/>
                            </a:rPr>
                          </m:ctrlPr>
                        </m:dPr>
                        <m:e>
                          <m:f>
                            <m:fPr>
                              <m:ctrlPr>
                                <a:rPr lang="en-US" altLang="ja-JP" sz="1800" i="1">
                                  <a:latin typeface="Cambria Math" panose="02040503050406030204" pitchFamily="18" charset="0"/>
                                  <a:ea typeface="Cambria Math" panose="02040503050406030204" pitchFamily="18" charset="0"/>
                                </a:rPr>
                              </m:ctrlPr>
                            </m:fPr>
                            <m:num>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+2</m:t>
                                  </m:r>
                                </m:sub>
                                <m:sup>
                                  <m:r>
                                    <a:rPr lang="en-US" altLang="ja-JP" sz="1800" i="1">
                                      <a:latin typeface="Cambria Math" panose="02040503050406030204" pitchFamily="18" charset="0"/>
                                      <a:ea typeface="Cambria Math" panose="02040503050406030204" pitchFamily="18" charset="0"/>
                                    </a:rPr>
                                    <m:t> </m:t>
                                  </m:r>
                                </m:sup>
                              </m:sSubSup>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sub>
                                <m:sup>
                                  <m:r>
                                    <a:rPr lang="en-US" altLang="ja-JP" sz="1800" i="1">
                                      <a:latin typeface="Cambria Math" panose="02040503050406030204" pitchFamily="18" charset="0"/>
                                      <a:ea typeface="Cambria Math" panose="02040503050406030204" pitchFamily="18" charset="0"/>
                                    </a:rPr>
                                    <m:t> </m:t>
                                  </m:r>
                                </m:sup>
                              </m:sSubSup>
                            </m:num>
                            <m:den>
                              <m:r>
                                <a:rPr lang="en-US" altLang="ja-JP" sz="1800" i="1">
                                  <a:latin typeface="Cambria Math" panose="02040503050406030204" pitchFamily="18" charset="0"/>
                                  <a:ea typeface="Cambria Math" panose="02040503050406030204" pitchFamily="18" charset="0"/>
                                </a:rPr>
                                <m:t>2</m:t>
                              </m:r>
                              <m:r>
                                <m:rPr>
                                  <m:sty m:val="p"/>
                                </m:rPr>
                                <a:rPr lang="el-GR" altLang="ja-JP" sz="1800" i="1">
                                  <a:latin typeface="Cambria Math" panose="02040503050406030204" pitchFamily="18" charset="0"/>
                                  <a:ea typeface="Cambria Math" panose="02040503050406030204" pitchFamily="18" charset="0"/>
                                </a:rPr>
                                <m:t>Δ</m:t>
                              </m:r>
                              <m:r>
                                <a:rPr lang="en-US" altLang="ja-JP" sz="1800" i="1">
                                  <a:latin typeface="Cambria Math" panose="02040503050406030204" pitchFamily="18" charset="0"/>
                                  <a:ea typeface="Cambria Math" panose="02040503050406030204" pitchFamily="18" charset="0"/>
                                </a:rPr>
                                <m:t>𝑥</m:t>
                              </m:r>
                            </m:den>
                          </m:f>
                          <m:r>
                            <a:rPr lang="en-US" altLang="ja-JP" sz="1800" i="1">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ea typeface="Cambria Math" panose="02040503050406030204" pitchFamily="18" charset="0"/>
                                </a:rPr>
                              </m:ctrlPr>
                            </m:fPr>
                            <m:num>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sub>
                                <m:sup>
                                  <m:r>
                                    <a:rPr lang="en-US" altLang="ja-JP" sz="1800" i="1">
                                      <a:latin typeface="Cambria Math" panose="02040503050406030204" pitchFamily="18" charset="0"/>
                                      <a:ea typeface="Cambria Math" panose="02040503050406030204" pitchFamily="18" charset="0"/>
                                    </a:rPr>
                                    <m:t> </m:t>
                                  </m:r>
                                </m:sup>
                              </m:sSubSup>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−2</m:t>
                                  </m:r>
                                </m:sub>
                                <m:sup>
                                  <m:r>
                                    <a:rPr lang="en-US" altLang="ja-JP" sz="1800" i="1">
                                      <a:latin typeface="Cambria Math" panose="02040503050406030204" pitchFamily="18" charset="0"/>
                                      <a:ea typeface="Cambria Math" panose="02040503050406030204" pitchFamily="18" charset="0"/>
                                    </a:rPr>
                                    <m:t> </m:t>
                                  </m:r>
                                </m:sup>
                              </m:sSubSup>
                            </m:num>
                            <m:den>
                              <m:r>
                                <a:rPr lang="en-US" altLang="ja-JP" sz="1800" i="1">
                                  <a:latin typeface="Cambria Math" panose="02040503050406030204" pitchFamily="18" charset="0"/>
                                  <a:ea typeface="Cambria Math" panose="02040503050406030204" pitchFamily="18" charset="0"/>
                                </a:rPr>
                                <m:t>2</m:t>
                              </m:r>
                              <m:r>
                                <m:rPr>
                                  <m:sty m:val="p"/>
                                </m:rPr>
                                <a:rPr lang="el-GR" altLang="ja-JP" sz="1800" i="1">
                                  <a:latin typeface="Cambria Math" panose="02040503050406030204" pitchFamily="18" charset="0"/>
                                  <a:ea typeface="Cambria Math" panose="02040503050406030204" pitchFamily="18" charset="0"/>
                                </a:rPr>
                                <m:t>Δ</m:t>
                              </m:r>
                              <m:r>
                                <a:rPr lang="en-US" altLang="ja-JP" sz="1800" i="1">
                                  <a:latin typeface="Cambria Math" panose="02040503050406030204" pitchFamily="18" charset="0"/>
                                  <a:ea typeface="Cambria Math" panose="02040503050406030204" pitchFamily="18" charset="0"/>
                                </a:rPr>
                                <m:t>𝑥</m:t>
                              </m:r>
                            </m:den>
                          </m:f>
                        </m:e>
                      </m:d>
                    </m:oMath>
                    <m:oMath xmlns:m="http://schemas.openxmlformats.org/officeDocument/2006/math">
                      <m:f>
                        <m:fPr>
                          <m:ctrlPr>
                            <a:rPr lang="en-US" altLang="ja-JP" sz="1800" i="1">
                              <a:latin typeface="Cambria Math" panose="02040503050406030204" pitchFamily="18" charset="0"/>
                            </a:rPr>
                          </m:ctrlPr>
                        </m:fPr>
                        <m:num>
                          <m:sSup>
                            <m:sSupPr>
                              <m:ctrlPr>
                                <a:rPr lang="en-US" altLang="ja-JP" sz="1800" i="1">
                                  <a:latin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m:t>
                              </m:r>
                            </m:e>
                            <m:sup>
                              <m:r>
                                <a:rPr lang="en-US" altLang="ja-JP" sz="1800" i="1">
                                  <a:latin typeface="Cambria Math" panose="02040503050406030204" pitchFamily="18" charset="0"/>
                                </a:rPr>
                                <m:t>2</m:t>
                              </m:r>
                            </m:sup>
                          </m:sSup>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sub>
                          </m:sSub>
                        </m:num>
                        <m:den>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𝑥</m:t>
                              </m:r>
                            </m:e>
                            <m:sup>
                              <m:r>
                                <a:rPr lang="en-US" altLang="ja-JP" sz="1800" i="1">
                                  <a:latin typeface="Cambria Math" panose="02040503050406030204" pitchFamily="18" charset="0"/>
                                  <a:ea typeface="Cambria Math" panose="02040503050406030204" pitchFamily="18" charset="0"/>
                                </a:rPr>
                                <m:t>2</m:t>
                              </m:r>
                            </m:sup>
                          </m:sSup>
                        </m:den>
                      </m:f>
                      <m:r>
                        <a:rPr lang="en-US" altLang="ja-JP" sz="1800" i="1">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ea typeface="Cambria Math" panose="02040503050406030204" pitchFamily="18" charset="0"/>
                            </a:rPr>
                          </m:ctrlPr>
                        </m:fPr>
                        <m:num>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+2</m:t>
                              </m:r>
                            </m:sub>
                            <m:sup>
                              <m:r>
                                <a:rPr lang="en-US" altLang="ja-JP" sz="1800" i="1">
                                  <a:latin typeface="Cambria Math" panose="02040503050406030204" pitchFamily="18" charset="0"/>
                                  <a:ea typeface="Cambria Math" panose="02040503050406030204" pitchFamily="18" charset="0"/>
                                </a:rPr>
                                <m:t> </m:t>
                              </m:r>
                            </m:sup>
                          </m:sSubSup>
                          <m:r>
                            <a:rPr lang="en-US" altLang="ja-JP" sz="1800" b="0" i="1" smtClean="0">
                              <a:latin typeface="Cambria Math" panose="02040503050406030204" pitchFamily="18" charset="0"/>
                              <a:ea typeface="Cambria Math" panose="02040503050406030204" pitchFamily="18" charset="0"/>
                            </a:rPr>
                            <m:t>−2</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sub>
                            <m:sup>
                              <m:r>
                                <a:rPr lang="en-US" altLang="ja-JP" sz="1800" i="1">
                                  <a:latin typeface="Cambria Math" panose="02040503050406030204" pitchFamily="18" charset="0"/>
                                  <a:ea typeface="Cambria Math" panose="02040503050406030204" pitchFamily="18" charset="0"/>
                                </a:rPr>
                                <m:t> </m:t>
                              </m:r>
                            </m:sup>
                          </m:sSubSup>
                          <m:r>
                            <a:rPr lang="en-US" altLang="ja-JP" sz="1800" b="0" i="1" smtClean="0">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−2</m:t>
                              </m:r>
                            </m:sub>
                            <m:sup>
                              <m:r>
                                <a:rPr lang="en-US" altLang="ja-JP" sz="1800" i="1">
                                  <a:latin typeface="Cambria Math" panose="02040503050406030204" pitchFamily="18" charset="0"/>
                                  <a:ea typeface="Cambria Math" panose="02040503050406030204" pitchFamily="18" charset="0"/>
                                </a:rPr>
                                <m:t> </m:t>
                              </m:r>
                            </m:sup>
                          </m:sSubSup>
                        </m:num>
                        <m:den>
                          <m:r>
                            <a:rPr lang="en-US" altLang="ja-JP" sz="1800" b="0" i="1" smtClean="0">
                              <a:latin typeface="Cambria Math" panose="02040503050406030204" pitchFamily="18" charset="0"/>
                              <a:ea typeface="Cambria Math" panose="02040503050406030204" pitchFamily="18" charset="0"/>
                            </a:rPr>
                            <m:t>4</m:t>
                          </m:r>
                          <m:sSup>
                            <m:sSupPr>
                              <m:ctrlPr>
                                <a:rPr lang="en-US" altLang="ja-JP" sz="1800" i="1" smtClean="0">
                                  <a:latin typeface="Cambria Math" panose="02040503050406030204" pitchFamily="18" charset="0"/>
                                  <a:ea typeface="Cambria Math" panose="02040503050406030204" pitchFamily="18" charset="0"/>
                                </a:rPr>
                              </m:ctrlPr>
                            </m:sSupPr>
                            <m:e>
                              <m:r>
                                <m:rPr>
                                  <m:sty m:val="p"/>
                                </m:rPr>
                                <a:rPr lang="el-GR" altLang="ja-JP" sz="1800" i="1">
                                  <a:latin typeface="Cambria Math" panose="02040503050406030204" pitchFamily="18" charset="0"/>
                                  <a:ea typeface="Cambria Math" panose="02040503050406030204" pitchFamily="18" charset="0"/>
                                </a:rPr>
                                <m:t>Δ</m:t>
                              </m:r>
                              <m:r>
                                <a:rPr lang="en-US" altLang="ja-JP" sz="1800" i="1">
                                  <a:latin typeface="Cambria Math" panose="02040503050406030204" pitchFamily="18" charset="0"/>
                                  <a:ea typeface="Cambria Math" panose="02040503050406030204" pitchFamily="18" charset="0"/>
                                </a:rPr>
                                <m:t>𝑥</m:t>
                              </m:r>
                            </m:e>
                            <m:sup>
                              <m:r>
                                <a:rPr lang="en-US" altLang="ja-JP" sz="1800" b="0" i="1" smtClean="0">
                                  <a:latin typeface="Cambria Math" panose="02040503050406030204" pitchFamily="18" charset="0"/>
                                  <a:ea typeface="Cambria Math" panose="02040503050406030204" pitchFamily="18" charset="0"/>
                                </a:rPr>
                                <m:t>2</m:t>
                              </m:r>
                            </m:sup>
                          </m:sSup>
                        </m:den>
                      </m:f>
                    </m:oMath>
                  </m:oMathPara>
                </a14:m>
                <a:endParaRPr lang="en-US" altLang="ja-JP" sz="1800" dirty="0"/>
              </a:p>
              <a:p>
                <a:pPr marL="0" indent="0">
                  <a:lnSpc>
                    <a:spcPct val="110000"/>
                  </a:lnSpc>
                  <a:buNone/>
                </a:pP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965" t="-5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99F4B7C-27AD-C011-79AF-2C3C0703496C}"/>
                  </a:ext>
                </a:extLst>
              </p:cNvPr>
              <p:cNvSpPr txBox="1"/>
              <p:nvPr/>
            </p:nvSpPr>
            <p:spPr>
              <a:xfrm>
                <a:off x="10662905" y="5915752"/>
                <a:ext cx="6908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(2.18)</m:t>
                      </m:r>
                    </m:oMath>
                  </m:oMathPara>
                </a14:m>
                <a:endParaRPr kumimoji="1" lang="ja-JP" altLang="en-US"/>
              </a:p>
            </p:txBody>
          </p:sp>
        </mc:Choice>
        <mc:Fallback xmlns="">
          <p:sp>
            <p:nvSpPr>
              <p:cNvPr id="4" name="テキスト ボックス 3">
                <a:extLst>
                  <a:ext uri="{FF2B5EF4-FFF2-40B4-BE49-F238E27FC236}">
                    <a16:creationId xmlns:a16="http://schemas.microsoft.com/office/drawing/2014/main" id="{699F4B7C-27AD-C011-79AF-2C3C0703496C}"/>
                  </a:ext>
                </a:extLst>
              </p:cNvPr>
              <p:cNvSpPr txBox="1">
                <a:spLocks noRot="1" noChangeAspect="1" noMove="1" noResize="1" noEditPoints="1" noAdjustHandles="1" noChangeArrowheads="1" noChangeShapeType="1" noTextEdit="1"/>
              </p:cNvSpPr>
              <p:nvPr/>
            </p:nvSpPr>
            <p:spPr>
              <a:xfrm>
                <a:off x="10662905" y="5915752"/>
                <a:ext cx="690895" cy="276999"/>
              </a:xfrm>
              <a:prstGeom prst="rect">
                <a:avLst/>
              </a:prstGeom>
              <a:blipFill>
                <a:blip r:embed="rId3"/>
                <a:stretch>
                  <a:fillRect l="-10714" r="-10714" b="-3478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91567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en-US" altLang="ja-JP" sz="4000" dirty="0"/>
              <a:t>2</a:t>
            </a:r>
            <a:r>
              <a:rPr kumimoji="1" lang="en-US" altLang="ja-JP" sz="4000" dirty="0"/>
              <a:t>.5 </a:t>
            </a:r>
            <a:r>
              <a:rPr kumimoji="1" lang="ja-JP" altLang="en-US" sz="4000"/>
              <a:t>一階偏微分方程式</a:t>
            </a:r>
            <a:r>
              <a:rPr kumimoji="1" lang="en-US" altLang="ja-JP" sz="4000" dirty="0"/>
              <a:t>(t, x </a:t>
            </a:r>
            <a:r>
              <a:rPr kumimoji="1" lang="ja-JP" altLang="en-US" sz="4000"/>
              <a:t>微分</a:t>
            </a:r>
            <a:r>
              <a:rPr kumimoji="1" lang="en-US" altLang="ja-JP" sz="4000" dirty="0"/>
              <a:t>)</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lnSpc>
                    <a:spcPct val="110000"/>
                  </a:lnSpc>
                  <a:buNone/>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rPr>
                  <a:t>また</a:t>
                </a:r>
                <a:endParaRPr lang="en-US" altLang="ja-JP" sz="1800" i="1" dirty="0">
                  <a:latin typeface="Cambria Math" panose="02040503050406030204"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f>
                        <m:fPr>
                          <m:ctrlPr>
                            <a:rPr lang="en-US" altLang="ja-JP" sz="1800" i="1" smtClean="0">
                              <a:latin typeface="Cambria Math" panose="02040503050406030204" pitchFamily="18" charset="0"/>
                            </a:rPr>
                          </m:ctrlPr>
                        </m:fPr>
                        <m:num>
                          <m:sSup>
                            <m:sSupPr>
                              <m:ctrlPr>
                                <a:rPr lang="en-US" altLang="ja-JP" sz="1800" i="1" smtClean="0">
                                  <a:latin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m:t>
                              </m:r>
                            </m:e>
                            <m:sup>
                              <m:r>
                                <a:rPr lang="en-US" altLang="ja-JP" sz="1800" b="0" i="1" smtClean="0">
                                  <a:latin typeface="Cambria Math" panose="02040503050406030204" pitchFamily="18" charset="0"/>
                                </a:rPr>
                                <m:t>2</m:t>
                              </m:r>
                            </m:sup>
                          </m:sSup>
                          <m:sSub>
                            <m:sSubPr>
                              <m:ctrlPr>
                                <a:rPr lang="en-US" altLang="ja-JP" sz="1800" i="1" smtClean="0">
                                  <a:latin typeface="Cambria Math" panose="02040503050406030204" pitchFamily="18" charset="0"/>
                                  <a:ea typeface="Cambria Math" panose="02040503050406030204" pitchFamily="18" charset="0"/>
                                </a:rPr>
                              </m:ctrlPr>
                            </m:sSub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𝑗</m:t>
                              </m:r>
                            </m:sub>
                          </m:sSub>
                        </m:num>
                        <m:den>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𝑥</m:t>
                          </m:r>
                          <m:r>
                            <a:rPr lang="en-US" altLang="ja-JP" sz="1800" i="1">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𝑦</m:t>
                          </m:r>
                        </m:den>
                      </m:f>
                      <m:r>
                        <a:rPr lang="en-US" altLang="ja-JP" sz="1800" b="0" i="1" smtClean="0">
                          <a:latin typeface="Cambria Math" panose="02040503050406030204" pitchFamily="18" charset="0"/>
                          <a:ea typeface="Cambria Math" panose="02040503050406030204" pitchFamily="18" charset="0"/>
                        </a:rPr>
                        <m:t>~</m:t>
                      </m:r>
                      <m:f>
                        <m:fPr>
                          <m:ctrlPr>
                            <a:rPr lang="en-US" altLang="ja-JP" sz="1800" b="0" i="1" smtClean="0">
                              <a:latin typeface="Cambria Math" panose="02040503050406030204" pitchFamily="18" charset="0"/>
                              <a:ea typeface="Cambria Math" panose="02040503050406030204" pitchFamily="18" charset="0"/>
                            </a:rPr>
                          </m:ctrlPr>
                        </m:fPr>
                        <m:num>
                          <m:r>
                            <a:rPr lang="en-US" altLang="ja-JP" sz="1800" b="0" i="1" smtClean="0">
                              <a:latin typeface="Cambria Math" panose="02040503050406030204" pitchFamily="18" charset="0"/>
                              <a:ea typeface="Cambria Math" panose="02040503050406030204" pitchFamily="18" charset="0"/>
                            </a:rPr>
                            <m:t>𝜕</m:t>
                          </m:r>
                        </m:num>
                        <m:den>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𝑦</m:t>
                          </m:r>
                        </m:den>
                      </m:f>
                      <m:f>
                        <m:fPr>
                          <m:ctrlPr>
                            <a:rPr lang="en-US" altLang="ja-JP" sz="1800" i="1" smtClean="0">
                              <a:latin typeface="Cambria Math" panose="02040503050406030204" pitchFamily="18" charset="0"/>
                              <a:ea typeface="Cambria Math" panose="02040503050406030204" pitchFamily="18" charset="0"/>
                            </a:rPr>
                          </m:ctrlPr>
                        </m:fPr>
                        <m:num>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+1,</m:t>
                              </m:r>
                              <m:r>
                                <a:rPr lang="en-US" altLang="ja-JP" sz="1800" b="0" i="1" smtClean="0">
                                  <a:latin typeface="Cambria Math" panose="02040503050406030204" pitchFamily="18" charset="0"/>
                                  <a:ea typeface="Cambria Math" panose="02040503050406030204" pitchFamily="18" charset="0"/>
                                </a:rPr>
                                <m:t>𝑗</m:t>
                              </m:r>
                            </m:sub>
                            <m:sup>
                              <m:r>
                                <a:rPr lang="en-US" altLang="ja-JP" sz="1800" b="0" i="1" smtClean="0">
                                  <a:latin typeface="Cambria Math" panose="02040503050406030204" pitchFamily="18" charset="0"/>
                                  <a:ea typeface="Cambria Math" panose="02040503050406030204" pitchFamily="18" charset="0"/>
                                </a:rPr>
                                <m:t> </m:t>
                              </m:r>
                            </m:sup>
                          </m:sSubSup>
                          <m:r>
                            <a:rPr lang="en-US" altLang="ja-JP" sz="1800" b="0" i="1" smtClean="0">
                              <a:latin typeface="Cambria Math" panose="02040503050406030204" pitchFamily="18" charset="0"/>
                              <a:ea typeface="Cambria Math" panose="02040503050406030204" pitchFamily="18" charset="0"/>
                            </a:rPr>
                            <m:t>−</m:t>
                          </m:r>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𝑈</m:t>
                              </m:r>
                            </m:e>
                            <m:sub>
                              <m:r>
                                <a:rPr lang="en-US" altLang="ja-JP" sz="1800" b="0" i="1" smtClean="0">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−1,</m:t>
                              </m:r>
                              <m:r>
                                <a:rPr lang="en-US" altLang="ja-JP" sz="1800" b="0" i="1" smtClean="0">
                                  <a:latin typeface="Cambria Math" panose="02040503050406030204" pitchFamily="18" charset="0"/>
                                  <a:ea typeface="Cambria Math" panose="02040503050406030204" pitchFamily="18" charset="0"/>
                                </a:rPr>
                                <m:t>𝑗</m:t>
                              </m:r>
                            </m:sub>
                            <m:sup>
                              <m:r>
                                <a:rPr lang="en-US" altLang="ja-JP" sz="1800" b="0" i="1" smtClean="0">
                                  <a:latin typeface="Cambria Math" panose="02040503050406030204" pitchFamily="18" charset="0"/>
                                  <a:ea typeface="Cambria Math" panose="02040503050406030204" pitchFamily="18" charset="0"/>
                                </a:rPr>
                                <m:t> </m:t>
                              </m:r>
                            </m:sup>
                          </m:sSubSup>
                        </m:num>
                        <m:den>
                          <m:r>
                            <a:rPr lang="en-US" altLang="ja-JP" sz="1800" b="0" i="1" smtClean="0">
                              <a:latin typeface="Cambria Math" panose="02040503050406030204" pitchFamily="18" charset="0"/>
                              <a:ea typeface="Cambria Math" panose="02040503050406030204" pitchFamily="18" charset="0"/>
                            </a:rPr>
                            <m:t>2</m:t>
                          </m:r>
                          <m:r>
                            <m:rPr>
                              <m:sty m:val="p"/>
                            </m:rPr>
                            <a:rPr lang="el-GR" altLang="ja-JP" sz="1800" b="0" i="1" smtClean="0">
                              <a:latin typeface="Cambria Math" panose="02040503050406030204" pitchFamily="18" charset="0"/>
                              <a:ea typeface="Cambria Math" panose="02040503050406030204" pitchFamily="18" charset="0"/>
                            </a:rPr>
                            <m:t>Δ</m:t>
                          </m:r>
                          <m:r>
                            <a:rPr lang="en-US" altLang="ja-JP" sz="1800" b="0" i="1" smtClean="0">
                              <a:latin typeface="Cambria Math" panose="02040503050406030204" pitchFamily="18" charset="0"/>
                              <a:ea typeface="Cambria Math" panose="02040503050406030204" pitchFamily="18" charset="0"/>
                            </a:rPr>
                            <m:t>𝑥</m:t>
                          </m:r>
                        </m:den>
                      </m:f>
                    </m:oMath>
                    <m:oMath xmlns:m="http://schemas.openxmlformats.org/officeDocument/2006/math">
                      <m:f>
                        <m:fPr>
                          <m:ctrlPr>
                            <a:rPr lang="en-US" altLang="ja-JP" sz="1800" i="1">
                              <a:latin typeface="Cambria Math" panose="02040503050406030204" pitchFamily="18" charset="0"/>
                            </a:rPr>
                          </m:ctrlPr>
                        </m:fPr>
                        <m:num>
                          <m:sSup>
                            <m:sSupPr>
                              <m:ctrlPr>
                                <a:rPr lang="en-US" altLang="ja-JP" sz="1800" i="1">
                                  <a:latin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m:t>
                              </m:r>
                            </m:e>
                            <m:sup>
                              <m:r>
                                <a:rPr lang="en-US" altLang="ja-JP" sz="1800" i="1">
                                  <a:latin typeface="Cambria Math" panose="02040503050406030204" pitchFamily="18" charset="0"/>
                                </a:rPr>
                                <m:t>2</m:t>
                              </m:r>
                            </m:sup>
                          </m:sSup>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𝑗</m:t>
                              </m:r>
                            </m:sub>
                          </m:sSub>
                        </m:num>
                        <m:den>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𝑥</m:t>
                          </m:r>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𝑦</m:t>
                          </m:r>
                        </m:den>
                      </m:f>
                      <m:r>
                        <a:rPr lang="en-US" altLang="ja-JP" sz="1800" i="1">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ea typeface="Cambria Math" panose="02040503050406030204" pitchFamily="18" charset="0"/>
                            </a:rPr>
                          </m:ctrlPr>
                        </m:fPr>
                        <m:num>
                          <m:r>
                            <a:rPr lang="en-US" altLang="ja-JP" sz="1800" b="0" i="1" smtClean="0">
                              <a:latin typeface="Cambria Math" panose="02040503050406030204" pitchFamily="18" charset="0"/>
                              <a:ea typeface="Cambria Math" panose="02040503050406030204" pitchFamily="18" charset="0"/>
                            </a:rPr>
                            <m:t>1</m:t>
                          </m:r>
                        </m:num>
                        <m:den>
                          <m:r>
                            <a:rPr lang="en-US" altLang="ja-JP" sz="1800" i="1">
                              <a:latin typeface="Cambria Math" panose="02040503050406030204" pitchFamily="18" charset="0"/>
                              <a:ea typeface="Cambria Math" panose="02040503050406030204" pitchFamily="18" charset="0"/>
                            </a:rPr>
                            <m:t>2</m:t>
                          </m:r>
                          <m:r>
                            <m:rPr>
                              <m:sty m:val="p"/>
                            </m:rPr>
                            <a:rPr lang="el-GR" altLang="ja-JP" sz="1800" i="1">
                              <a:latin typeface="Cambria Math" panose="02040503050406030204" pitchFamily="18" charset="0"/>
                              <a:ea typeface="Cambria Math" panose="02040503050406030204" pitchFamily="18" charset="0"/>
                            </a:rPr>
                            <m:t>Δ</m:t>
                          </m:r>
                          <m:r>
                            <a:rPr lang="en-US" altLang="ja-JP" sz="1800" i="1">
                              <a:latin typeface="Cambria Math" panose="02040503050406030204" pitchFamily="18" charset="0"/>
                              <a:ea typeface="Cambria Math" panose="02040503050406030204" pitchFamily="18" charset="0"/>
                            </a:rPr>
                            <m:t>𝑥</m:t>
                          </m:r>
                        </m:den>
                      </m:f>
                      <m:f>
                        <m:fPr>
                          <m:ctrlPr>
                            <a:rPr lang="en-US" altLang="ja-JP" sz="1800" i="1">
                              <a:latin typeface="Cambria Math" panose="02040503050406030204" pitchFamily="18" charset="0"/>
                              <a:ea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num>
                        <m:den>
                          <m:r>
                            <a:rPr lang="en-US" altLang="ja-JP" sz="1800" i="1">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𝑦</m:t>
                          </m:r>
                        </m:den>
                      </m:f>
                      <m:d>
                        <m:dPr>
                          <m:ctrlPr>
                            <a:rPr lang="en-US" altLang="ja-JP" sz="1800" b="0" i="1" smtClean="0">
                              <a:latin typeface="Cambria Math" panose="02040503050406030204" pitchFamily="18" charset="0"/>
                              <a:ea typeface="Cambria Math" panose="02040503050406030204" pitchFamily="18" charset="0"/>
                            </a:rPr>
                          </m:ctrlPr>
                        </m:dPr>
                        <m:e>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+1,</m:t>
                              </m:r>
                              <m:r>
                                <a:rPr lang="en-US" altLang="ja-JP" sz="1800" b="0" i="1" smtClean="0">
                                  <a:latin typeface="Cambria Math" panose="02040503050406030204" pitchFamily="18" charset="0"/>
                                  <a:ea typeface="Cambria Math" panose="02040503050406030204" pitchFamily="18" charset="0"/>
                                </a:rPr>
                                <m:t>𝑗</m:t>
                              </m:r>
                            </m:sub>
                            <m:sup>
                              <m:r>
                                <a:rPr lang="en-US" altLang="ja-JP" sz="1800" i="1">
                                  <a:latin typeface="Cambria Math" panose="02040503050406030204" pitchFamily="18" charset="0"/>
                                  <a:ea typeface="Cambria Math" panose="02040503050406030204" pitchFamily="18" charset="0"/>
                                </a:rPr>
                                <m:t> </m:t>
                              </m:r>
                            </m:sup>
                          </m:sSubSup>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−1,</m:t>
                              </m:r>
                              <m:r>
                                <a:rPr lang="en-US" altLang="ja-JP" sz="1800" b="0" i="1" smtClean="0">
                                  <a:latin typeface="Cambria Math" panose="02040503050406030204" pitchFamily="18" charset="0"/>
                                  <a:ea typeface="Cambria Math" panose="02040503050406030204" pitchFamily="18" charset="0"/>
                                </a:rPr>
                                <m:t>𝑗</m:t>
                              </m:r>
                            </m:sub>
                            <m:sup>
                              <m:r>
                                <a:rPr lang="en-US" altLang="ja-JP" sz="1800" i="1">
                                  <a:latin typeface="Cambria Math" panose="02040503050406030204" pitchFamily="18" charset="0"/>
                                  <a:ea typeface="Cambria Math" panose="02040503050406030204" pitchFamily="18" charset="0"/>
                                </a:rPr>
                                <m:t> </m:t>
                              </m:r>
                            </m:sup>
                          </m:sSubSup>
                        </m:e>
                      </m:d>
                    </m:oMath>
                    <m:oMath xmlns:m="http://schemas.openxmlformats.org/officeDocument/2006/math">
                      <m:f>
                        <m:fPr>
                          <m:ctrlPr>
                            <a:rPr lang="en-US" altLang="ja-JP" sz="1800" i="1">
                              <a:latin typeface="Cambria Math" panose="02040503050406030204" pitchFamily="18" charset="0"/>
                            </a:rPr>
                          </m:ctrlPr>
                        </m:fPr>
                        <m:num>
                          <m:sSup>
                            <m:sSupPr>
                              <m:ctrlPr>
                                <a:rPr lang="en-US" altLang="ja-JP" sz="1800" i="1">
                                  <a:latin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m:t>
                              </m:r>
                            </m:e>
                            <m:sup>
                              <m:r>
                                <a:rPr lang="en-US" altLang="ja-JP" sz="1800" i="1">
                                  <a:latin typeface="Cambria Math" panose="02040503050406030204" pitchFamily="18" charset="0"/>
                                </a:rPr>
                                <m:t>2</m:t>
                              </m:r>
                            </m:sup>
                          </m:sSup>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𝑗</m:t>
                              </m:r>
                            </m:sub>
                          </m:sSub>
                        </m:num>
                        <m:den>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𝑥</m:t>
                          </m:r>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𝑦</m:t>
                          </m:r>
                        </m:den>
                      </m:f>
                      <m:r>
                        <a:rPr lang="en-US" altLang="ja-JP" sz="1800" i="1">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ea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1</m:t>
                          </m:r>
                        </m:num>
                        <m:den>
                          <m:r>
                            <a:rPr lang="en-US" altLang="ja-JP" sz="1800" i="1">
                              <a:latin typeface="Cambria Math" panose="02040503050406030204" pitchFamily="18" charset="0"/>
                              <a:ea typeface="Cambria Math" panose="02040503050406030204" pitchFamily="18" charset="0"/>
                            </a:rPr>
                            <m:t>2</m:t>
                          </m:r>
                          <m:r>
                            <m:rPr>
                              <m:sty m:val="p"/>
                            </m:rPr>
                            <a:rPr lang="el-GR" altLang="ja-JP" sz="1800" i="1">
                              <a:latin typeface="Cambria Math" panose="02040503050406030204" pitchFamily="18" charset="0"/>
                              <a:ea typeface="Cambria Math" panose="02040503050406030204" pitchFamily="18" charset="0"/>
                            </a:rPr>
                            <m:t>Δ</m:t>
                          </m:r>
                          <m:r>
                            <a:rPr lang="en-US" altLang="ja-JP" sz="1800" i="1">
                              <a:latin typeface="Cambria Math" panose="02040503050406030204" pitchFamily="18" charset="0"/>
                              <a:ea typeface="Cambria Math" panose="02040503050406030204" pitchFamily="18" charset="0"/>
                            </a:rPr>
                            <m:t>𝑥</m:t>
                          </m:r>
                        </m:den>
                      </m:f>
                      <m:d>
                        <m:dPr>
                          <m:ctrlPr>
                            <a:rPr lang="en-US" altLang="ja-JP" sz="1800" i="1">
                              <a:latin typeface="Cambria Math" panose="02040503050406030204" pitchFamily="18" charset="0"/>
                              <a:ea typeface="Cambria Math" panose="02040503050406030204" pitchFamily="18" charset="0"/>
                            </a:rPr>
                          </m:ctrlPr>
                        </m:dPr>
                        <m:e>
                          <m:f>
                            <m:fPr>
                              <m:ctrlPr>
                                <a:rPr lang="en-US" altLang="ja-JP" sz="1800" i="1">
                                  <a:latin typeface="Cambria Math" panose="02040503050406030204" pitchFamily="18" charset="0"/>
                                  <a:ea typeface="Cambria Math" panose="02040503050406030204" pitchFamily="18" charset="0"/>
                                </a:rPr>
                              </m:ctrlPr>
                            </m:fPr>
                            <m:num>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+1,</m:t>
                                  </m:r>
                                  <m:r>
                                    <a:rPr lang="en-US" altLang="ja-JP" sz="1800" b="0" i="1" smtClean="0">
                                      <a:latin typeface="Cambria Math" panose="02040503050406030204" pitchFamily="18" charset="0"/>
                                      <a:ea typeface="Cambria Math" panose="02040503050406030204" pitchFamily="18" charset="0"/>
                                    </a:rPr>
                                    <m:t>𝑗</m:t>
                                  </m:r>
                                  <m:r>
                                    <a:rPr lang="en-US" altLang="ja-JP" sz="1800" b="0" i="1" smtClean="0">
                                      <a:latin typeface="Cambria Math" panose="02040503050406030204" pitchFamily="18" charset="0"/>
                                      <a:ea typeface="Cambria Math" panose="02040503050406030204" pitchFamily="18" charset="0"/>
                                    </a:rPr>
                                    <m:t>+1</m:t>
                                  </m:r>
                                </m:sub>
                                <m:sup>
                                  <m:r>
                                    <a:rPr lang="en-US" altLang="ja-JP" sz="1800" i="1">
                                      <a:latin typeface="Cambria Math" panose="02040503050406030204" pitchFamily="18" charset="0"/>
                                      <a:ea typeface="Cambria Math" panose="02040503050406030204" pitchFamily="18" charset="0"/>
                                    </a:rPr>
                                    <m:t> </m:t>
                                  </m:r>
                                </m:sup>
                              </m:sSubSup>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+1,</m:t>
                                  </m:r>
                                  <m:r>
                                    <a:rPr lang="en-US" altLang="ja-JP" sz="1800" b="0" i="1" smtClean="0">
                                      <a:latin typeface="Cambria Math" panose="02040503050406030204" pitchFamily="18" charset="0"/>
                                      <a:ea typeface="Cambria Math" panose="02040503050406030204" pitchFamily="18" charset="0"/>
                                    </a:rPr>
                                    <m:t>𝑗</m:t>
                                  </m:r>
                                  <m:r>
                                    <a:rPr lang="en-US" altLang="ja-JP" sz="1800" b="0" i="1" smtClean="0">
                                      <a:latin typeface="Cambria Math" panose="02040503050406030204" pitchFamily="18" charset="0"/>
                                      <a:ea typeface="Cambria Math" panose="02040503050406030204" pitchFamily="18" charset="0"/>
                                    </a:rPr>
                                    <m:t>−1</m:t>
                                  </m:r>
                                </m:sub>
                                <m:sup>
                                  <m:r>
                                    <a:rPr lang="en-US" altLang="ja-JP" sz="1800" i="1">
                                      <a:latin typeface="Cambria Math" panose="02040503050406030204" pitchFamily="18" charset="0"/>
                                      <a:ea typeface="Cambria Math" panose="02040503050406030204" pitchFamily="18" charset="0"/>
                                    </a:rPr>
                                    <m:t> </m:t>
                                  </m:r>
                                </m:sup>
                              </m:sSubSup>
                            </m:num>
                            <m:den>
                              <m:r>
                                <a:rPr lang="en-US" altLang="ja-JP" sz="1800" i="1">
                                  <a:latin typeface="Cambria Math" panose="02040503050406030204" pitchFamily="18" charset="0"/>
                                  <a:ea typeface="Cambria Math" panose="02040503050406030204" pitchFamily="18" charset="0"/>
                                </a:rPr>
                                <m:t>2</m:t>
                              </m:r>
                              <m:r>
                                <m:rPr>
                                  <m:sty m:val="p"/>
                                </m:rPr>
                                <a:rPr lang="el-GR" altLang="ja-JP" sz="1800" i="1">
                                  <a:latin typeface="Cambria Math" panose="02040503050406030204" pitchFamily="18" charset="0"/>
                                  <a:ea typeface="Cambria Math" panose="02040503050406030204" pitchFamily="18" charset="0"/>
                                </a:rPr>
                                <m:t>Δ</m:t>
                              </m:r>
                              <m:r>
                                <a:rPr lang="en-US" altLang="ja-JP" sz="1800" b="0" i="1" smtClean="0">
                                  <a:latin typeface="Cambria Math" panose="02040503050406030204" pitchFamily="18" charset="0"/>
                                  <a:ea typeface="Cambria Math" panose="02040503050406030204" pitchFamily="18" charset="0"/>
                                </a:rPr>
                                <m:t>𝑦</m:t>
                              </m:r>
                            </m:den>
                          </m:f>
                          <m:r>
                            <a:rPr lang="en-US" altLang="ja-JP" sz="1800" i="1">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ea typeface="Cambria Math" panose="02040503050406030204" pitchFamily="18" charset="0"/>
                                </a:rPr>
                              </m:ctrlPr>
                            </m:fPr>
                            <m:num>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−1,</m:t>
                                  </m:r>
                                  <m:r>
                                    <a:rPr lang="en-US" altLang="ja-JP" sz="1800" b="0" i="1" smtClean="0">
                                      <a:latin typeface="Cambria Math" panose="02040503050406030204" pitchFamily="18" charset="0"/>
                                      <a:ea typeface="Cambria Math" panose="02040503050406030204" pitchFamily="18" charset="0"/>
                                    </a:rPr>
                                    <m:t>𝑗</m:t>
                                  </m:r>
                                  <m:r>
                                    <a:rPr lang="en-US" altLang="ja-JP" sz="1800" b="0" i="1" smtClean="0">
                                      <a:latin typeface="Cambria Math" panose="02040503050406030204" pitchFamily="18" charset="0"/>
                                      <a:ea typeface="Cambria Math" panose="02040503050406030204" pitchFamily="18" charset="0"/>
                                    </a:rPr>
                                    <m:t>+1</m:t>
                                  </m:r>
                                </m:sub>
                                <m:sup>
                                  <m:r>
                                    <a:rPr lang="en-US" altLang="ja-JP" sz="1800" i="1">
                                      <a:latin typeface="Cambria Math" panose="02040503050406030204" pitchFamily="18" charset="0"/>
                                      <a:ea typeface="Cambria Math" panose="02040503050406030204" pitchFamily="18" charset="0"/>
                                    </a:rPr>
                                    <m:t> </m:t>
                                  </m:r>
                                </m:sup>
                              </m:sSubSup>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−1,</m:t>
                                  </m:r>
                                  <m:r>
                                    <a:rPr lang="en-US" altLang="ja-JP" sz="1800" b="0" i="1" smtClean="0">
                                      <a:latin typeface="Cambria Math" panose="02040503050406030204" pitchFamily="18" charset="0"/>
                                      <a:ea typeface="Cambria Math" panose="02040503050406030204" pitchFamily="18" charset="0"/>
                                    </a:rPr>
                                    <m:t>𝑗</m:t>
                                  </m:r>
                                  <m:r>
                                    <a:rPr lang="en-US" altLang="ja-JP" sz="1800" b="0" i="1" smtClean="0">
                                      <a:latin typeface="Cambria Math" panose="02040503050406030204" pitchFamily="18" charset="0"/>
                                      <a:ea typeface="Cambria Math" panose="02040503050406030204" pitchFamily="18" charset="0"/>
                                    </a:rPr>
                                    <m:t>−1</m:t>
                                  </m:r>
                                </m:sub>
                                <m:sup>
                                  <m:r>
                                    <a:rPr lang="en-US" altLang="ja-JP" sz="1800" i="1">
                                      <a:latin typeface="Cambria Math" panose="02040503050406030204" pitchFamily="18" charset="0"/>
                                      <a:ea typeface="Cambria Math" panose="02040503050406030204" pitchFamily="18" charset="0"/>
                                    </a:rPr>
                                    <m:t> </m:t>
                                  </m:r>
                                </m:sup>
                              </m:sSubSup>
                            </m:num>
                            <m:den>
                              <m:r>
                                <a:rPr lang="en-US" altLang="ja-JP" sz="1800" i="1">
                                  <a:latin typeface="Cambria Math" panose="02040503050406030204" pitchFamily="18" charset="0"/>
                                  <a:ea typeface="Cambria Math" panose="02040503050406030204" pitchFamily="18" charset="0"/>
                                </a:rPr>
                                <m:t>2</m:t>
                              </m:r>
                              <m:r>
                                <m:rPr>
                                  <m:sty m:val="p"/>
                                </m:rPr>
                                <a:rPr lang="el-GR" altLang="ja-JP" sz="1800" i="1">
                                  <a:latin typeface="Cambria Math" panose="02040503050406030204" pitchFamily="18" charset="0"/>
                                  <a:ea typeface="Cambria Math" panose="02040503050406030204" pitchFamily="18" charset="0"/>
                                </a:rPr>
                                <m:t>Δ</m:t>
                              </m:r>
                              <m:r>
                                <a:rPr lang="en-US" altLang="ja-JP" sz="1800" b="0" i="1" smtClean="0">
                                  <a:latin typeface="Cambria Math" panose="02040503050406030204" pitchFamily="18" charset="0"/>
                                  <a:ea typeface="Cambria Math" panose="02040503050406030204" pitchFamily="18" charset="0"/>
                                </a:rPr>
                                <m:t>𝑦</m:t>
                              </m:r>
                            </m:den>
                          </m:f>
                        </m:e>
                      </m:d>
                    </m:oMath>
                    <m:oMath xmlns:m="http://schemas.openxmlformats.org/officeDocument/2006/math">
                      <m:f>
                        <m:fPr>
                          <m:ctrlPr>
                            <a:rPr lang="en-US" altLang="ja-JP" sz="1800" i="1">
                              <a:latin typeface="Cambria Math" panose="02040503050406030204" pitchFamily="18" charset="0"/>
                            </a:rPr>
                          </m:ctrlPr>
                        </m:fPr>
                        <m:num>
                          <m:sSup>
                            <m:sSupPr>
                              <m:ctrlPr>
                                <a:rPr lang="en-US" altLang="ja-JP" sz="1800" i="1">
                                  <a:latin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m:t>
                              </m:r>
                            </m:e>
                            <m:sup>
                              <m:r>
                                <a:rPr lang="en-US" altLang="ja-JP" sz="1800" i="1">
                                  <a:latin typeface="Cambria Math" panose="02040503050406030204" pitchFamily="18" charset="0"/>
                                </a:rPr>
                                <m:t>2</m:t>
                              </m:r>
                            </m:sup>
                          </m:sSup>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𝑗</m:t>
                              </m:r>
                            </m:sub>
                          </m:sSub>
                        </m:num>
                        <m:den>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𝑥</m:t>
                          </m:r>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𝑦</m:t>
                          </m:r>
                        </m:den>
                      </m:f>
                      <m:r>
                        <a:rPr lang="en-US" altLang="ja-JP" sz="1800" i="1">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ea typeface="Cambria Math" panose="02040503050406030204" pitchFamily="18" charset="0"/>
                            </a:rPr>
                          </m:ctrlPr>
                        </m:fPr>
                        <m:num>
                          <m:d>
                            <m:dPr>
                              <m:ctrlPr>
                                <a:rPr lang="en-US" altLang="ja-JP" sz="1800" i="1" smtClean="0">
                                  <a:latin typeface="Cambria Math" panose="02040503050406030204" pitchFamily="18" charset="0"/>
                                  <a:ea typeface="Cambria Math" panose="02040503050406030204" pitchFamily="18" charset="0"/>
                                </a:rPr>
                              </m:ctrlPr>
                            </m:dPr>
                            <m:e>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+1,</m:t>
                                  </m:r>
                                  <m:r>
                                    <a:rPr lang="en-US" altLang="ja-JP" sz="1800" i="1">
                                      <a:latin typeface="Cambria Math" panose="02040503050406030204" pitchFamily="18" charset="0"/>
                                      <a:ea typeface="Cambria Math" panose="02040503050406030204" pitchFamily="18" charset="0"/>
                                    </a:rPr>
                                    <m:t>𝑗</m:t>
                                  </m:r>
                                  <m:r>
                                    <a:rPr lang="en-US" altLang="ja-JP" sz="1800" i="1">
                                      <a:latin typeface="Cambria Math" panose="02040503050406030204" pitchFamily="18" charset="0"/>
                                      <a:ea typeface="Cambria Math" panose="02040503050406030204" pitchFamily="18" charset="0"/>
                                    </a:rPr>
                                    <m:t>+1</m:t>
                                  </m:r>
                                </m:sub>
                                <m:sup>
                                  <m:r>
                                    <a:rPr lang="en-US" altLang="ja-JP" sz="1800" i="1">
                                      <a:latin typeface="Cambria Math" panose="02040503050406030204" pitchFamily="18" charset="0"/>
                                      <a:ea typeface="Cambria Math" panose="02040503050406030204" pitchFamily="18" charset="0"/>
                                    </a:rPr>
                                    <m:t> </m:t>
                                  </m:r>
                                </m:sup>
                              </m:sSubSup>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+1,</m:t>
                                  </m:r>
                                  <m:r>
                                    <a:rPr lang="en-US" altLang="ja-JP" sz="1800" i="1">
                                      <a:latin typeface="Cambria Math" panose="02040503050406030204" pitchFamily="18" charset="0"/>
                                      <a:ea typeface="Cambria Math" panose="02040503050406030204" pitchFamily="18" charset="0"/>
                                    </a:rPr>
                                    <m:t>𝑗</m:t>
                                  </m:r>
                                  <m:r>
                                    <a:rPr lang="en-US" altLang="ja-JP" sz="1800" i="1">
                                      <a:latin typeface="Cambria Math" panose="02040503050406030204" pitchFamily="18" charset="0"/>
                                      <a:ea typeface="Cambria Math" panose="02040503050406030204" pitchFamily="18" charset="0"/>
                                    </a:rPr>
                                    <m:t>−1</m:t>
                                  </m:r>
                                </m:sub>
                                <m:sup>
                                  <m:r>
                                    <a:rPr lang="en-US" altLang="ja-JP" sz="1800" i="1">
                                      <a:latin typeface="Cambria Math" panose="02040503050406030204" pitchFamily="18" charset="0"/>
                                      <a:ea typeface="Cambria Math" panose="02040503050406030204" pitchFamily="18" charset="0"/>
                                    </a:rPr>
                                    <m:t> </m:t>
                                  </m:r>
                                </m:sup>
                              </m:sSubSup>
                            </m:e>
                          </m:d>
                          <m:r>
                            <a:rPr lang="en-US" altLang="ja-JP" sz="1800" b="0" i="1" smtClean="0">
                              <a:latin typeface="Cambria Math" panose="02040503050406030204" pitchFamily="18" charset="0"/>
                              <a:ea typeface="Cambria Math" panose="02040503050406030204" pitchFamily="18" charset="0"/>
                            </a:rPr>
                            <m:t>−</m:t>
                          </m:r>
                          <m:d>
                            <m:dPr>
                              <m:ctrlPr>
                                <a:rPr lang="en-US" altLang="ja-JP" sz="1800" b="0" i="1" smtClean="0">
                                  <a:latin typeface="Cambria Math" panose="02040503050406030204" pitchFamily="18" charset="0"/>
                                  <a:ea typeface="Cambria Math" panose="02040503050406030204" pitchFamily="18" charset="0"/>
                                </a:rPr>
                              </m:ctrlPr>
                            </m:dPr>
                            <m:e>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−1,</m:t>
                                  </m:r>
                                  <m:r>
                                    <a:rPr lang="en-US" altLang="ja-JP" sz="1800" i="1">
                                      <a:latin typeface="Cambria Math" panose="02040503050406030204" pitchFamily="18" charset="0"/>
                                      <a:ea typeface="Cambria Math" panose="02040503050406030204" pitchFamily="18" charset="0"/>
                                    </a:rPr>
                                    <m:t>𝑗</m:t>
                                  </m:r>
                                  <m:r>
                                    <a:rPr lang="en-US" altLang="ja-JP" sz="1800" i="1">
                                      <a:latin typeface="Cambria Math" panose="02040503050406030204" pitchFamily="18" charset="0"/>
                                      <a:ea typeface="Cambria Math" panose="02040503050406030204" pitchFamily="18" charset="0"/>
                                    </a:rPr>
                                    <m:t>+1</m:t>
                                  </m:r>
                                </m:sub>
                                <m:sup>
                                  <m:r>
                                    <a:rPr lang="en-US" altLang="ja-JP" sz="1800" i="1">
                                      <a:latin typeface="Cambria Math" panose="02040503050406030204" pitchFamily="18" charset="0"/>
                                      <a:ea typeface="Cambria Math" panose="02040503050406030204" pitchFamily="18" charset="0"/>
                                    </a:rPr>
                                    <m:t> </m:t>
                                  </m:r>
                                </m:sup>
                              </m:sSubSup>
                              <m:r>
                                <a:rPr lang="en-US" altLang="ja-JP" sz="1800" i="1">
                                  <a:latin typeface="Cambria Math" panose="02040503050406030204" pitchFamily="18" charset="0"/>
                                  <a:ea typeface="Cambria Math" panose="02040503050406030204" pitchFamily="18" charset="0"/>
                                </a:rPr>
                                <m:t>−</m:t>
                              </m:r>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𝑈</m:t>
                                  </m:r>
                                </m:e>
                                <m:sub>
                                  <m:r>
                                    <a:rPr lang="en-US" altLang="ja-JP" sz="1800" i="1">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−1,</m:t>
                                  </m:r>
                                  <m:r>
                                    <a:rPr lang="en-US" altLang="ja-JP" sz="1800" i="1">
                                      <a:latin typeface="Cambria Math" panose="02040503050406030204" pitchFamily="18" charset="0"/>
                                      <a:ea typeface="Cambria Math" panose="02040503050406030204" pitchFamily="18" charset="0"/>
                                    </a:rPr>
                                    <m:t>𝑗</m:t>
                                  </m:r>
                                  <m:r>
                                    <a:rPr lang="en-US" altLang="ja-JP" sz="1800" i="1">
                                      <a:latin typeface="Cambria Math" panose="02040503050406030204" pitchFamily="18" charset="0"/>
                                      <a:ea typeface="Cambria Math" panose="02040503050406030204" pitchFamily="18" charset="0"/>
                                    </a:rPr>
                                    <m:t>−1</m:t>
                                  </m:r>
                                </m:sub>
                                <m:sup>
                                  <m:r>
                                    <a:rPr lang="en-US" altLang="ja-JP" sz="1800" i="1">
                                      <a:latin typeface="Cambria Math" panose="02040503050406030204" pitchFamily="18" charset="0"/>
                                      <a:ea typeface="Cambria Math" panose="02040503050406030204" pitchFamily="18" charset="0"/>
                                    </a:rPr>
                                    <m:t> </m:t>
                                  </m:r>
                                </m:sup>
                              </m:sSubSup>
                            </m:e>
                          </m:d>
                        </m:num>
                        <m:den>
                          <m:r>
                            <a:rPr lang="en-US" altLang="ja-JP" sz="1800" b="0" i="1" smtClean="0">
                              <a:latin typeface="Cambria Math" panose="02040503050406030204" pitchFamily="18" charset="0"/>
                              <a:ea typeface="Cambria Math" panose="02040503050406030204" pitchFamily="18" charset="0"/>
                            </a:rPr>
                            <m:t>4</m:t>
                          </m:r>
                          <m:r>
                            <m:rPr>
                              <m:sty m:val="p"/>
                            </m:rPr>
                            <a:rPr lang="el-GR" altLang="ja-JP" sz="1800" i="1">
                              <a:latin typeface="Cambria Math" panose="02040503050406030204" pitchFamily="18" charset="0"/>
                              <a:ea typeface="Cambria Math" panose="02040503050406030204" pitchFamily="18" charset="0"/>
                            </a:rPr>
                            <m:t>Δ</m:t>
                          </m:r>
                          <m:r>
                            <a:rPr lang="en-US" altLang="ja-JP" sz="1800" i="1">
                              <a:latin typeface="Cambria Math" panose="02040503050406030204" pitchFamily="18" charset="0"/>
                              <a:ea typeface="Cambria Math" panose="02040503050406030204" pitchFamily="18" charset="0"/>
                            </a:rPr>
                            <m:t>𝑥</m:t>
                          </m:r>
                          <m:r>
                            <m:rPr>
                              <m:sty m:val="p"/>
                            </m:rPr>
                            <a:rPr lang="el-GR" altLang="ja-JP" sz="1800" i="1">
                              <a:latin typeface="Cambria Math" panose="02040503050406030204" pitchFamily="18" charset="0"/>
                              <a:ea typeface="Cambria Math" panose="02040503050406030204" pitchFamily="18" charset="0"/>
                            </a:rPr>
                            <m:t>Δ</m:t>
                          </m:r>
                          <m:r>
                            <a:rPr lang="en-US" altLang="ja-JP" sz="1800" i="1">
                              <a:latin typeface="Cambria Math" panose="02040503050406030204" pitchFamily="18" charset="0"/>
                              <a:ea typeface="Cambria Math" panose="02040503050406030204" pitchFamily="18" charset="0"/>
                            </a:rPr>
                            <m:t>𝑦</m:t>
                          </m:r>
                        </m:den>
                      </m:f>
                    </m:oMath>
                  </m:oMathPara>
                </a14:m>
                <a:endParaRPr lang="en-US" altLang="ja-JP" sz="1800" dirty="0"/>
              </a:p>
              <a:p>
                <a:pPr marL="0" indent="0">
                  <a:lnSpc>
                    <a:spcPct val="110000"/>
                  </a:lnSpc>
                  <a:buNone/>
                </a:pP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a:p>
                <a:pPr marL="0" indent="0">
                  <a:lnSpc>
                    <a:spcPct val="110000"/>
                  </a:lnSpc>
                  <a:buNone/>
                </a:pPr>
                <a14:m>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cs typeface="+mn-cs"/>
                      </a:rPr>
                      <m:t>𝑖</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cs typeface="+mn-cs"/>
                      </a:rPr>
                      <m:t>𝑗</m:t>
                    </m:r>
                  </m:oMath>
                </a14:m>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rPr>
                  <a:t>はそれぞれ</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14:m>
                  <m:oMath xmlns:m="http://schemas.openxmlformats.org/officeDocument/2006/math">
                    <m:r>
                      <a:rPr lang="en-US" altLang="ja-JP" sz="1800" b="0" i="1" smtClean="0">
                        <a:solidFill>
                          <a:prstClr val="black"/>
                        </a:solidFill>
                        <a:latin typeface="Cambria Math" panose="02040503050406030204" pitchFamily="18" charset="0"/>
                      </a:rPr>
                      <m:t>𝑥</m:t>
                    </m:r>
                    <m:r>
                      <a:rPr lang="en-US" altLang="ja-JP" sz="1800" i="1">
                        <a:solidFill>
                          <a:prstClr val="black"/>
                        </a:solidFill>
                        <a:latin typeface="Cambria Math" panose="02040503050406030204" pitchFamily="18" charset="0"/>
                      </a:rPr>
                      <m:t>,</m:t>
                    </m:r>
                    <m:r>
                      <a:rPr lang="en-US" altLang="ja-JP" sz="1800" b="0" i="1" smtClean="0">
                        <a:solidFill>
                          <a:prstClr val="black"/>
                        </a:solidFill>
                        <a:latin typeface="Cambria Math" panose="02040503050406030204" pitchFamily="18" charset="0"/>
                      </a:rPr>
                      <m:t>𝑦</m:t>
                    </m:r>
                  </m:oMath>
                </a14:m>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rPr>
                  <a:t>に関するインデックス</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a:p>
                <a:pPr marL="0" indent="0">
                  <a:lnSpc>
                    <a:spcPct val="110000"/>
                  </a:lnSpc>
                  <a:buNone/>
                </a:pPr>
                <a:r>
                  <a:rPr lang="ja-JP" altLang="en-US" sz="1800">
                    <a:solidFill>
                      <a:prstClr val="black"/>
                    </a:solidFill>
                    <a:latin typeface="游ゴシック" panose="020F0502020204030204"/>
                    <a:ea typeface="游ゴシック" panose="020B0400000000000000" pitchFamily="34" charset="-128"/>
                  </a:rPr>
                  <a:t>これらを使用して空間の二階微分を近似する</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603" t="-285" b="-8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7D27654-AD23-4B9B-CB1B-793213DE1D26}"/>
                  </a:ext>
                </a:extLst>
              </p:cNvPr>
              <p:cNvSpPr txBox="1"/>
              <p:nvPr/>
            </p:nvSpPr>
            <p:spPr>
              <a:xfrm>
                <a:off x="10662905" y="4848952"/>
                <a:ext cx="6908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(2.19)</m:t>
                      </m:r>
                    </m:oMath>
                  </m:oMathPara>
                </a14:m>
                <a:endParaRPr kumimoji="1" lang="ja-JP" altLang="en-US"/>
              </a:p>
            </p:txBody>
          </p:sp>
        </mc:Choice>
        <mc:Fallback xmlns="">
          <p:sp>
            <p:nvSpPr>
              <p:cNvPr id="4" name="テキスト ボックス 3">
                <a:extLst>
                  <a:ext uri="{FF2B5EF4-FFF2-40B4-BE49-F238E27FC236}">
                    <a16:creationId xmlns:a16="http://schemas.microsoft.com/office/drawing/2014/main" id="{97D27654-AD23-4B9B-CB1B-793213DE1D26}"/>
                  </a:ext>
                </a:extLst>
              </p:cNvPr>
              <p:cNvSpPr txBox="1">
                <a:spLocks noRot="1" noChangeAspect="1" noMove="1" noResize="1" noEditPoints="1" noAdjustHandles="1" noChangeArrowheads="1" noChangeShapeType="1" noTextEdit="1"/>
              </p:cNvSpPr>
              <p:nvPr/>
            </p:nvSpPr>
            <p:spPr>
              <a:xfrm>
                <a:off x="10662905" y="4848952"/>
                <a:ext cx="690895" cy="276999"/>
              </a:xfrm>
              <a:prstGeom prst="rect">
                <a:avLst/>
              </a:prstGeom>
              <a:blipFill>
                <a:blip r:embed="rId3"/>
                <a:stretch>
                  <a:fillRect l="-10714" r="-10714" b="-3478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90710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ja-JP" altLang="en-US" sz="4000"/>
              <a:t>目次</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5257800" cy="4451605"/>
          </a:xfrm>
        </p:spPr>
        <p:txBody>
          <a:bodyPr>
            <a:normAutofit fontScale="92500" lnSpcReduction="10000"/>
          </a:bodyPr>
          <a:lstStyle/>
          <a:p>
            <a:pPr marL="0" indent="0">
              <a:lnSpc>
                <a:spcPct val="110000"/>
              </a:lnSpc>
              <a:buNone/>
            </a:pPr>
            <a:r>
              <a:rPr kumimoji="1" lang="ja-JP" altLang="en-US" sz="2200"/>
              <a:t>🟧</a:t>
            </a:r>
            <a:r>
              <a:rPr kumimoji="1" lang="en-US" altLang="ja-JP" sz="2200" dirty="0"/>
              <a:t>  </a:t>
            </a:r>
            <a:r>
              <a:rPr kumimoji="1" lang="ja-JP" altLang="en-US" sz="2200" b="1">
                <a:solidFill>
                  <a:schemeClr val="accent2"/>
                </a:solidFill>
              </a:rPr>
              <a:t>数値相対論</a:t>
            </a:r>
            <a:endParaRPr kumimoji="1" lang="en-US" altLang="ja-JP" sz="2200" b="1" dirty="0">
              <a:solidFill>
                <a:schemeClr val="accent2"/>
              </a:solidFill>
            </a:endParaRPr>
          </a:p>
          <a:p>
            <a:pPr marL="457200" indent="-457200">
              <a:lnSpc>
                <a:spcPct val="110000"/>
              </a:lnSpc>
              <a:buAutoNum type="arabicPeriod"/>
            </a:pPr>
            <a:r>
              <a:rPr kumimoji="1" lang="en-US" altLang="ja-JP" sz="2200" dirty="0">
                <a:solidFill>
                  <a:schemeClr val="bg1">
                    <a:lumMod val="65000"/>
                  </a:schemeClr>
                </a:solidFill>
              </a:rPr>
              <a:t>Introduction</a:t>
            </a:r>
          </a:p>
          <a:p>
            <a:pPr marL="457200" indent="-457200">
              <a:lnSpc>
                <a:spcPct val="110000"/>
              </a:lnSpc>
              <a:buAutoNum type="arabicPeriod"/>
            </a:pPr>
            <a:r>
              <a:rPr lang="ja-JP" altLang="en-US" sz="2200">
                <a:solidFill>
                  <a:schemeClr val="bg1">
                    <a:lumMod val="65000"/>
                  </a:schemeClr>
                </a:solidFill>
              </a:rPr>
              <a:t>偏微分</a:t>
            </a:r>
            <a:r>
              <a:rPr kumimoji="1" lang="ja-JP" altLang="en-US" sz="2200">
                <a:solidFill>
                  <a:schemeClr val="bg1">
                    <a:lumMod val="65000"/>
                  </a:schemeClr>
                </a:solidFill>
              </a:rPr>
              <a:t>方程式の数値的解法</a:t>
            </a:r>
            <a:endParaRPr kumimoji="1" lang="en-US" altLang="ja-JP" sz="22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概要</a:t>
            </a:r>
            <a:endParaRPr kumimoji="1" lang="en-US" altLang="ja-JP" sz="18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一階常微分方程式</a:t>
            </a:r>
            <a:endParaRPr kumimoji="1" lang="en-US" altLang="ja-JP" sz="1800" dirty="0">
              <a:solidFill>
                <a:schemeClr val="bg1">
                  <a:lumMod val="65000"/>
                </a:schemeClr>
              </a:solidFill>
            </a:endParaRPr>
          </a:p>
          <a:p>
            <a:pPr marL="1371600" lvl="2" indent="-457200">
              <a:lnSpc>
                <a:spcPct val="110000"/>
              </a:lnSpc>
              <a:buAutoNum type="arabicPeriod"/>
            </a:pPr>
            <a:r>
              <a:rPr lang="en-US" altLang="ja-JP" sz="1400" dirty="0">
                <a:solidFill>
                  <a:schemeClr val="bg1">
                    <a:lumMod val="65000"/>
                  </a:schemeClr>
                </a:solidFill>
              </a:rPr>
              <a:t>Euler</a:t>
            </a:r>
            <a:r>
              <a:rPr lang="ja-JP" altLang="en-US" sz="1400">
                <a:solidFill>
                  <a:schemeClr val="bg1">
                    <a:lumMod val="65000"/>
                  </a:schemeClr>
                </a:solidFill>
              </a:rPr>
              <a:t>法</a:t>
            </a:r>
            <a:endParaRPr lang="en-US" altLang="ja-JP" sz="1400" dirty="0">
              <a:solidFill>
                <a:schemeClr val="bg1">
                  <a:lumMod val="65000"/>
                </a:schemeClr>
              </a:solidFill>
            </a:endParaRPr>
          </a:p>
          <a:p>
            <a:pPr marL="1371600" lvl="2" indent="-457200">
              <a:lnSpc>
                <a:spcPct val="110000"/>
              </a:lnSpc>
              <a:buAutoNum type="arabicPeriod"/>
            </a:pPr>
            <a:r>
              <a:rPr kumimoji="1" lang="en-US" altLang="ja-JP" sz="1400" dirty="0">
                <a:solidFill>
                  <a:schemeClr val="bg1">
                    <a:lumMod val="65000"/>
                  </a:schemeClr>
                </a:solidFill>
              </a:rPr>
              <a:t>Runge-</a:t>
            </a:r>
            <a:r>
              <a:rPr kumimoji="1" lang="en-US" altLang="ja-JP" sz="1400" dirty="0" err="1">
                <a:solidFill>
                  <a:schemeClr val="bg1">
                    <a:lumMod val="65000"/>
                  </a:schemeClr>
                </a:solidFill>
              </a:rPr>
              <a:t>Kutta</a:t>
            </a:r>
            <a:r>
              <a:rPr kumimoji="1" lang="ja-JP" altLang="en-US" sz="1400">
                <a:solidFill>
                  <a:schemeClr val="bg1">
                    <a:lumMod val="65000"/>
                  </a:schemeClr>
                </a:solidFill>
              </a:rPr>
              <a:t>法</a:t>
            </a:r>
            <a:endParaRPr kumimoji="1" lang="en-US" altLang="ja-JP" sz="14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一階連立常微分方程式</a:t>
            </a:r>
            <a:endParaRPr kumimoji="1" lang="en-US" altLang="ja-JP" sz="1800" dirty="0">
              <a:solidFill>
                <a:schemeClr val="bg1">
                  <a:lumMod val="65000"/>
                </a:schemeClr>
              </a:solidFill>
            </a:endParaRPr>
          </a:p>
          <a:p>
            <a:pPr marL="914400" lvl="1" indent="-457200">
              <a:lnSpc>
                <a:spcPct val="110000"/>
              </a:lnSpc>
              <a:buAutoNum type="arabicPeriod"/>
            </a:pPr>
            <a:r>
              <a:rPr lang="ja-JP" altLang="en-US" sz="1800">
                <a:solidFill>
                  <a:schemeClr val="bg1">
                    <a:lumMod val="65000"/>
                  </a:schemeClr>
                </a:solidFill>
              </a:rPr>
              <a:t>二階常微分方程式</a:t>
            </a:r>
            <a:endParaRPr lang="en-US" altLang="ja-JP" sz="18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一階偏微分方程式</a:t>
            </a:r>
            <a:r>
              <a:rPr kumimoji="1" lang="en-US" altLang="ja-JP" sz="1800" dirty="0">
                <a:solidFill>
                  <a:schemeClr val="bg1">
                    <a:lumMod val="65000"/>
                  </a:schemeClr>
                </a:solidFill>
              </a:rPr>
              <a:t>(t, x </a:t>
            </a:r>
            <a:r>
              <a:rPr kumimoji="1" lang="ja-JP" altLang="en-US" sz="1800">
                <a:solidFill>
                  <a:schemeClr val="bg1">
                    <a:lumMod val="65000"/>
                  </a:schemeClr>
                </a:solidFill>
              </a:rPr>
              <a:t>微分</a:t>
            </a:r>
            <a:r>
              <a:rPr kumimoji="1" lang="en-US" altLang="ja-JP" sz="1800" dirty="0">
                <a:solidFill>
                  <a:schemeClr val="bg1">
                    <a:lumMod val="65000"/>
                  </a:schemeClr>
                </a:solidFill>
              </a:rPr>
              <a:t>)</a:t>
            </a:r>
          </a:p>
          <a:p>
            <a:pPr marL="1371600" lvl="2" indent="-457200">
              <a:lnSpc>
                <a:spcPct val="110000"/>
              </a:lnSpc>
              <a:buAutoNum type="arabicPeriod"/>
            </a:pPr>
            <a:r>
              <a:rPr lang="en-US" altLang="ja-JP" sz="1400" dirty="0">
                <a:solidFill>
                  <a:schemeClr val="bg1">
                    <a:lumMod val="65000"/>
                  </a:schemeClr>
                </a:solidFill>
              </a:rPr>
              <a:t>Method of Line</a:t>
            </a:r>
          </a:p>
          <a:p>
            <a:pPr marL="1371600" lvl="2" indent="-457200">
              <a:lnSpc>
                <a:spcPct val="110000"/>
              </a:lnSpc>
              <a:buAutoNum type="arabicPeriod"/>
            </a:pPr>
            <a:r>
              <a:rPr lang="en-US" altLang="ja-JP" sz="1400" dirty="0">
                <a:solidFill>
                  <a:schemeClr val="bg1">
                    <a:lumMod val="65000"/>
                  </a:schemeClr>
                </a:solidFill>
              </a:rPr>
              <a:t>Euler</a:t>
            </a:r>
            <a:r>
              <a:rPr lang="ja-JP" altLang="en-US" sz="1400">
                <a:solidFill>
                  <a:schemeClr val="bg1">
                    <a:lumMod val="65000"/>
                  </a:schemeClr>
                </a:solidFill>
              </a:rPr>
              <a:t>法</a:t>
            </a:r>
            <a:endParaRPr lang="en-US" altLang="ja-JP" sz="1400" dirty="0">
              <a:solidFill>
                <a:schemeClr val="bg1">
                  <a:lumMod val="65000"/>
                </a:schemeClr>
              </a:solidFill>
            </a:endParaRPr>
          </a:p>
          <a:p>
            <a:pPr marL="1371600" lvl="2" indent="-457200">
              <a:lnSpc>
                <a:spcPct val="110000"/>
              </a:lnSpc>
              <a:buAutoNum type="arabicPeriod"/>
            </a:pPr>
            <a:r>
              <a:rPr kumimoji="1" lang="en-US" altLang="ja-JP" sz="1400" dirty="0">
                <a:solidFill>
                  <a:schemeClr val="bg1">
                    <a:lumMod val="65000"/>
                  </a:schemeClr>
                </a:solidFill>
              </a:rPr>
              <a:t>Runge-</a:t>
            </a:r>
            <a:r>
              <a:rPr kumimoji="1" lang="en-US" altLang="ja-JP" sz="1400" dirty="0" err="1">
                <a:solidFill>
                  <a:schemeClr val="bg1">
                    <a:lumMod val="65000"/>
                  </a:schemeClr>
                </a:solidFill>
              </a:rPr>
              <a:t>Kutta</a:t>
            </a:r>
            <a:r>
              <a:rPr kumimoji="1" lang="ja-JP" altLang="en-US" sz="1400">
                <a:solidFill>
                  <a:schemeClr val="bg1">
                    <a:lumMod val="65000"/>
                  </a:schemeClr>
                </a:solidFill>
              </a:rPr>
              <a:t>法</a:t>
            </a:r>
            <a:endParaRPr lang="en-US" altLang="ja-JP" sz="1200" dirty="0">
              <a:solidFill>
                <a:schemeClr val="bg1">
                  <a:lumMod val="65000"/>
                </a:schemeClr>
              </a:solidFill>
            </a:endParaRPr>
          </a:p>
        </p:txBody>
      </p:sp>
      <p:sp>
        <p:nvSpPr>
          <p:cNvPr id="7" name="コンテンツ プレースホルダー 2">
            <a:extLst>
              <a:ext uri="{FF2B5EF4-FFF2-40B4-BE49-F238E27FC236}">
                <a16:creationId xmlns:a16="http://schemas.microsoft.com/office/drawing/2014/main" id="{A07AC76D-8D19-9DBD-12DD-C2F7513592BE}"/>
              </a:ext>
            </a:extLst>
          </p:cNvPr>
          <p:cNvSpPr txBox="1">
            <a:spLocks/>
          </p:cNvSpPr>
          <p:nvPr/>
        </p:nvSpPr>
        <p:spPr>
          <a:xfrm>
            <a:off x="6096000" y="2144118"/>
            <a:ext cx="5257800" cy="4451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10000"/>
              </a:lnSpc>
              <a:buFont typeface="+mj-lt"/>
              <a:buAutoNum type="arabicPeriod" startAt="3"/>
            </a:pPr>
            <a:endParaRPr kumimoji="1" lang="en-US" altLang="ja-JP" sz="2200" dirty="0"/>
          </a:p>
          <a:p>
            <a:pPr marL="457200" indent="-457200">
              <a:lnSpc>
                <a:spcPct val="110000"/>
              </a:lnSpc>
              <a:buFont typeface="+mj-lt"/>
              <a:buAutoNum type="arabicPeriod" startAt="3"/>
            </a:pPr>
            <a:r>
              <a:rPr kumimoji="1" lang="ja-JP" altLang="en-US" sz="2200"/>
              <a:t>数値相対論の計算に必要な要素</a:t>
            </a:r>
            <a:endParaRPr kumimoji="1" lang="en-US" altLang="ja-JP" sz="2200" dirty="0"/>
          </a:p>
          <a:p>
            <a:pPr marL="914400" lvl="1" indent="-457200">
              <a:lnSpc>
                <a:spcPct val="110000"/>
              </a:lnSpc>
              <a:buAutoNum type="arabicPeriod"/>
            </a:pPr>
            <a:r>
              <a:rPr lang="en-US" altLang="ja-JP" sz="1800" dirty="0"/>
              <a:t>Evolution</a:t>
            </a:r>
          </a:p>
          <a:p>
            <a:pPr marL="1371600" lvl="2" indent="-457200">
              <a:lnSpc>
                <a:spcPct val="110000"/>
              </a:lnSpc>
              <a:buAutoNum type="arabicPeriod"/>
            </a:pPr>
            <a:r>
              <a:rPr lang="en-US" altLang="ja-JP" sz="1400" dirty="0"/>
              <a:t>ADM</a:t>
            </a:r>
            <a:r>
              <a:rPr lang="ja-JP" altLang="en-US" sz="1400"/>
              <a:t>分解</a:t>
            </a:r>
            <a:endParaRPr lang="en-US" altLang="ja-JP" sz="1400" dirty="0"/>
          </a:p>
          <a:p>
            <a:pPr marL="1371600" lvl="2" indent="-457200">
              <a:lnSpc>
                <a:spcPct val="110000"/>
              </a:lnSpc>
              <a:buAutoNum type="arabicPeriod"/>
            </a:pPr>
            <a:r>
              <a:rPr lang="en-US" altLang="ja-JP" sz="1400" dirty="0">
                <a:solidFill>
                  <a:schemeClr val="bg1">
                    <a:lumMod val="65000"/>
                  </a:schemeClr>
                </a:solidFill>
              </a:rPr>
              <a:t>BSSN</a:t>
            </a:r>
            <a:r>
              <a:rPr lang="ja-JP" altLang="en-US" sz="1400">
                <a:solidFill>
                  <a:schemeClr val="bg1">
                    <a:lumMod val="65000"/>
                  </a:schemeClr>
                </a:solidFill>
              </a:rPr>
              <a:t>形式</a:t>
            </a:r>
            <a:endParaRPr lang="en-US" altLang="ja-JP" sz="1400" dirty="0">
              <a:solidFill>
                <a:schemeClr val="bg1">
                  <a:lumMod val="65000"/>
                </a:schemeClr>
              </a:solidFill>
            </a:endParaRPr>
          </a:p>
          <a:p>
            <a:pPr marL="914400" lvl="1" indent="-457200">
              <a:lnSpc>
                <a:spcPct val="110000"/>
              </a:lnSpc>
              <a:buAutoNum type="arabicPeriod"/>
            </a:pPr>
            <a:r>
              <a:rPr kumimoji="1" lang="en-US" altLang="ja-JP" sz="1800" dirty="0">
                <a:solidFill>
                  <a:schemeClr val="bg1">
                    <a:lumMod val="65000"/>
                  </a:schemeClr>
                </a:solidFill>
              </a:rPr>
              <a:t>Initial data</a:t>
            </a:r>
          </a:p>
          <a:p>
            <a:pPr marL="914400" lvl="1" indent="-457200">
              <a:lnSpc>
                <a:spcPct val="110000"/>
              </a:lnSpc>
              <a:buAutoNum type="arabicPeriod"/>
            </a:pPr>
            <a:r>
              <a:rPr lang="en-US" altLang="ja-JP" sz="1800" dirty="0">
                <a:solidFill>
                  <a:schemeClr val="bg1">
                    <a:lumMod val="65000"/>
                  </a:schemeClr>
                </a:solidFill>
              </a:rPr>
              <a:t>Analyzing data</a:t>
            </a:r>
          </a:p>
          <a:p>
            <a:pPr marL="914400" lvl="1" indent="-457200">
              <a:lnSpc>
                <a:spcPct val="110000"/>
              </a:lnSpc>
              <a:buAutoNum type="arabicPeriod"/>
            </a:pPr>
            <a:r>
              <a:rPr kumimoji="1" lang="ja-JP" altLang="en-US" sz="1800">
                <a:solidFill>
                  <a:schemeClr val="bg1">
                    <a:lumMod val="65000"/>
                  </a:schemeClr>
                </a:solidFill>
              </a:rPr>
              <a:t>その他</a:t>
            </a:r>
            <a:endParaRPr kumimoji="1" lang="en-US" altLang="ja-JP" sz="1800" dirty="0">
              <a:solidFill>
                <a:schemeClr val="bg1">
                  <a:lumMod val="65000"/>
                </a:schemeClr>
              </a:solidFill>
            </a:endParaRPr>
          </a:p>
          <a:p>
            <a:pPr marL="457200" indent="-457200">
              <a:lnSpc>
                <a:spcPct val="110000"/>
              </a:lnSpc>
              <a:buAutoNum type="arabicPeriod" startAt="3"/>
            </a:pPr>
            <a:r>
              <a:rPr lang="en-US" altLang="ja-JP" sz="2200" dirty="0">
                <a:solidFill>
                  <a:schemeClr val="bg1">
                    <a:lumMod val="65000"/>
                  </a:schemeClr>
                </a:solidFill>
              </a:rPr>
              <a:t>Einstein Toolkit</a:t>
            </a:r>
          </a:p>
          <a:p>
            <a:pPr marL="0" indent="0">
              <a:lnSpc>
                <a:spcPct val="110000"/>
              </a:lnSpc>
              <a:buNone/>
            </a:pPr>
            <a:endParaRPr lang="en-US" altLang="ja-JP" sz="2200" dirty="0"/>
          </a:p>
          <a:p>
            <a:pPr marL="457200" indent="-457200">
              <a:lnSpc>
                <a:spcPct val="110000"/>
              </a:lnSpc>
              <a:buAutoNum type="arabicPeriod"/>
            </a:pPr>
            <a:endParaRPr lang="en-US" altLang="ja-JP" sz="2200" dirty="0"/>
          </a:p>
          <a:p>
            <a:pPr marL="457200" indent="-457200">
              <a:lnSpc>
                <a:spcPct val="110000"/>
              </a:lnSpc>
              <a:buAutoNum type="arabicPeriod"/>
            </a:pPr>
            <a:endParaRPr lang="en-US" altLang="ja-JP" sz="2200" dirty="0"/>
          </a:p>
        </p:txBody>
      </p:sp>
    </p:spTree>
    <p:extLst>
      <p:ext uri="{BB962C8B-B14F-4D97-AF65-F5344CB8AC3E}">
        <p14:creationId xmlns:p14="http://schemas.microsoft.com/office/powerpoint/2010/main" val="2686941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3. </a:t>
            </a:r>
            <a:r>
              <a:rPr kumimoji="1" lang="ja-JP" altLang="en-US" sz="4000"/>
              <a:t>数値相対論の計算に必要な要素</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rPr>
              <a:t>数値相対論において重要な要素として</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rPr>
              <a:t>・どんな方程式を取り扱うか（</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Evolution</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rPr>
              <a:t>）</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rPr>
              <a:t>・どんな初期条件を課すか（</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Initial data</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rPr>
              <a:t>）</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rPr>
              <a:t>・どんな物理量を出力したいのか（</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Analyzing data</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rPr>
              <a:t>）</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rPr>
              <a:t>の</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3</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rPr>
              <a:t>つがある。この章ではこれら</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3</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rPr>
              <a:t>つの要素と、その他考慮すべきいくつかの要素について説明する。</a:t>
            </a:r>
            <a:endParaRPr kumimoji="1" lang="en-US" altLang="ja-JP" sz="2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2551151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62277"/>
            <a:ext cx="10515600" cy="1273233"/>
          </a:xfrm>
        </p:spPr>
        <p:txBody>
          <a:bodyPr>
            <a:normAutofit/>
          </a:bodyPr>
          <a:lstStyle/>
          <a:p>
            <a:r>
              <a:rPr lang="ja-JP" altLang="en-US" sz="4000"/>
              <a:t>目次</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5257800" cy="4451605"/>
          </a:xfrm>
        </p:spPr>
        <p:txBody>
          <a:bodyPr>
            <a:normAutofit fontScale="92500" lnSpcReduction="10000"/>
          </a:bodyPr>
          <a:lstStyle/>
          <a:p>
            <a:pPr marL="0" indent="0">
              <a:lnSpc>
                <a:spcPct val="110000"/>
              </a:lnSpc>
              <a:buNone/>
            </a:pPr>
            <a:r>
              <a:rPr kumimoji="1" lang="ja-JP" altLang="en-US" sz="2200"/>
              <a:t>🟧</a:t>
            </a:r>
            <a:r>
              <a:rPr kumimoji="1" lang="en-US" altLang="ja-JP" sz="2200" dirty="0"/>
              <a:t>  </a:t>
            </a:r>
            <a:r>
              <a:rPr kumimoji="1" lang="ja-JP" altLang="en-US" sz="2200" b="1">
                <a:solidFill>
                  <a:schemeClr val="accent2"/>
                </a:solidFill>
              </a:rPr>
              <a:t>数値相対論</a:t>
            </a:r>
            <a:endParaRPr kumimoji="1" lang="en-US" altLang="ja-JP" sz="2200" b="1" dirty="0">
              <a:solidFill>
                <a:schemeClr val="accent2"/>
              </a:solidFill>
            </a:endParaRPr>
          </a:p>
          <a:p>
            <a:pPr marL="457200" indent="-457200">
              <a:lnSpc>
                <a:spcPct val="110000"/>
              </a:lnSpc>
              <a:buAutoNum type="arabicPeriod"/>
            </a:pPr>
            <a:r>
              <a:rPr kumimoji="1" lang="en-US" altLang="ja-JP" sz="2200" dirty="0"/>
              <a:t>Introduction</a:t>
            </a:r>
          </a:p>
          <a:p>
            <a:pPr marL="457200" indent="-457200">
              <a:lnSpc>
                <a:spcPct val="110000"/>
              </a:lnSpc>
              <a:buAutoNum type="arabicPeriod"/>
            </a:pPr>
            <a:r>
              <a:rPr lang="ja-JP" altLang="en-US" sz="2200">
                <a:solidFill>
                  <a:schemeClr val="bg1">
                    <a:lumMod val="65000"/>
                  </a:schemeClr>
                </a:solidFill>
              </a:rPr>
              <a:t>偏微分</a:t>
            </a:r>
            <a:r>
              <a:rPr kumimoji="1" lang="ja-JP" altLang="en-US" sz="2200">
                <a:solidFill>
                  <a:schemeClr val="bg1">
                    <a:lumMod val="65000"/>
                  </a:schemeClr>
                </a:solidFill>
              </a:rPr>
              <a:t>方程式の数値的解法</a:t>
            </a:r>
            <a:endParaRPr kumimoji="1" lang="en-US" altLang="ja-JP" sz="22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概要</a:t>
            </a:r>
            <a:endParaRPr kumimoji="1" lang="en-US" altLang="ja-JP" sz="18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一階常微分方程式</a:t>
            </a:r>
            <a:endParaRPr kumimoji="1" lang="en-US" altLang="ja-JP" sz="1800" dirty="0">
              <a:solidFill>
                <a:schemeClr val="bg1">
                  <a:lumMod val="65000"/>
                </a:schemeClr>
              </a:solidFill>
            </a:endParaRPr>
          </a:p>
          <a:p>
            <a:pPr marL="1371600" lvl="2" indent="-457200">
              <a:lnSpc>
                <a:spcPct val="110000"/>
              </a:lnSpc>
              <a:buAutoNum type="arabicPeriod"/>
            </a:pPr>
            <a:r>
              <a:rPr lang="en-US" altLang="ja-JP" sz="1400" dirty="0">
                <a:solidFill>
                  <a:schemeClr val="bg1">
                    <a:lumMod val="65000"/>
                  </a:schemeClr>
                </a:solidFill>
              </a:rPr>
              <a:t>Euler</a:t>
            </a:r>
            <a:r>
              <a:rPr lang="ja-JP" altLang="en-US" sz="1400">
                <a:solidFill>
                  <a:schemeClr val="bg1">
                    <a:lumMod val="65000"/>
                  </a:schemeClr>
                </a:solidFill>
              </a:rPr>
              <a:t>法</a:t>
            </a:r>
            <a:endParaRPr lang="en-US" altLang="ja-JP" sz="1400" dirty="0">
              <a:solidFill>
                <a:schemeClr val="bg1">
                  <a:lumMod val="65000"/>
                </a:schemeClr>
              </a:solidFill>
            </a:endParaRPr>
          </a:p>
          <a:p>
            <a:pPr marL="1371600" lvl="2" indent="-457200">
              <a:lnSpc>
                <a:spcPct val="110000"/>
              </a:lnSpc>
              <a:buAutoNum type="arabicPeriod"/>
            </a:pPr>
            <a:r>
              <a:rPr kumimoji="1" lang="en-US" altLang="ja-JP" sz="1400" dirty="0">
                <a:solidFill>
                  <a:schemeClr val="bg1">
                    <a:lumMod val="65000"/>
                  </a:schemeClr>
                </a:solidFill>
              </a:rPr>
              <a:t>Runge-</a:t>
            </a:r>
            <a:r>
              <a:rPr kumimoji="1" lang="en-US" altLang="ja-JP" sz="1400" dirty="0" err="1">
                <a:solidFill>
                  <a:schemeClr val="bg1">
                    <a:lumMod val="65000"/>
                  </a:schemeClr>
                </a:solidFill>
              </a:rPr>
              <a:t>Kutta</a:t>
            </a:r>
            <a:r>
              <a:rPr kumimoji="1" lang="ja-JP" altLang="en-US" sz="1400">
                <a:solidFill>
                  <a:schemeClr val="bg1">
                    <a:lumMod val="65000"/>
                  </a:schemeClr>
                </a:solidFill>
              </a:rPr>
              <a:t>法</a:t>
            </a:r>
            <a:endParaRPr kumimoji="1" lang="en-US" altLang="ja-JP" sz="14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一階連立常微分方程式</a:t>
            </a:r>
            <a:endParaRPr kumimoji="1" lang="en-US" altLang="ja-JP" sz="1800" dirty="0">
              <a:solidFill>
                <a:schemeClr val="bg1">
                  <a:lumMod val="65000"/>
                </a:schemeClr>
              </a:solidFill>
            </a:endParaRPr>
          </a:p>
          <a:p>
            <a:pPr marL="914400" lvl="1" indent="-457200">
              <a:lnSpc>
                <a:spcPct val="110000"/>
              </a:lnSpc>
              <a:buAutoNum type="arabicPeriod"/>
            </a:pPr>
            <a:r>
              <a:rPr lang="ja-JP" altLang="en-US" sz="1800">
                <a:solidFill>
                  <a:schemeClr val="bg1">
                    <a:lumMod val="65000"/>
                  </a:schemeClr>
                </a:solidFill>
              </a:rPr>
              <a:t>二階常微分方程式</a:t>
            </a:r>
            <a:endParaRPr lang="en-US" altLang="ja-JP" sz="18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一階偏微分方程式</a:t>
            </a:r>
            <a:r>
              <a:rPr kumimoji="1" lang="en-US" altLang="ja-JP" sz="1800" dirty="0">
                <a:solidFill>
                  <a:schemeClr val="bg1">
                    <a:lumMod val="65000"/>
                  </a:schemeClr>
                </a:solidFill>
              </a:rPr>
              <a:t>(t, x </a:t>
            </a:r>
            <a:r>
              <a:rPr kumimoji="1" lang="ja-JP" altLang="en-US" sz="1800">
                <a:solidFill>
                  <a:schemeClr val="bg1">
                    <a:lumMod val="65000"/>
                  </a:schemeClr>
                </a:solidFill>
              </a:rPr>
              <a:t>微分</a:t>
            </a:r>
            <a:r>
              <a:rPr kumimoji="1" lang="en-US" altLang="ja-JP" sz="1800" dirty="0">
                <a:solidFill>
                  <a:schemeClr val="bg1">
                    <a:lumMod val="65000"/>
                  </a:schemeClr>
                </a:solidFill>
              </a:rPr>
              <a:t>)</a:t>
            </a:r>
          </a:p>
          <a:p>
            <a:pPr marL="1371600" lvl="2" indent="-457200">
              <a:lnSpc>
                <a:spcPct val="110000"/>
              </a:lnSpc>
              <a:buAutoNum type="arabicPeriod"/>
            </a:pPr>
            <a:r>
              <a:rPr lang="en-US" altLang="ja-JP" sz="1400" dirty="0">
                <a:solidFill>
                  <a:schemeClr val="bg1">
                    <a:lumMod val="65000"/>
                  </a:schemeClr>
                </a:solidFill>
              </a:rPr>
              <a:t>Method of Line</a:t>
            </a:r>
          </a:p>
          <a:p>
            <a:pPr marL="1371600" lvl="2" indent="-457200">
              <a:lnSpc>
                <a:spcPct val="110000"/>
              </a:lnSpc>
              <a:buAutoNum type="arabicPeriod"/>
            </a:pPr>
            <a:r>
              <a:rPr lang="en-US" altLang="ja-JP" sz="1400" dirty="0">
                <a:solidFill>
                  <a:schemeClr val="bg1">
                    <a:lumMod val="65000"/>
                  </a:schemeClr>
                </a:solidFill>
              </a:rPr>
              <a:t>Euler</a:t>
            </a:r>
            <a:r>
              <a:rPr lang="ja-JP" altLang="en-US" sz="1400">
                <a:solidFill>
                  <a:schemeClr val="bg1">
                    <a:lumMod val="65000"/>
                  </a:schemeClr>
                </a:solidFill>
              </a:rPr>
              <a:t>法</a:t>
            </a:r>
            <a:endParaRPr lang="en-US" altLang="ja-JP" sz="1400" dirty="0">
              <a:solidFill>
                <a:schemeClr val="bg1">
                  <a:lumMod val="65000"/>
                </a:schemeClr>
              </a:solidFill>
            </a:endParaRPr>
          </a:p>
          <a:p>
            <a:pPr marL="1371600" lvl="2" indent="-457200">
              <a:lnSpc>
                <a:spcPct val="110000"/>
              </a:lnSpc>
              <a:buAutoNum type="arabicPeriod"/>
            </a:pPr>
            <a:r>
              <a:rPr kumimoji="1" lang="en-US" altLang="ja-JP" sz="1400" dirty="0">
                <a:solidFill>
                  <a:schemeClr val="bg1">
                    <a:lumMod val="65000"/>
                  </a:schemeClr>
                </a:solidFill>
              </a:rPr>
              <a:t>Runge-</a:t>
            </a:r>
            <a:r>
              <a:rPr kumimoji="1" lang="en-US" altLang="ja-JP" sz="1400" dirty="0" err="1">
                <a:solidFill>
                  <a:schemeClr val="bg1">
                    <a:lumMod val="65000"/>
                  </a:schemeClr>
                </a:solidFill>
              </a:rPr>
              <a:t>Kutta</a:t>
            </a:r>
            <a:r>
              <a:rPr kumimoji="1" lang="ja-JP" altLang="en-US" sz="1400">
                <a:solidFill>
                  <a:schemeClr val="bg1">
                    <a:lumMod val="65000"/>
                  </a:schemeClr>
                </a:solidFill>
              </a:rPr>
              <a:t>法</a:t>
            </a:r>
            <a:endParaRPr lang="en-US" altLang="ja-JP" sz="1200" dirty="0">
              <a:solidFill>
                <a:schemeClr val="bg1">
                  <a:lumMod val="65000"/>
                </a:schemeClr>
              </a:solidFill>
            </a:endParaRPr>
          </a:p>
        </p:txBody>
      </p:sp>
      <p:sp>
        <p:nvSpPr>
          <p:cNvPr id="7" name="コンテンツ プレースホルダー 2">
            <a:extLst>
              <a:ext uri="{FF2B5EF4-FFF2-40B4-BE49-F238E27FC236}">
                <a16:creationId xmlns:a16="http://schemas.microsoft.com/office/drawing/2014/main" id="{A07AC76D-8D19-9DBD-12DD-C2F7513592BE}"/>
              </a:ext>
            </a:extLst>
          </p:cNvPr>
          <p:cNvSpPr txBox="1">
            <a:spLocks/>
          </p:cNvSpPr>
          <p:nvPr/>
        </p:nvSpPr>
        <p:spPr>
          <a:xfrm>
            <a:off x="6096000" y="2144118"/>
            <a:ext cx="5257800" cy="4451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10000"/>
              </a:lnSpc>
              <a:buFont typeface="+mj-lt"/>
              <a:buAutoNum type="arabicPeriod" startAt="3"/>
            </a:pPr>
            <a:endParaRPr kumimoji="1" lang="en-US" altLang="ja-JP" sz="2200" dirty="0"/>
          </a:p>
          <a:p>
            <a:pPr marL="457200" indent="-457200">
              <a:lnSpc>
                <a:spcPct val="110000"/>
              </a:lnSpc>
              <a:buFont typeface="+mj-lt"/>
              <a:buAutoNum type="arabicPeriod" startAt="3"/>
            </a:pPr>
            <a:r>
              <a:rPr kumimoji="1" lang="ja-JP" altLang="en-US" sz="2200">
                <a:solidFill>
                  <a:schemeClr val="bg1">
                    <a:lumMod val="65000"/>
                  </a:schemeClr>
                </a:solidFill>
              </a:rPr>
              <a:t>数値相対論の計算に必要な要素</a:t>
            </a:r>
            <a:endParaRPr kumimoji="1" lang="en-US" altLang="ja-JP" sz="2200" dirty="0">
              <a:solidFill>
                <a:schemeClr val="bg1">
                  <a:lumMod val="65000"/>
                </a:schemeClr>
              </a:solidFill>
            </a:endParaRPr>
          </a:p>
          <a:p>
            <a:pPr marL="914400" lvl="1" indent="-457200">
              <a:lnSpc>
                <a:spcPct val="110000"/>
              </a:lnSpc>
              <a:buAutoNum type="arabicPeriod"/>
            </a:pPr>
            <a:r>
              <a:rPr lang="en-US" altLang="ja-JP" sz="1800" dirty="0">
                <a:solidFill>
                  <a:schemeClr val="bg1">
                    <a:lumMod val="65000"/>
                  </a:schemeClr>
                </a:solidFill>
              </a:rPr>
              <a:t>Evolution</a:t>
            </a:r>
          </a:p>
          <a:p>
            <a:pPr marL="1371600" lvl="2" indent="-457200">
              <a:lnSpc>
                <a:spcPct val="110000"/>
              </a:lnSpc>
              <a:buAutoNum type="arabicPeriod"/>
            </a:pPr>
            <a:r>
              <a:rPr lang="en-US" altLang="ja-JP" sz="1400" dirty="0">
                <a:solidFill>
                  <a:schemeClr val="bg1">
                    <a:lumMod val="65000"/>
                  </a:schemeClr>
                </a:solidFill>
              </a:rPr>
              <a:t>ADM</a:t>
            </a:r>
            <a:r>
              <a:rPr lang="ja-JP" altLang="en-US" sz="1400">
                <a:solidFill>
                  <a:schemeClr val="bg1">
                    <a:lumMod val="65000"/>
                  </a:schemeClr>
                </a:solidFill>
              </a:rPr>
              <a:t>分解</a:t>
            </a:r>
            <a:endParaRPr lang="en-US" altLang="ja-JP" sz="1400" dirty="0">
              <a:solidFill>
                <a:schemeClr val="bg1">
                  <a:lumMod val="65000"/>
                </a:schemeClr>
              </a:solidFill>
            </a:endParaRPr>
          </a:p>
          <a:p>
            <a:pPr marL="1371600" lvl="2" indent="-457200">
              <a:lnSpc>
                <a:spcPct val="110000"/>
              </a:lnSpc>
              <a:buAutoNum type="arabicPeriod"/>
            </a:pPr>
            <a:r>
              <a:rPr lang="en-US" altLang="ja-JP" sz="1400" dirty="0">
                <a:solidFill>
                  <a:schemeClr val="bg1">
                    <a:lumMod val="65000"/>
                  </a:schemeClr>
                </a:solidFill>
              </a:rPr>
              <a:t>BSSN</a:t>
            </a:r>
            <a:r>
              <a:rPr lang="ja-JP" altLang="en-US" sz="1400">
                <a:solidFill>
                  <a:schemeClr val="bg1">
                    <a:lumMod val="65000"/>
                  </a:schemeClr>
                </a:solidFill>
              </a:rPr>
              <a:t>形式</a:t>
            </a:r>
            <a:endParaRPr lang="en-US" altLang="ja-JP" sz="1400" dirty="0">
              <a:solidFill>
                <a:schemeClr val="bg1">
                  <a:lumMod val="65000"/>
                </a:schemeClr>
              </a:solidFill>
            </a:endParaRPr>
          </a:p>
          <a:p>
            <a:pPr marL="914400" lvl="1" indent="-457200">
              <a:lnSpc>
                <a:spcPct val="110000"/>
              </a:lnSpc>
              <a:buAutoNum type="arabicPeriod"/>
            </a:pPr>
            <a:r>
              <a:rPr kumimoji="1" lang="en-US" altLang="ja-JP" sz="1800" dirty="0">
                <a:solidFill>
                  <a:schemeClr val="bg1">
                    <a:lumMod val="65000"/>
                  </a:schemeClr>
                </a:solidFill>
              </a:rPr>
              <a:t>Initial data</a:t>
            </a:r>
          </a:p>
          <a:p>
            <a:pPr marL="914400" lvl="1" indent="-457200">
              <a:lnSpc>
                <a:spcPct val="110000"/>
              </a:lnSpc>
              <a:buAutoNum type="arabicPeriod"/>
            </a:pPr>
            <a:r>
              <a:rPr lang="en-US" altLang="ja-JP" sz="1800" dirty="0">
                <a:solidFill>
                  <a:schemeClr val="bg1">
                    <a:lumMod val="65000"/>
                  </a:schemeClr>
                </a:solidFill>
              </a:rPr>
              <a:t>Analyzing data</a:t>
            </a:r>
          </a:p>
          <a:p>
            <a:pPr marL="914400" lvl="1" indent="-457200">
              <a:lnSpc>
                <a:spcPct val="110000"/>
              </a:lnSpc>
              <a:buAutoNum type="arabicPeriod"/>
            </a:pPr>
            <a:r>
              <a:rPr kumimoji="1" lang="ja-JP" altLang="en-US" sz="1800">
                <a:solidFill>
                  <a:schemeClr val="bg1">
                    <a:lumMod val="65000"/>
                  </a:schemeClr>
                </a:solidFill>
              </a:rPr>
              <a:t>その他</a:t>
            </a:r>
            <a:endParaRPr kumimoji="1" lang="en-US" altLang="ja-JP" sz="1800" dirty="0">
              <a:solidFill>
                <a:schemeClr val="bg1">
                  <a:lumMod val="65000"/>
                </a:schemeClr>
              </a:solidFill>
            </a:endParaRPr>
          </a:p>
          <a:p>
            <a:pPr marL="457200" indent="-457200">
              <a:lnSpc>
                <a:spcPct val="110000"/>
              </a:lnSpc>
              <a:buAutoNum type="arabicPeriod" startAt="3"/>
            </a:pPr>
            <a:r>
              <a:rPr lang="en-US" altLang="ja-JP" sz="2200" dirty="0">
                <a:solidFill>
                  <a:schemeClr val="bg1">
                    <a:lumMod val="65000"/>
                  </a:schemeClr>
                </a:solidFill>
              </a:rPr>
              <a:t>Einstein Toolkit</a:t>
            </a:r>
          </a:p>
          <a:p>
            <a:pPr marL="0" indent="0">
              <a:lnSpc>
                <a:spcPct val="110000"/>
              </a:lnSpc>
              <a:buNone/>
            </a:pPr>
            <a:endParaRPr lang="en-US" altLang="ja-JP" sz="2200" dirty="0"/>
          </a:p>
          <a:p>
            <a:pPr marL="457200" indent="-457200">
              <a:lnSpc>
                <a:spcPct val="110000"/>
              </a:lnSpc>
              <a:buAutoNum type="arabicPeriod"/>
            </a:pPr>
            <a:endParaRPr lang="en-US" altLang="ja-JP" sz="2200" dirty="0"/>
          </a:p>
          <a:p>
            <a:pPr marL="457200" indent="-457200">
              <a:lnSpc>
                <a:spcPct val="110000"/>
              </a:lnSpc>
              <a:buAutoNum type="arabicPeriod"/>
            </a:pPr>
            <a:endParaRPr lang="en-US" altLang="ja-JP" sz="2200" dirty="0"/>
          </a:p>
        </p:txBody>
      </p:sp>
    </p:spTree>
    <p:extLst>
      <p:ext uri="{BB962C8B-B14F-4D97-AF65-F5344CB8AC3E}">
        <p14:creationId xmlns:p14="http://schemas.microsoft.com/office/powerpoint/2010/main" val="16383547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3. </a:t>
            </a:r>
            <a:r>
              <a:rPr kumimoji="1" lang="ja-JP" altLang="en-US" sz="4000"/>
              <a:t>数値相対論の計算に必要な要素</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lang="en-US" altLang="ja-JP" sz="2400" dirty="0">
                <a:solidFill>
                  <a:prstClr val="black"/>
                </a:solidFill>
                <a:latin typeface="游ゴシック" panose="020F0502020204030204"/>
                <a:ea typeface="游ゴシック" panose="020B0400000000000000" pitchFamily="34" charset="-128"/>
              </a:rPr>
              <a:t>3</a:t>
            </a:r>
            <a:r>
              <a:rPr kumimoji="1" lang="en-US" altLang="ja-JP" sz="2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.1 </a:t>
            </a:r>
            <a:r>
              <a:rPr lang="en-US" altLang="ja-JP" sz="2400" dirty="0">
                <a:solidFill>
                  <a:prstClr val="black"/>
                </a:solidFill>
                <a:latin typeface="游ゴシック" panose="020F0502020204030204"/>
                <a:ea typeface="游ゴシック" panose="020B0400000000000000" pitchFamily="34" charset="-128"/>
              </a:rPr>
              <a:t>Evolution</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a:p>
            <a:pPr marL="0" indent="0">
              <a:lnSpc>
                <a:spcPct val="110000"/>
              </a:lnSpc>
              <a:buNone/>
            </a:pPr>
            <a:r>
              <a:rPr lang="ja-JP" altLang="en-US" sz="1800">
                <a:solidFill>
                  <a:prstClr val="black"/>
                </a:solidFill>
                <a:latin typeface="游ゴシック" panose="020F0502020204030204"/>
                <a:ea typeface="游ゴシック" panose="020B0400000000000000" pitchFamily="34" charset="-128"/>
              </a:rPr>
              <a:t>相対論では時間と空間を平等に扱っている。</a:t>
            </a:r>
            <a:endParaRPr lang="en-US" altLang="ja-JP" sz="1800" dirty="0">
              <a:solidFill>
                <a:prstClr val="black"/>
              </a:solidFill>
              <a:latin typeface="游ゴシック" panose="020F0502020204030204"/>
              <a:ea typeface="游ゴシック" panose="020B0400000000000000" pitchFamily="34" charset="-128"/>
            </a:endParaRPr>
          </a:p>
          <a:p>
            <a:pPr marL="0" indent="0">
              <a:lnSpc>
                <a:spcPct val="110000"/>
              </a:lnSpc>
              <a:buNone/>
            </a:pPr>
            <a:r>
              <a:rPr lang="ja-JP" altLang="en-US" sz="1800">
                <a:solidFill>
                  <a:prstClr val="black"/>
                </a:solidFill>
                <a:latin typeface="游ゴシック" panose="020F0502020204030204"/>
                <a:ea typeface="游ゴシック" panose="020B0400000000000000" pitchFamily="34" charset="-128"/>
              </a:rPr>
              <a:t>しかしながら、</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rPr>
              <a:t>シミュレーションを行う際には系の時間発展を追いたい。</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rPr>
              <a:t>方程式を初期値問題として取り扱いたい</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a:t>
            </a:r>
          </a:p>
          <a:p>
            <a:pPr marL="0" indent="0">
              <a:lnSpc>
                <a:spcPct val="110000"/>
              </a:lnSpc>
              <a:buNone/>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rPr>
              <a:t>これを解決するために、</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Einstein</a:t>
            </a: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rPr>
              <a:t>方程式を計量の時間発展方程式に書き直したい。</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a:p>
            <a:pPr marL="0" indent="0">
              <a:lnSpc>
                <a:spcPct val="110000"/>
              </a:lnSpc>
              <a:buNone/>
            </a:pPr>
            <a:r>
              <a:rPr lang="en-US" altLang="ja-JP" sz="1800" dirty="0">
                <a:solidFill>
                  <a:prstClr val="black"/>
                </a:solidFill>
                <a:latin typeface="游ゴシック" panose="020F0502020204030204"/>
                <a:ea typeface="游ゴシック" panose="020B0400000000000000" pitchFamily="34" charset="-128"/>
              </a:rPr>
              <a:t>→ADM</a:t>
            </a:r>
            <a:r>
              <a:rPr lang="ja-JP" altLang="en-US" sz="1800">
                <a:solidFill>
                  <a:prstClr val="black"/>
                </a:solidFill>
                <a:latin typeface="游ゴシック" panose="020F0502020204030204"/>
                <a:ea typeface="游ゴシック" panose="020B0400000000000000" pitchFamily="34" charset="-128"/>
              </a:rPr>
              <a:t>分解を利用する。</a:t>
            </a:r>
            <a:endParaRPr lang="en-US" altLang="ja-JP" sz="1800" dirty="0">
              <a:solidFill>
                <a:prstClr val="black"/>
              </a:solidFill>
              <a:latin typeface="游ゴシック" panose="020F0502020204030204"/>
              <a:ea typeface="游ゴシック" panose="020B0400000000000000" pitchFamily="34" charset="-128"/>
            </a:endParaRPr>
          </a:p>
          <a:p>
            <a:pPr marL="0" indent="0">
              <a:lnSpc>
                <a:spcPct val="110000"/>
              </a:lnSpc>
              <a:buNone/>
            </a:pPr>
            <a:endParaRPr lang="en-US" altLang="ja-JP" sz="1800" dirty="0">
              <a:solidFill>
                <a:prstClr val="black"/>
              </a:solidFill>
              <a:latin typeface="游ゴシック" panose="020F0502020204030204"/>
              <a:ea typeface="游ゴシック" panose="020B0400000000000000" pitchFamily="34" charset="-128"/>
            </a:endParaRPr>
          </a:p>
          <a:p>
            <a:pPr marL="0" indent="0">
              <a:lnSpc>
                <a:spcPct val="110000"/>
              </a:lnSpc>
              <a:buNone/>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a:t>
            </a:r>
            <a:r>
              <a:rPr lang="ja-JP" altLang="en-US" sz="1800"/>
              <a:t>添え字のギリシャ文字は</a:t>
            </a:r>
            <a:r>
              <a:rPr lang="en-US" altLang="ja-JP" sz="1800" dirty="0"/>
              <a:t>0~3, </a:t>
            </a:r>
            <a:r>
              <a:rPr lang="ja-JP" altLang="en-US" sz="1800"/>
              <a:t>ラテン文字は</a:t>
            </a:r>
            <a:r>
              <a:rPr lang="en-US" altLang="ja-JP" sz="1800" dirty="0"/>
              <a:t>1~3</a:t>
            </a:r>
            <a:r>
              <a:rPr lang="ja-JP" altLang="en-US" sz="1800"/>
              <a:t>のインデックスである</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a:p>
            <a:pPr marL="0" indent="0">
              <a:lnSpc>
                <a:spcPct val="110000"/>
              </a:lnSpc>
              <a:buNone/>
            </a:pPr>
            <a:r>
              <a:rPr lang="en-US" altLang="ja-JP" sz="1800" dirty="0">
                <a:solidFill>
                  <a:prstClr val="black"/>
                </a:solidFill>
                <a:latin typeface="游ゴシック" panose="020F0502020204030204"/>
                <a:ea typeface="游ゴシック" panose="020B0400000000000000" pitchFamily="34" charset="-128"/>
              </a:rPr>
              <a:t>※</a:t>
            </a:r>
            <a:r>
              <a:rPr lang="ja-JP" altLang="en-US" sz="1800">
                <a:solidFill>
                  <a:prstClr val="black"/>
                </a:solidFill>
                <a:latin typeface="游ゴシック" panose="020F0502020204030204"/>
                <a:ea typeface="游ゴシック" panose="020B0400000000000000" pitchFamily="34" charset="-128"/>
              </a:rPr>
              <a:t>ここではあたかも</a:t>
            </a:r>
            <a:r>
              <a:rPr lang="en-US" altLang="ja-JP" sz="1800" dirty="0">
                <a:solidFill>
                  <a:prstClr val="black"/>
                </a:solidFill>
                <a:latin typeface="游ゴシック" panose="020F0502020204030204"/>
                <a:ea typeface="游ゴシック" panose="020B0400000000000000" pitchFamily="34" charset="-128"/>
              </a:rPr>
              <a:t>ADM</a:t>
            </a:r>
            <a:r>
              <a:rPr lang="ja-JP" altLang="en-US" sz="1800">
                <a:solidFill>
                  <a:prstClr val="black"/>
                </a:solidFill>
                <a:latin typeface="游ゴシック" panose="020F0502020204030204"/>
                <a:ea typeface="游ゴシック" panose="020B0400000000000000" pitchFamily="34" charset="-128"/>
              </a:rPr>
              <a:t>分解がシミュレーションのために考案されたように言っているが、実際には</a:t>
            </a:r>
            <a:r>
              <a:rPr lang="en-US" altLang="ja-JP" sz="1800" dirty="0">
                <a:solidFill>
                  <a:prstClr val="black"/>
                </a:solidFill>
                <a:latin typeface="游ゴシック" panose="020F0502020204030204"/>
                <a:ea typeface="游ゴシック" panose="020B0400000000000000" pitchFamily="34" charset="-128"/>
              </a:rPr>
              <a:t>Einstein</a:t>
            </a:r>
            <a:r>
              <a:rPr lang="ja-JP" altLang="en-US" sz="1800">
                <a:solidFill>
                  <a:prstClr val="black"/>
                </a:solidFill>
                <a:latin typeface="游ゴシック" panose="020F0502020204030204"/>
                <a:ea typeface="游ゴシック" panose="020B0400000000000000" pitchFamily="34" charset="-128"/>
              </a:rPr>
              <a:t>方程式を正準形式で書き下し、正準量子化を行うことをモチベーションとして組み立てられた手法である。</a:t>
            </a:r>
            <a:endParaRPr lang="en-US" altLang="ja-JP" sz="1800" dirty="0">
              <a:solidFill>
                <a:prstClr val="black"/>
              </a:solidFill>
              <a:latin typeface="游ゴシック" panose="020F0502020204030204"/>
              <a:ea typeface="游ゴシック" panose="020B0400000000000000" pitchFamily="34" charset="-128"/>
            </a:endParaRPr>
          </a:p>
        </p:txBody>
      </p:sp>
    </p:spTree>
    <p:extLst>
      <p:ext uri="{BB962C8B-B14F-4D97-AF65-F5344CB8AC3E}">
        <p14:creationId xmlns:p14="http://schemas.microsoft.com/office/powerpoint/2010/main" val="3941076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3.1.1</a:t>
            </a:r>
            <a:r>
              <a:rPr lang="en-US" altLang="ja-JP" sz="4000" dirty="0"/>
              <a:t> </a:t>
            </a:r>
            <a:r>
              <a:rPr kumimoji="1" lang="en-US" altLang="ja-JP" sz="4000" dirty="0"/>
              <a:t>ADM</a:t>
            </a:r>
            <a:r>
              <a:rPr kumimoji="1" lang="ja-JP" altLang="en-US" sz="4000"/>
              <a:t>分解</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lnSpc>
                    <a:spcPct val="110000"/>
                  </a:lnSpc>
                  <a:buNone/>
                </a:pPr>
                <a:r>
                  <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rPr>
                  <a:t>時間発展方程式に書き直すために、時空を時間と空間に分けて考える。</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a:p>
                <a:pPr marL="0" indent="0">
                  <a:lnSpc>
                    <a:spcPct val="110000"/>
                  </a:lnSpc>
                  <a:buNone/>
                </a:pPr>
                <a:r>
                  <a:rPr lang="ja-JP" altLang="en-US" sz="1800">
                    <a:solidFill>
                      <a:prstClr val="black"/>
                    </a:solidFill>
                    <a:latin typeface="游ゴシック" panose="020F0502020204030204"/>
                    <a:ea typeface="游ゴシック" panose="020B0400000000000000" pitchFamily="34" charset="-128"/>
                  </a:rPr>
                  <a:t>図を時空とし、</a:t>
                </a:r>
                <a:r>
                  <a:rPr lang="ja-JP" altLang="en-US" sz="1800" dirty="0"/>
                  <a:t>上方向に時間をとり、同一時刻での超曲面</a:t>
                </a:r>
                <a:r>
                  <a:rPr lang="en-US" altLang="ja-JP" sz="1800" dirty="0"/>
                  <a:t>(</a:t>
                </a:r>
                <a:r>
                  <a:rPr lang="ja-JP" altLang="en-US" sz="1800" dirty="0"/>
                  <a:t>ここでは</a:t>
                </a:r>
                <a:r>
                  <a:rPr lang="en-US" altLang="ja-JP" sz="1800" dirty="0"/>
                  <a:t>3</a:t>
                </a:r>
                <a:r>
                  <a:rPr lang="ja-JP" altLang="en-US" sz="1800" dirty="0"/>
                  <a:t>次元空間</a:t>
                </a:r>
                <a:r>
                  <a:rPr lang="en-US" altLang="ja-JP" sz="1800" dirty="0"/>
                  <a:t>)</a:t>
                </a:r>
                <a:r>
                  <a:rPr lang="ja-JP" altLang="en-US" sz="1800" dirty="0"/>
                  <a:t> </a:t>
                </a:r>
                <a14:m>
                  <m:oMath xmlns:m="http://schemas.openxmlformats.org/officeDocument/2006/math">
                    <m:nary>
                      <m:naryPr>
                        <m:chr m:val="∑"/>
                        <m:subHide m:val="on"/>
                        <m:supHide m:val="on"/>
                        <m:ctrlPr>
                          <a:rPr lang="ja-JP" altLang="en-US" sz="1800" i="1" smtClean="0">
                            <a:latin typeface="Cambria Math" panose="02040503050406030204" pitchFamily="18" charset="0"/>
                          </a:rPr>
                        </m:ctrlPr>
                      </m:naryPr>
                      <m:sub/>
                      <m:sup/>
                      <m:e>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e>
                    </m:nary>
                  </m:oMath>
                </a14:m>
                <a:r>
                  <a:rPr lang="ja-JP" altLang="en-US" sz="1800" dirty="0"/>
                  <a:t> をとる。時空はこの超曲面 </a:t>
                </a:r>
                <a14:m>
                  <m:oMath xmlns:m="http://schemas.openxmlformats.org/officeDocument/2006/math">
                    <m:nary>
                      <m:naryPr>
                        <m:chr m:val="∑"/>
                        <m:subHide m:val="on"/>
                        <m:supHide m:val="on"/>
                        <m:ctrlPr>
                          <a:rPr lang="ja-JP" altLang="en-US" sz="1800" i="1">
                            <a:latin typeface="Cambria Math" panose="02040503050406030204" pitchFamily="18" charset="0"/>
                          </a:rPr>
                        </m:ctrlPr>
                      </m:naryPr>
                      <m:sub/>
                      <m:sup/>
                      <m:e>
                        <m:r>
                          <a:rPr lang="en-US" altLang="ja-JP" sz="1800" i="1">
                            <a:latin typeface="Cambria Math" panose="02040503050406030204" pitchFamily="18" charset="0"/>
                          </a:rPr>
                          <m:t>(</m:t>
                        </m:r>
                        <m:r>
                          <a:rPr lang="en-US" altLang="ja-JP" sz="1800" i="1">
                            <a:latin typeface="Cambria Math" panose="02040503050406030204" pitchFamily="18" charset="0"/>
                          </a:rPr>
                          <m:t>𝑡</m:t>
                        </m:r>
                        <m:r>
                          <a:rPr lang="en-US" altLang="ja-JP" sz="1800" i="1">
                            <a:latin typeface="Cambria Math" panose="02040503050406030204" pitchFamily="18" charset="0"/>
                          </a:rPr>
                          <m:t>)</m:t>
                        </m:r>
                      </m:e>
                    </m:nary>
                  </m:oMath>
                </a14:m>
                <a:r>
                  <a:rPr lang="ja-JP" altLang="en-US" sz="1800" dirty="0"/>
                  <a:t> が時間 </a:t>
                </a:r>
                <a:r>
                  <a:rPr lang="en-US" altLang="ja-JP" sz="1800" dirty="0"/>
                  <a:t>t </a:t>
                </a:r>
                <a:r>
                  <a:rPr lang="ja-JP" altLang="en-US" sz="1800" dirty="0"/>
                  <a:t>によって積み重なったものと</a:t>
                </a:r>
                <a:r>
                  <a:rPr lang="ja-JP" altLang="en-US" sz="1800"/>
                  <a:t>考える。</a:t>
                </a:r>
                <a:endParaRPr lang="en-US" altLang="ja-JP" sz="1800" dirty="0"/>
              </a:p>
              <a:p>
                <a:pPr marL="0" indent="0">
                  <a:lnSpc>
                    <a:spcPct val="110000"/>
                  </a:lnSpc>
                  <a:buNone/>
                </a:pP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603" t="-285"/>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2C501F75-5135-DBD5-C5B4-C3411792AA5E}"/>
              </a:ext>
            </a:extLst>
          </p:cNvPr>
          <p:cNvSpPr txBox="1"/>
          <p:nvPr/>
        </p:nvSpPr>
        <p:spPr>
          <a:xfrm>
            <a:off x="4122530" y="5977315"/>
            <a:ext cx="4144133" cy="627287"/>
          </a:xfrm>
          <a:prstGeom prst="rect">
            <a:avLst/>
          </a:prstGeom>
          <a:noFill/>
        </p:spPr>
        <p:txBody>
          <a:bodyPr wrap="square" lIns="90000" rtlCol="0">
            <a:normAutofit/>
          </a:bodyPr>
          <a:lstStyle/>
          <a:p>
            <a:pPr algn="ctr"/>
            <a:r>
              <a:rPr lang="ja-JP" altLang="en-US"/>
              <a:t>図</a:t>
            </a:r>
            <a:r>
              <a:rPr lang="en-US" altLang="ja-JP" dirty="0"/>
              <a:t>3.1 </a:t>
            </a:r>
            <a:r>
              <a:rPr lang="ja-JP" altLang="en-US"/>
              <a:t>時空の</a:t>
            </a:r>
            <a:r>
              <a:rPr lang="en-US" altLang="ja-JP" dirty="0"/>
              <a:t>ADM</a:t>
            </a:r>
            <a:r>
              <a:rPr lang="ja-JP" altLang="en-US"/>
              <a:t>分解概念図</a:t>
            </a:r>
            <a:endParaRPr lang="en-US" altLang="ja-JP" dirty="0"/>
          </a:p>
          <a:p>
            <a:endParaRPr kumimoji="1" lang="ja-JP" altLang="en-US"/>
          </a:p>
        </p:txBody>
      </p:sp>
      <p:grpSp>
        <p:nvGrpSpPr>
          <p:cNvPr id="25" name="グループ化 24">
            <a:extLst>
              <a:ext uri="{FF2B5EF4-FFF2-40B4-BE49-F238E27FC236}">
                <a16:creationId xmlns:a16="http://schemas.microsoft.com/office/drawing/2014/main" id="{C3382353-72B6-5908-AD49-78802EA11344}"/>
              </a:ext>
            </a:extLst>
          </p:cNvPr>
          <p:cNvGrpSpPr/>
          <p:nvPr/>
        </p:nvGrpSpPr>
        <p:grpSpPr>
          <a:xfrm>
            <a:off x="3153933" y="3759726"/>
            <a:ext cx="5442878" cy="1804301"/>
            <a:chOff x="3153933" y="3745212"/>
            <a:chExt cx="5442878" cy="1804301"/>
          </a:xfrm>
        </p:grpSpPr>
        <p:sp>
          <p:nvSpPr>
            <p:cNvPr id="5" name="フリーフォーム 4">
              <a:extLst>
                <a:ext uri="{FF2B5EF4-FFF2-40B4-BE49-F238E27FC236}">
                  <a16:creationId xmlns:a16="http://schemas.microsoft.com/office/drawing/2014/main" id="{B7D03E2C-D533-EFCB-32AF-D60CA2A19C22}"/>
                </a:ext>
              </a:extLst>
            </p:cNvPr>
            <p:cNvSpPr/>
            <p:nvPr/>
          </p:nvSpPr>
          <p:spPr>
            <a:xfrm>
              <a:off x="4132318" y="4614158"/>
              <a:ext cx="2838562" cy="219872"/>
            </a:xfrm>
            <a:custGeom>
              <a:avLst/>
              <a:gdLst>
                <a:gd name="connsiteX0" fmla="*/ 4735286 w 4735286"/>
                <a:gd name="connsiteY0" fmla="*/ 310242 h 366790"/>
                <a:gd name="connsiteX1" fmla="*/ 2432957 w 4735286"/>
                <a:gd name="connsiteY1" fmla="*/ 342900 h 366790"/>
                <a:gd name="connsiteX2" fmla="*/ 0 w 4735286"/>
                <a:gd name="connsiteY2" fmla="*/ 0 h 366790"/>
              </a:gdLst>
              <a:ahLst/>
              <a:cxnLst>
                <a:cxn ang="0">
                  <a:pos x="connsiteX0" y="connsiteY0"/>
                </a:cxn>
                <a:cxn ang="0">
                  <a:pos x="connsiteX1" y="connsiteY1"/>
                </a:cxn>
                <a:cxn ang="0">
                  <a:pos x="connsiteX2" y="connsiteY2"/>
                </a:cxn>
              </a:cxnLst>
              <a:rect l="l" t="t" r="r" b="b"/>
              <a:pathLst>
                <a:path w="4735286" h="366790">
                  <a:moveTo>
                    <a:pt x="4735286" y="310242"/>
                  </a:moveTo>
                  <a:cubicBezTo>
                    <a:pt x="3978728" y="352424"/>
                    <a:pt x="3222171" y="394607"/>
                    <a:pt x="2432957" y="342900"/>
                  </a:cubicBezTo>
                  <a:cubicBezTo>
                    <a:pt x="1643743" y="291193"/>
                    <a:pt x="821871" y="145596"/>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fontScale="55000" lnSpcReduction="20000"/>
            </a:bodyPr>
            <a:lstStyle/>
            <a:p>
              <a:pPr algn="ctr"/>
              <a:endParaRPr kumimoji="1" lang="ja-JP" altLang="en-US"/>
            </a:p>
          </p:txBody>
        </p:sp>
        <p:sp>
          <p:nvSpPr>
            <p:cNvPr id="6" name="フリーフォーム 5">
              <a:extLst>
                <a:ext uri="{FF2B5EF4-FFF2-40B4-BE49-F238E27FC236}">
                  <a16:creationId xmlns:a16="http://schemas.microsoft.com/office/drawing/2014/main" id="{8FC08229-B1D1-2A90-1A65-F59C159BFDEC}"/>
                </a:ext>
              </a:extLst>
            </p:cNvPr>
            <p:cNvSpPr/>
            <p:nvPr/>
          </p:nvSpPr>
          <p:spPr>
            <a:xfrm>
              <a:off x="4122530" y="3860470"/>
              <a:ext cx="1145213" cy="743899"/>
            </a:xfrm>
            <a:custGeom>
              <a:avLst/>
              <a:gdLst>
                <a:gd name="connsiteX0" fmla="*/ 0 w 1910443"/>
                <a:gd name="connsiteY0" fmla="*/ 1240971 h 1240971"/>
                <a:gd name="connsiteX1" fmla="*/ 1094015 w 1910443"/>
                <a:gd name="connsiteY1" fmla="*/ 865414 h 1240971"/>
                <a:gd name="connsiteX2" fmla="*/ 1910443 w 1910443"/>
                <a:gd name="connsiteY2" fmla="*/ 0 h 1240971"/>
              </a:gdLst>
              <a:ahLst/>
              <a:cxnLst>
                <a:cxn ang="0">
                  <a:pos x="connsiteX0" y="connsiteY0"/>
                </a:cxn>
                <a:cxn ang="0">
                  <a:pos x="connsiteX1" y="connsiteY1"/>
                </a:cxn>
                <a:cxn ang="0">
                  <a:pos x="connsiteX2" y="connsiteY2"/>
                </a:cxn>
              </a:cxnLst>
              <a:rect l="l" t="t" r="r" b="b"/>
              <a:pathLst>
                <a:path w="1910443" h="1240971">
                  <a:moveTo>
                    <a:pt x="0" y="1240971"/>
                  </a:moveTo>
                  <a:cubicBezTo>
                    <a:pt x="387804" y="1156606"/>
                    <a:pt x="775608" y="1072242"/>
                    <a:pt x="1094015" y="865414"/>
                  </a:cubicBezTo>
                  <a:cubicBezTo>
                    <a:pt x="1412422" y="658585"/>
                    <a:pt x="1661432" y="329292"/>
                    <a:pt x="1910443"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algn="ctr"/>
              <a:endParaRPr kumimoji="1" lang="ja-JP" altLang="en-US"/>
            </a:p>
          </p:txBody>
        </p:sp>
        <p:sp>
          <p:nvSpPr>
            <p:cNvPr id="7" name="フリーフォーム 6">
              <a:extLst>
                <a:ext uri="{FF2B5EF4-FFF2-40B4-BE49-F238E27FC236}">
                  <a16:creationId xmlns:a16="http://schemas.microsoft.com/office/drawing/2014/main" id="{35C696A6-63B3-9508-BE6E-8DFC8A936B52}"/>
                </a:ext>
              </a:extLst>
            </p:cNvPr>
            <p:cNvSpPr/>
            <p:nvPr/>
          </p:nvSpPr>
          <p:spPr>
            <a:xfrm>
              <a:off x="6990457" y="4281360"/>
              <a:ext cx="616653" cy="871145"/>
            </a:xfrm>
            <a:custGeom>
              <a:avLst/>
              <a:gdLst>
                <a:gd name="connsiteX0" fmla="*/ 1028700 w 1028700"/>
                <a:gd name="connsiteY0" fmla="*/ 0 h 1453243"/>
                <a:gd name="connsiteX1" fmla="*/ 669471 w 1028700"/>
                <a:gd name="connsiteY1" fmla="*/ 865414 h 1453243"/>
                <a:gd name="connsiteX2" fmla="*/ 0 w 1028700"/>
                <a:gd name="connsiteY2" fmla="*/ 1453243 h 1453243"/>
              </a:gdLst>
              <a:ahLst/>
              <a:cxnLst>
                <a:cxn ang="0">
                  <a:pos x="connsiteX0" y="connsiteY0"/>
                </a:cxn>
                <a:cxn ang="0">
                  <a:pos x="connsiteX1" y="connsiteY1"/>
                </a:cxn>
                <a:cxn ang="0">
                  <a:pos x="connsiteX2" y="connsiteY2"/>
                </a:cxn>
              </a:cxnLst>
              <a:rect l="l" t="t" r="r" b="b"/>
              <a:pathLst>
                <a:path w="1028700" h="1453243">
                  <a:moveTo>
                    <a:pt x="1028700" y="0"/>
                  </a:moveTo>
                  <a:cubicBezTo>
                    <a:pt x="934810" y="311603"/>
                    <a:pt x="840921" y="623207"/>
                    <a:pt x="669471" y="865414"/>
                  </a:cubicBezTo>
                  <a:cubicBezTo>
                    <a:pt x="498021" y="1107621"/>
                    <a:pt x="249010" y="1280432"/>
                    <a:pt x="0" y="145324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algn="ctr"/>
              <a:endParaRPr kumimoji="1" lang="ja-JP" altLang="en-US"/>
            </a:p>
          </p:txBody>
        </p:sp>
        <p:sp>
          <p:nvSpPr>
            <p:cNvPr id="8" name="フリーフォーム 7">
              <a:extLst>
                <a:ext uri="{FF2B5EF4-FFF2-40B4-BE49-F238E27FC236}">
                  <a16:creationId xmlns:a16="http://schemas.microsoft.com/office/drawing/2014/main" id="{FD0E07EA-18AE-E0EA-D00A-849435B9B72D}"/>
                </a:ext>
              </a:extLst>
            </p:cNvPr>
            <p:cNvSpPr/>
            <p:nvPr/>
          </p:nvSpPr>
          <p:spPr>
            <a:xfrm>
              <a:off x="4151895" y="4966531"/>
              <a:ext cx="2848350" cy="228370"/>
            </a:xfrm>
            <a:custGeom>
              <a:avLst/>
              <a:gdLst>
                <a:gd name="connsiteX0" fmla="*/ 4751614 w 4751614"/>
                <a:gd name="connsiteY0" fmla="*/ 310243 h 380967"/>
                <a:gd name="connsiteX1" fmla="*/ 2367643 w 4751614"/>
                <a:gd name="connsiteY1" fmla="*/ 359229 h 380967"/>
                <a:gd name="connsiteX2" fmla="*/ 0 w 4751614"/>
                <a:gd name="connsiteY2" fmla="*/ 0 h 380967"/>
              </a:gdLst>
              <a:ahLst/>
              <a:cxnLst>
                <a:cxn ang="0">
                  <a:pos x="connsiteX0" y="connsiteY0"/>
                </a:cxn>
                <a:cxn ang="0">
                  <a:pos x="connsiteX1" y="connsiteY1"/>
                </a:cxn>
                <a:cxn ang="0">
                  <a:pos x="connsiteX2" y="connsiteY2"/>
                </a:cxn>
              </a:cxnLst>
              <a:rect l="l" t="t" r="r" b="b"/>
              <a:pathLst>
                <a:path w="4751614" h="380967">
                  <a:moveTo>
                    <a:pt x="4751614" y="310243"/>
                  </a:moveTo>
                  <a:cubicBezTo>
                    <a:pt x="3955596" y="360589"/>
                    <a:pt x="3159579" y="410936"/>
                    <a:pt x="2367643" y="359229"/>
                  </a:cubicBezTo>
                  <a:cubicBezTo>
                    <a:pt x="1575707" y="307522"/>
                    <a:pt x="787853" y="153761"/>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fontScale="55000" lnSpcReduction="20000"/>
            </a:bodyPr>
            <a:lstStyle/>
            <a:p>
              <a:pPr algn="ctr"/>
              <a:endParaRPr kumimoji="1" lang="ja-JP" altLang="en-US"/>
            </a:p>
          </p:txBody>
        </p:sp>
        <p:sp>
          <p:nvSpPr>
            <p:cNvPr id="9" name="フリーフォーム 8">
              <a:extLst>
                <a:ext uri="{FF2B5EF4-FFF2-40B4-BE49-F238E27FC236}">
                  <a16:creationId xmlns:a16="http://schemas.microsoft.com/office/drawing/2014/main" id="{E7B42FFF-49E9-FCCC-03C3-EEDCFBA465B0}"/>
                </a:ext>
              </a:extLst>
            </p:cNvPr>
            <p:cNvSpPr/>
            <p:nvPr/>
          </p:nvSpPr>
          <p:spPr>
            <a:xfrm>
              <a:off x="4132318" y="4741403"/>
              <a:ext cx="655806" cy="215339"/>
            </a:xfrm>
            <a:custGeom>
              <a:avLst/>
              <a:gdLst>
                <a:gd name="connsiteX0" fmla="*/ 0 w 1094014"/>
                <a:gd name="connsiteY0" fmla="*/ 359229 h 359229"/>
                <a:gd name="connsiteX1" fmla="*/ 604157 w 1094014"/>
                <a:gd name="connsiteY1" fmla="*/ 228600 h 359229"/>
                <a:gd name="connsiteX2" fmla="*/ 1094014 w 1094014"/>
                <a:gd name="connsiteY2" fmla="*/ 0 h 359229"/>
              </a:gdLst>
              <a:ahLst/>
              <a:cxnLst>
                <a:cxn ang="0">
                  <a:pos x="connsiteX0" y="connsiteY0"/>
                </a:cxn>
                <a:cxn ang="0">
                  <a:pos x="connsiteX1" y="connsiteY1"/>
                </a:cxn>
                <a:cxn ang="0">
                  <a:pos x="connsiteX2" y="connsiteY2"/>
                </a:cxn>
              </a:cxnLst>
              <a:rect l="l" t="t" r="r" b="b"/>
              <a:pathLst>
                <a:path w="1094014" h="359229">
                  <a:moveTo>
                    <a:pt x="0" y="359229"/>
                  </a:moveTo>
                  <a:cubicBezTo>
                    <a:pt x="210910" y="323850"/>
                    <a:pt x="421821" y="288471"/>
                    <a:pt x="604157" y="228600"/>
                  </a:cubicBezTo>
                  <a:cubicBezTo>
                    <a:pt x="786493" y="168729"/>
                    <a:pt x="940253" y="84364"/>
                    <a:pt x="109401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fontScale="47500" lnSpcReduction="20000"/>
            </a:bodyPr>
            <a:lstStyle/>
            <a:p>
              <a:pPr algn="ctr"/>
              <a:endParaRPr kumimoji="1" lang="ja-JP" altLang="en-US"/>
            </a:p>
          </p:txBody>
        </p:sp>
        <p:cxnSp>
          <p:nvCxnSpPr>
            <p:cNvPr id="10" name="直線コネクタ 9">
              <a:extLst>
                <a:ext uri="{FF2B5EF4-FFF2-40B4-BE49-F238E27FC236}">
                  <a16:creationId xmlns:a16="http://schemas.microsoft.com/office/drawing/2014/main" id="{1475D9D3-FA47-6BBB-1ACE-2EB0A1AA7568}"/>
                </a:ext>
              </a:extLst>
            </p:cNvPr>
            <p:cNvCxnSpPr>
              <a:cxnSpLocks/>
            </p:cNvCxnSpPr>
            <p:nvPr/>
          </p:nvCxnSpPr>
          <p:spPr>
            <a:xfrm flipV="1">
              <a:off x="7458597" y="4281360"/>
              <a:ext cx="148513" cy="339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フリーフォーム 10">
              <a:extLst>
                <a:ext uri="{FF2B5EF4-FFF2-40B4-BE49-F238E27FC236}">
                  <a16:creationId xmlns:a16="http://schemas.microsoft.com/office/drawing/2014/main" id="{8463B46B-638B-999F-E026-3A17957E195F}"/>
                </a:ext>
              </a:extLst>
            </p:cNvPr>
            <p:cNvSpPr/>
            <p:nvPr/>
          </p:nvSpPr>
          <p:spPr>
            <a:xfrm>
              <a:off x="6976489" y="4829167"/>
              <a:ext cx="622042" cy="695948"/>
            </a:xfrm>
            <a:custGeom>
              <a:avLst/>
              <a:gdLst>
                <a:gd name="connsiteX0" fmla="*/ 1037690 w 1037690"/>
                <a:gd name="connsiteY0" fmla="*/ 0 h 1160980"/>
                <a:gd name="connsiteX1" fmla="*/ 626724 w 1037690"/>
                <a:gd name="connsiteY1" fmla="*/ 678094 h 1160980"/>
                <a:gd name="connsiteX2" fmla="*/ 0 w 1037690"/>
                <a:gd name="connsiteY2" fmla="*/ 1160980 h 1160980"/>
              </a:gdLst>
              <a:ahLst/>
              <a:cxnLst>
                <a:cxn ang="0">
                  <a:pos x="connsiteX0" y="connsiteY0"/>
                </a:cxn>
                <a:cxn ang="0">
                  <a:pos x="connsiteX1" y="connsiteY1"/>
                </a:cxn>
                <a:cxn ang="0">
                  <a:pos x="connsiteX2" y="connsiteY2"/>
                </a:cxn>
              </a:cxnLst>
              <a:rect l="l" t="t" r="r" b="b"/>
              <a:pathLst>
                <a:path w="1037690" h="1160980">
                  <a:moveTo>
                    <a:pt x="1037690" y="0"/>
                  </a:moveTo>
                  <a:cubicBezTo>
                    <a:pt x="918681" y="242298"/>
                    <a:pt x="799672" y="484597"/>
                    <a:pt x="626724" y="678094"/>
                  </a:cubicBezTo>
                  <a:cubicBezTo>
                    <a:pt x="453776" y="871591"/>
                    <a:pt x="226888" y="1016285"/>
                    <a:pt x="0" y="116098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algn="ctr"/>
              <a:endParaRPr kumimoji="1" lang="ja-JP" altLang="en-US"/>
            </a:p>
          </p:txBody>
        </p:sp>
        <p:sp>
          <p:nvSpPr>
            <p:cNvPr id="12" name="フリーフォーム 11">
              <a:extLst>
                <a:ext uri="{FF2B5EF4-FFF2-40B4-BE49-F238E27FC236}">
                  <a16:creationId xmlns:a16="http://schemas.microsoft.com/office/drawing/2014/main" id="{353EE838-D6E3-D3AE-70A2-7B60671C52EA}"/>
                </a:ext>
              </a:extLst>
            </p:cNvPr>
            <p:cNvSpPr/>
            <p:nvPr/>
          </p:nvSpPr>
          <p:spPr>
            <a:xfrm>
              <a:off x="4155744" y="5321873"/>
              <a:ext cx="2820746" cy="227640"/>
            </a:xfrm>
            <a:custGeom>
              <a:avLst/>
              <a:gdLst>
                <a:gd name="connsiteX0" fmla="*/ 4705564 w 4705564"/>
                <a:gd name="connsiteY0" fmla="*/ 339048 h 379748"/>
                <a:gd name="connsiteX1" fmla="*/ 2250041 w 4705564"/>
                <a:gd name="connsiteY1" fmla="*/ 349322 h 379748"/>
                <a:gd name="connsiteX2" fmla="*/ 0 w 4705564"/>
                <a:gd name="connsiteY2" fmla="*/ 0 h 379748"/>
              </a:gdLst>
              <a:ahLst/>
              <a:cxnLst>
                <a:cxn ang="0">
                  <a:pos x="connsiteX0" y="connsiteY0"/>
                </a:cxn>
                <a:cxn ang="0">
                  <a:pos x="connsiteX1" y="connsiteY1"/>
                </a:cxn>
                <a:cxn ang="0">
                  <a:pos x="connsiteX2" y="connsiteY2"/>
                </a:cxn>
              </a:cxnLst>
              <a:rect l="l" t="t" r="r" b="b"/>
              <a:pathLst>
                <a:path w="4705564" h="379748">
                  <a:moveTo>
                    <a:pt x="4705564" y="339048"/>
                  </a:moveTo>
                  <a:cubicBezTo>
                    <a:pt x="3869933" y="372439"/>
                    <a:pt x="3034302" y="405830"/>
                    <a:pt x="2250041" y="349322"/>
                  </a:cubicBezTo>
                  <a:cubicBezTo>
                    <a:pt x="1465780" y="292814"/>
                    <a:pt x="732890" y="146407"/>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fontScale="55000" lnSpcReduction="20000"/>
            </a:bodyPr>
            <a:lstStyle/>
            <a:p>
              <a:pPr algn="ctr"/>
              <a:endParaRPr kumimoji="1" lang="ja-JP" altLang="en-US"/>
            </a:p>
          </p:txBody>
        </p:sp>
        <p:sp>
          <p:nvSpPr>
            <p:cNvPr id="13" name="フリーフォーム 12">
              <a:extLst>
                <a:ext uri="{FF2B5EF4-FFF2-40B4-BE49-F238E27FC236}">
                  <a16:creationId xmlns:a16="http://schemas.microsoft.com/office/drawing/2014/main" id="{FC5ECB80-AFFD-E147-09E4-A503C6004D1F}"/>
                </a:ext>
              </a:extLst>
            </p:cNvPr>
            <p:cNvSpPr/>
            <p:nvPr/>
          </p:nvSpPr>
          <p:spPr>
            <a:xfrm>
              <a:off x="4143426" y="5093997"/>
              <a:ext cx="652837" cy="215559"/>
            </a:xfrm>
            <a:custGeom>
              <a:avLst/>
              <a:gdLst>
                <a:gd name="connsiteX0" fmla="*/ 0 w 1089061"/>
                <a:gd name="connsiteY0" fmla="*/ 359595 h 359595"/>
                <a:gd name="connsiteX1" fmla="*/ 606175 w 1089061"/>
                <a:gd name="connsiteY1" fmla="*/ 236305 h 359595"/>
                <a:gd name="connsiteX2" fmla="*/ 1089061 w 1089061"/>
                <a:gd name="connsiteY2" fmla="*/ 0 h 359595"/>
              </a:gdLst>
              <a:ahLst/>
              <a:cxnLst>
                <a:cxn ang="0">
                  <a:pos x="connsiteX0" y="connsiteY0"/>
                </a:cxn>
                <a:cxn ang="0">
                  <a:pos x="connsiteX1" y="connsiteY1"/>
                </a:cxn>
                <a:cxn ang="0">
                  <a:pos x="connsiteX2" y="connsiteY2"/>
                </a:cxn>
              </a:cxnLst>
              <a:rect l="l" t="t" r="r" b="b"/>
              <a:pathLst>
                <a:path w="1089061" h="359595">
                  <a:moveTo>
                    <a:pt x="0" y="359595"/>
                  </a:moveTo>
                  <a:cubicBezTo>
                    <a:pt x="212332" y="327916"/>
                    <a:pt x="424665" y="296237"/>
                    <a:pt x="606175" y="236305"/>
                  </a:cubicBezTo>
                  <a:cubicBezTo>
                    <a:pt x="787685" y="176373"/>
                    <a:pt x="938373" y="88186"/>
                    <a:pt x="108906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fontScale="47500" lnSpcReduction="20000"/>
            </a:bodyPr>
            <a:lstStyle/>
            <a:p>
              <a:pPr algn="ctr"/>
              <a:endParaRPr kumimoji="1" lang="ja-JP" altLang="en-US"/>
            </a:p>
          </p:txBody>
        </p:sp>
        <p:sp>
          <p:nvSpPr>
            <p:cNvPr id="14" name="フリーフォーム 13">
              <a:extLst>
                <a:ext uri="{FF2B5EF4-FFF2-40B4-BE49-F238E27FC236}">
                  <a16:creationId xmlns:a16="http://schemas.microsoft.com/office/drawing/2014/main" id="{47C028D0-7E78-5BEB-CCCA-E195F7C8D6D7}"/>
                </a:ext>
              </a:extLst>
            </p:cNvPr>
            <p:cNvSpPr/>
            <p:nvPr/>
          </p:nvSpPr>
          <p:spPr>
            <a:xfrm>
              <a:off x="5270493" y="3745212"/>
              <a:ext cx="2334197" cy="291190"/>
            </a:xfrm>
            <a:custGeom>
              <a:avLst/>
              <a:gdLst>
                <a:gd name="connsiteX0" fmla="*/ 0 w 3893905"/>
                <a:gd name="connsiteY0" fmla="*/ 164387 h 485762"/>
                <a:gd name="connsiteX1" fmla="*/ 1910993 w 3893905"/>
                <a:gd name="connsiteY1" fmla="*/ 482885 h 485762"/>
                <a:gd name="connsiteX2" fmla="*/ 3893905 w 3893905"/>
                <a:gd name="connsiteY2" fmla="*/ 0 h 485762"/>
              </a:gdLst>
              <a:ahLst/>
              <a:cxnLst>
                <a:cxn ang="0">
                  <a:pos x="connsiteX0" y="connsiteY0"/>
                </a:cxn>
                <a:cxn ang="0">
                  <a:pos x="connsiteX1" y="connsiteY1"/>
                </a:cxn>
                <a:cxn ang="0">
                  <a:pos x="connsiteX2" y="connsiteY2"/>
                </a:cxn>
              </a:cxnLst>
              <a:rect l="l" t="t" r="r" b="b"/>
              <a:pathLst>
                <a:path w="3893905" h="485762">
                  <a:moveTo>
                    <a:pt x="0" y="164387"/>
                  </a:moveTo>
                  <a:cubicBezTo>
                    <a:pt x="631004" y="337335"/>
                    <a:pt x="1262009" y="510283"/>
                    <a:pt x="1910993" y="482885"/>
                  </a:cubicBezTo>
                  <a:cubicBezTo>
                    <a:pt x="2559977" y="455487"/>
                    <a:pt x="3226941" y="227743"/>
                    <a:pt x="389390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fontScale="85000" lnSpcReduction="20000"/>
            </a:bodyPr>
            <a:lstStyle/>
            <a:p>
              <a:pPr algn="ctr"/>
              <a:endParaRPr kumimoji="1" lang="ja-JP" altLang="en-US"/>
            </a:p>
          </p:txBody>
        </p:sp>
        <p:sp>
          <p:nvSpPr>
            <p:cNvPr id="15" name="フリーフォーム 14">
              <a:extLst>
                <a:ext uri="{FF2B5EF4-FFF2-40B4-BE49-F238E27FC236}">
                  <a16:creationId xmlns:a16="http://schemas.microsoft.com/office/drawing/2014/main" id="{EAC61319-ABD3-C7B3-D1E9-65866BFD8E96}"/>
                </a:ext>
              </a:extLst>
            </p:cNvPr>
            <p:cNvSpPr/>
            <p:nvPr/>
          </p:nvSpPr>
          <p:spPr>
            <a:xfrm>
              <a:off x="6976489" y="3751371"/>
              <a:ext cx="622042" cy="1059319"/>
            </a:xfrm>
            <a:custGeom>
              <a:avLst/>
              <a:gdLst>
                <a:gd name="connsiteX0" fmla="*/ 1037690 w 1037690"/>
                <a:gd name="connsiteY0" fmla="*/ 0 h 1767155"/>
                <a:gd name="connsiteX1" fmla="*/ 760288 w 1037690"/>
                <a:gd name="connsiteY1" fmla="*/ 1017142 h 1767155"/>
                <a:gd name="connsiteX2" fmla="*/ 0 w 1037690"/>
                <a:gd name="connsiteY2" fmla="*/ 1767155 h 1767155"/>
              </a:gdLst>
              <a:ahLst/>
              <a:cxnLst>
                <a:cxn ang="0">
                  <a:pos x="connsiteX0" y="connsiteY0"/>
                </a:cxn>
                <a:cxn ang="0">
                  <a:pos x="connsiteX1" y="connsiteY1"/>
                </a:cxn>
                <a:cxn ang="0">
                  <a:pos x="connsiteX2" y="connsiteY2"/>
                </a:cxn>
              </a:cxnLst>
              <a:rect l="l" t="t" r="r" b="b"/>
              <a:pathLst>
                <a:path w="1037690" h="1767155">
                  <a:moveTo>
                    <a:pt x="1037690" y="0"/>
                  </a:moveTo>
                  <a:cubicBezTo>
                    <a:pt x="985463" y="361308"/>
                    <a:pt x="933236" y="722616"/>
                    <a:pt x="760288" y="1017142"/>
                  </a:cubicBezTo>
                  <a:cubicBezTo>
                    <a:pt x="587340" y="1311668"/>
                    <a:pt x="293670" y="1539411"/>
                    <a:pt x="0" y="17671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algn="ctr"/>
              <a:endParaRPr kumimoji="1" lang="ja-JP" altLang="en-US"/>
            </a:p>
          </p:txBody>
        </p:sp>
        <p:cxnSp>
          <p:nvCxnSpPr>
            <p:cNvPr id="16" name="直線コネクタ 15">
              <a:extLst>
                <a:ext uri="{FF2B5EF4-FFF2-40B4-BE49-F238E27FC236}">
                  <a16:creationId xmlns:a16="http://schemas.microsoft.com/office/drawing/2014/main" id="{D255901D-4CD9-B949-079A-187ABA31B577}"/>
                </a:ext>
              </a:extLst>
            </p:cNvPr>
            <p:cNvCxnSpPr>
              <a:cxnSpLocks/>
            </p:cNvCxnSpPr>
            <p:nvPr/>
          </p:nvCxnSpPr>
          <p:spPr>
            <a:xfrm flipV="1">
              <a:off x="7364496" y="4829167"/>
              <a:ext cx="234036" cy="199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フリーフォーム 16">
              <a:extLst>
                <a:ext uri="{FF2B5EF4-FFF2-40B4-BE49-F238E27FC236}">
                  <a16:creationId xmlns:a16="http://schemas.microsoft.com/office/drawing/2014/main" id="{B4B7DB93-6DAE-F3EE-6E82-32555DA91560}"/>
                </a:ext>
              </a:extLst>
            </p:cNvPr>
            <p:cNvSpPr/>
            <p:nvPr/>
          </p:nvSpPr>
          <p:spPr>
            <a:xfrm>
              <a:off x="4913281" y="4046995"/>
              <a:ext cx="776013" cy="652836"/>
            </a:xfrm>
            <a:custGeom>
              <a:avLst/>
              <a:gdLst>
                <a:gd name="connsiteX0" fmla="*/ 1294544 w 1294544"/>
                <a:gd name="connsiteY0" fmla="*/ 0 h 1089060"/>
                <a:gd name="connsiteX1" fmla="*/ 719191 w 1294544"/>
                <a:gd name="connsiteY1" fmla="*/ 698642 h 1089060"/>
                <a:gd name="connsiteX2" fmla="*/ 0 w 1294544"/>
                <a:gd name="connsiteY2" fmla="*/ 1089060 h 1089060"/>
              </a:gdLst>
              <a:ahLst/>
              <a:cxnLst>
                <a:cxn ang="0">
                  <a:pos x="connsiteX0" y="connsiteY0"/>
                </a:cxn>
                <a:cxn ang="0">
                  <a:pos x="connsiteX1" y="connsiteY1"/>
                </a:cxn>
                <a:cxn ang="0">
                  <a:pos x="connsiteX2" y="connsiteY2"/>
                </a:cxn>
              </a:cxnLst>
              <a:rect l="l" t="t" r="r" b="b"/>
              <a:pathLst>
                <a:path w="1294544" h="1089060">
                  <a:moveTo>
                    <a:pt x="1294544" y="0"/>
                  </a:moveTo>
                  <a:cubicBezTo>
                    <a:pt x="1114746" y="258566"/>
                    <a:pt x="934948" y="517132"/>
                    <a:pt x="719191" y="698642"/>
                  </a:cubicBezTo>
                  <a:cubicBezTo>
                    <a:pt x="503434" y="880152"/>
                    <a:pt x="251717" y="984606"/>
                    <a:pt x="0" y="108906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algn="ctr"/>
              <a:endParaRPr kumimoji="1" lang="ja-JP" altLang="en-US"/>
            </a:p>
          </p:txBody>
        </p:sp>
        <p:sp>
          <p:nvSpPr>
            <p:cNvPr id="18" name="フリーフォーム 17">
              <a:extLst>
                <a:ext uri="{FF2B5EF4-FFF2-40B4-BE49-F238E27FC236}">
                  <a16:creationId xmlns:a16="http://schemas.microsoft.com/office/drawing/2014/main" id="{939824C5-0C2B-81FA-1458-91B5FBA9BAD4}"/>
                </a:ext>
              </a:extLst>
            </p:cNvPr>
            <p:cNvSpPr/>
            <p:nvPr/>
          </p:nvSpPr>
          <p:spPr>
            <a:xfrm>
              <a:off x="5376650" y="4096956"/>
              <a:ext cx="776013" cy="652836"/>
            </a:xfrm>
            <a:custGeom>
              <a:avLst/>
              <a:gdLst>
                <a:gd name="connsiteX0" fmla="*/ 1294544 w 1294544"/>
                <a:gd name="connsiteY0" fmla="*/ 0 h 1089060"/>
                <a:gd name="connsiteX1" fmla="*/ 719191 w 1294544"/>
                <a:gd name="connsiteY1" fmla="*/ 698642 h 1089060"/>
                <a:gd name="connsiteX2" fmla="*/ 0 w 1294544"/>
                <a:gd name="connsiteY2" fmla="*/ 1089060 h 1089060"/>
              </a:gdLst>
              <a:ahLst/>
              <a:cxnLst>
                <a:cxn ang="0">
                  <a:pos x="connsiteX0" y="connsiteY0"/>
                </a:cxn>
                <a:cxn ang="0">
                  <a:pos x="connsiteX1" y="connsiteY1"/>
                </a:cxn>
                <a:cxn ang="0">
                  <a:pos x="connsiteX2" y="connsiteY2"/>
                </a:cxn>
              </a:cxnLst>
              <a:rect l="l" t="t" r="r" b="b"/>
              <a:pathLst>
                <a:path w="1294544" h="1089060">
                  <a:moveTo>
                    <a:pt x="1294544" y="0"/>
                  </a:moveTo>
                  <a:cubicBezTo>
                    <a:pt x="1114746" y="258566"/>
                    <a:pt x="934948" y="517132"/>
                    <a:pt x="719191" y="698642"/>
                  </a:cubicBezTo>
                  <a:cubicBezTo>
                    <a:pt x="503434" y="880152"/>
                    <a:pt x="251717" y="984606"/>
                    <a:pt x="0" y="108906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algn="ctr"/>
              <a:endParaRPr kumimoji="1" lang="ja-JP" altLang="en-US"/>
            </a:p>
          </p:txBody>
        </p:sp>
        <p:sp>
          <p:nvSpPr>
            <p:cNvPr id="19" name="フリーフォーム 18">
              <a:extLst>
                <a:ext uri="{FF2B5EF4-FFF2-40B4-BE49-F238E27FC236}">
                  <a16:creationId xmlns:a16="http://schemas.microsoft.com/office/drawing/2014/main" id="{DBFD8F65-53BA-5834-100C-958A2BEDAE9A}"/>
                </a:ext>
              </a:extLst>
            </p:cNvPr>
            <p:cNvSpPr/>
            <p:nvPr/>
          </p:nvSpPr>
          <p:spPr>
            <a:xfrm>
              <a:off x="5923329" y="4065471"/>
              <a:ext cx="745219" cy="714425"/>
            </a:xfrm>
            <a:custGeom>
              <a:avLst/>
              <a:gdLst>
                <a:gd name="connsiteX0" fmla="*/ 1243174 w 1243174"/>
                <a:gd name="connsiteY0" fmla="*/ 0 h 1191802"/>
                <a:gd name="connsiteX1" fmla="*/ 647272 w 1243174"/>
                <a:gd name="connsiteY1" fmla="*/ 719191 h 1191802"/>
                <a:gd name="connsiteX2" fmla="*/ 0 w 1243174"/>
                <a:gd name="connsiteY2" fmla="*/ 1191802 h 1191802"/>
              </a:gdLst>
              <a:ahLst/>
              <a:cxnLst>
                <a:cxn ang="0">
                  <a:pos x="connsiteX0" y="connsiteY0"/>
                </a:cxn>
                <a:cxn ang="0">
                  <a:pos x="connsiteX1" y="connsiteY1"/>
                </a:cxn>
                <a:cxn ang="0">
                  <a:pos x="connsiteX2" y="connsiteY2"/>
                </a:cxn>
              </a:cxnLst>
              <a:rect l="l" t="t" r="r" b="b"/>
              <a:pathLst>
                <a:path w="1243174" h="1191802">
                  <a:moveTo>
                    <a:pt x="1243174" y="0"/>
                  </a:moveTo>
                  <a:cubicBezTo>
                    <a:pt x="1048821" y="260278"/>
                    <a:pt x="854468" y="520557"/>
                    <a:pt x="647272" y="719191"/>
                  </a:cubicBezTo>
                  <a:cubicBezTo>
                    <a:pt x="440076" y="917825"/>
                    <a:pt x="220038" y="1054813"/>
                    <a:pt x="0" y="119180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algn="ctr"/>
              <a:endParaRPr kumimoji="1" lang="ja-JP" altLang="en-US"/>
            </a:p>
          </p:txBody>
        </p:sp>
        <p:sp>
          <p:nvSpPr>
            <p:cNvPr id="20" name="フリーフォーム 19">
              <a:extLst>
                <a:ext uri="{FF2B5EF4-FFF2-40B4-BE49-F238E27FC236}">
                  <a16:creationId xmlns:a16="http://schemas.microsoft.com/office/drawing/2014/main" id="{06A4C6EA-5BAF-2B99-108F-81CF5BAF9BC6}"/>
                </a:ext>
              </a:extLst>
            </p:cNvPr>
            <p:cNvSpPr/>
            <p:nvPr/>
          </p:nvSpPr>
          <p:spPr>
            <a:xfrm>
              <a:off x="6514577" y="3985406"/>
              <a:ext cx="615883" cy="800649"/>
            </a:xfrm>
            <a:custGeom>
              <a:avLst/>
              <a:gdLst>
                <a:gd name="connsiteX0" fmla="*/ 1027415 w 1027415"/>
                <a:gd name="connsiteY0" fmla="*/ 0 h 1335641"/>
                <a:gd name="connsiteX1" fmla="*/ 575352 w 1027415"/>
                <a:gd name="connsiteY1" fmla="*/ 801384 h 1335641"/>
                <a:gd name="connsiteX2" fmla="*/ 0 w 1027415"/>
                <a:gd name="connsiteY2" fmla="*/ 1335641 h 1335641"/>
              </a:gdLst>
              <a:ahLst/>
              <a:cxnLst>
                <a:cxn ang="0">
                  <a:pos x="connsiteX0" y="connsiteY0"/>
                </a:cxn>
                <a:cxn ang="0">
                  <a:pos x="connsiteX1" y="connsiteY1"/>
                </a:cxn>
                <a:cxn ang="0">
                  <a:pos x="connsiteX2" y="connsiteY2"/>
                </a:cxn>
              </a:cxnLst>
              <a:rect l="l" t="t" r="r" b="b"/>
              <a:pathLst>
                <a:path w="1027415" h="1335641">
                  <a:moveTo>
                    <a:pt x="1027415" y="0"/>
                  </a:moveTo>
                  <a:cubicBezTo>
                    <a:pt x="887001" y="289388"/>
                    <a:pt x="746588" y="578777"/>
                    <a:pt x="575352" y="801384"/>
                  </a:cubicBezTo>
                  <a:cubicBezTo>
                    <a:pt x="404116" y="1023991"/>
                    <a:pt x="202058" y="1179816"/>
                    <a:pt x="0" y="133564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a:bodyPr>
            <a:lstStyle/>
            <a:p>
              <a:pPr algn="ctr"/>
              <a:endParaRPr kumimoji="1" lang="ja-JP" altLang="en-US"/>
            </a:p>
          </p:txBody>
        </p:sp>
        <p:sp>
          <p:nvSpPr>
            <p:cNvPr id="21" name="フリーフォーム 20">
              <a:extLst>
                <a:ext uri="{FF2B5EF4-FFF2-40B4-BE49-F238E27FC236}">
                  <a16:creationId xmlns:a16="http://schemas.microsoft.com/office/drawing/2014/main" id="{50553586-7592-894A-0FE1-9376043B2E73}"/>
                </a:ext>
              </a:extLst>
            </p:cNvPr>
            <p:cNvSpPr/>
            <p:nvPr/>
          </p:nvSpPr>
          <p:spPr>
            <a:xfrm>
              <a:off x="5350558" y="3966930"/>
              <a:ext cx="2087844" cy="271808"/>
            </a:xfrm>
            <a:custGeom>
              <a:avLst/>
              <a:gdLst>
                <a:gd name="connsiteX0" fmla="*/ 0 w 3482939"/>
                <a:gd name="connsiteY0" fmla="*/ 113015 h 453430"/>
                <a:gd name="connsiteX1" fmla="*/ 1726058 w 3482939"/>
                <a:gd name="connsiteY1" fmla="*/ 452063 h 453430"/>
                <a:gd name="connsiteX2" fmla="*/ 3482939 w 3482939"/>
                <a:gd name="connsiteY2" fmla="*/ 0 h 453430"/>
              </a:gdLst>
              <a:ahLst/>
              <a:cxnLst>
                <a:cxn ang="0">
                  <a:pos x="connsiteX0" y="connsiteY0"/>
                </a:cxn>
                <a:cxn ang="0">
                  <a:pos x="connsiteX1" y="connsiteY1"/>
                </a:cxn>
                <a:cxn ang="0">
                  <a:pos x="connsiteX2" y="connsiteY2"/>
                </a:cxn>
              </a:cxnLst>
              <a:rect l="l" t="t" r="r" b="b"/>
              <a:pathLst>
                <a:path w="3482939" h="453430">
                  <a:moveTo>
                    <a:pt x="0" y="113015"/>
                  </a:moveTo>
                  <a:cubicBezTo>
                    <a:pt x="572784" y="291957"/>
                    <a:pt x="1145568" y="470899"/>
                    <a:pt x="1726058" y="452063"/>
                  </a:cubicBezTo>
                  <a:cubicBezTo>
                    <a:pt x="2306548" y="433227"/>
                    <a:pt x="2894743" y="216613"/>
                    <a:pt x="3482939"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fontScale="77500" lnSpcReduction="20000"/>
            </a:bodyPr>
            <a:lstStyle/>
            <a:p>
              <a:pPr algn="ctr"/>
              <a:endParaRPr kumimoji="1" lang="ja-JP" altLang="en-US"/>
            </a:p>
          </p:txBody>
        </p:sp>
        <p:sp>
          <p:nvSpPr>
            <p:cNvPr id="22" name="フリーフォーム 21">
              <a:extLst>
                <a:ext uri="{FF2B5EF4-FFF2-40B4-BE49-F238E27FC236}">
                  <a16:creationId xmlns:a16="http://schemas.microsoft.com/office/drawing/2014/main" id="{3C12A460-2692-BBF7-A5A2-7A3364D78413}"/>
                </a:ext>
              </a:extLst>
            </p:cNvPr>
            <p:cNvSpPr/>
            <p:nvPr/>
          </p:nvSpPr>
          <p:spPr>
            <a:xfrm>
              <a:off x="5147316" y="4274872"/>
              <a:ext cx="2137115" cy="204645"/>
            </a:xfrm>
            <a:custGeom>
              <a:avLst/>
              <a:gdLst>
                <a:gd name="connsiteX0" fmla="*/ 0 w 3565132"/>
                <a:gd name="connsiteY0" fmla="*/ 0 h 341389"/>
                <a:gd name="connsiteX1" fmla="*/ 1684961 w 3565132"/>
                <a:gd name="connsiteY1" fmla="*/ 339047 h 341389"/>
                <a:gd name="connsiteX2" fmla="*/ 3565132 w 3565132"/>
                <a:gd name="connsiteY2" fmla="*/ 123289 h 341389"/>
              </a:gdLst>
              <a:ahLst/>
              <a:cxnLst>
                <a:cxn ang="0">
                  <a:pos x="connsiteX0" y="connsiteY0"/>
                </a:cxn>
                <a:cxn ang="0">
                  <a:pos x="connsiteX1" y="connsiteY1"/>
                </a:cxn>
                <a:cxn ang="0">
                  <a:pos x="connsiteX2" y="connsiteY2"/>
                </a:cxn>
              </a:cxnLst>
              <a:rect l="l" t="t" r="r" b="b"/>
              <a:pathLst>
                <a:path w="3565132" h="341389">
                  <a:moveTo>
                    <a:pt x="0" y="0"/>
                  </a:moveTo>
                  <a:cubicBezTo>
                    <a:pt x="545386" y="159249"/>
                    <a:pt x="1090772" y="318499"/>
                    <a:pt x="1684961" y="339047"/>
                  </a:cubicBezTo>
                  <a:cubicBezTo>
                    <a:pt x="2279150" y="359595"/>
                    <a:pt x="2922141" y="241442"/>
                    <a:pt x="3565132" y="12328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fontScale="40000" lnSpcReduction="20000"/>
            </a:bodyPr>
            <a:lstStyle/>
            <a:p>
              <a:pPr algn="ctr"/>
              <a:endParaRPr kumimoji="1" lang="ja-JP" altLang="en-US"/>
            </a:p>
          </p:txBody>
        </p:sp>
        <p:sp>
          <p:nvSpPr>
            <p:cNvPr id="23" name="フリーフォーム 22">
              <a:extLst>
                <a:ext uri="{FF2B5EF4-FFF2-40B4-BE49-F238E27FC236}">
                  <a16:creationId xmlns:a16="http://schemas.microsoft.com/office/drawing/2014/main" id="{3FAD59F8-6F03-D04C-6063-86EF9D972FF3}"/>
                </a:ext>
              </a:extLst>
            </p:cNvPr>
            <p:cNvSpPr/>
            <p:nvPr/>
          </p:nvSpPr>
          <p:spPr>
            <a:xfrm>
              <a:off x="4790104" y="4539701"/>
              <a:ext cx="2266450" cy="188936"/>
            </a:xfrm>
            <a:custGeom>
              <a:avLst/>
              <a:gdLst>
                <a:gd name="connsiteX0" fmla="*/ 0 w 3780889"/>
                <a:gd name="connsiteY0" fmla="*/ 0 h 315183"/>
                <a:gd name="connsiteX1" fmla="*/ 1941815 w 3780889"/>
                <a:gd name="connsiteY1" fmla="*/ 308225 h 315183"/>
                <a:gd name="connsiteX2" fmla="*/ 3780889 w 3780889"/>
                <a:gd name="connsiteY2" fmla="*/ 184935 h 315183"/>
              </a:gdLst>
              <a:ahLst/>
              <a:cxnLst>
                <a:cxn ang="0">
                  <a:pos x="connsiteX0" y="connsiteY0"/>
                </a:cxn>
                <a:cxn ang="0">
                  <a:pos x="connsiteX1" y="connsiteY1"/>
                </a:cxn>
                <a:cxn ang="0">
                  <a:pos x="connsiteX2" y="connsiteY2"/>
                </a:cxn>
              </a:cxnLst>
              <a:rect l="l" t="t" r="r" b="b"/>
              <a:pathLst>
                <a:path w="3780889" h="315183">
                  <a:moveTo>
                    <a:pt x="0" y="0"/>
                  </a:moveTo>
                  <a:cubicBezTo>
                    <a:pt x="655833" y="138701"/>
                    <a:pt x="1311667" y="277403"/>
                    <a:pt x="1941815" y="308225"/>
                  </a:cubicBezTo>
                  <a:cubicBezTo>
                    <a:pt x="2571963" y="339047"/>
                    <a:pt x="3176426" y="261991"/>
                    <a:pt x="3780889" y="18493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fontScale="40000" lnSpcReduction="20000"/>
            </a:bodyPr>
            <a:lstStyle/>
            <a:p>
              <a:pPr algn="ctr"/>
              <a:endParaRPr kumimoji="1" lang="ja-JP" altLang="en-US"/>
            </a:p>
          </p:txBody>
        </p:sp>
        <p:sp>
          <p:nvSpPr>
            <p:cNvPr id="24" name="円/楕円 23">
              <a:extLst>
                <a:ext uri="{FF2B5EF4-FFF2-40B4-BE49-F238E27FC236}">
                  <a16:creationId xmlns:a16="http://schemas.microsoft.com/office/drawing/2014/main" id="{C0421E83-2D06-CB7A-4ABC-5076482C91E4}"/>
                </a:ext>
              </a:extLst>
            </p:cNvPr>
            <p:cNvSpPr/>
            <p:nvPr/>
          </p:nvSpPr>
          <p:spPr>
            <a:xfrm>
              <a:off x="6293419" y="4443532"/>
              <a:ext cx="65055" cy="650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ormAutofit fontScale="25000" lnSpcReduction="20000"/>
            </a:bodyPr>
            <a:lstStyle/>
            <a:p>
              <a:pPr algn="ctr"/>
              <a:endParaRPr kumimoji="1" lang="ja-JP" altLang="en-US"/>
            </a:p>
          </p:txBody>
        </p:sp>
        <p:cxnSp>
          <p:nvCxnSpPr>
            <p:cNvPr id="27" name="直線矢印コネクタ 26">
              <a:extLst>
                <a:ext uri="{FF2B5EF4-FFF2-40B4-BE49-F238E27FC236}">
                  <a16:creationId xmlns:a16="http://schemas.microsoft.com/office/drawing/2014/main" id="{2E55D0F7-AD65-4619-6512-2E72F0ACA34D}"/>
                </a:ext>
              </a:extLst>
            </p:cNvPr>
            <p:cNvCxnSpPr>
              <a:cxnSpLocks/>
            </p:cNvCxnSpPr>
            <p:nvPr/>
          </p:nvCxnSpPr>
          <p:spPr>
            <a:xfrm flipV="1">
              <a:off x="8050646" y="4127301"/>
              <a:ext cx="0" cy="11323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AA95147E-6C09-BEB7-1C09-E9D968CB44F1}"/>
                    </a:ext>
                  </a:extLst>
                </p:cNvPr>
                <p:cNvSpPr txBox="1"/>
                <p:nvPr/>
              </p:nvSpPr>
              <p:spPr>
                <a:xfrm>
                  <a:off x="3153933" y="4345466"/>
                  <a:ext cx="1356211" cy="3786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altLang="ja-JP" i="1" smtClean="0">
                            <a:solidFill>
                              <a:prstClr val="black"/>
                            </a:solidFill>
                            <a:latin typeface="Cambria Math" panose="02040503050406030204" pitchFamily="18" charset="0"/>
                            <a:ea typeface="Cambria Math" panose="02040503050406030204" pitchFamily="18" charset="0"/>
                          </a:rPr>
                          <m:t>Σ</m:t>
                        </m:r>
                        <m:r>
                          <a:rPr lang="en-US" altLang="ja-JP" i="1">
                            <a:solidFill>
                              <a:prstClr val="black"/>
                            </a:solidFill>
                            <a:latin typeface="Cambria Math" panose="02040503050406030204" pitchFamily="18" charset="0"/>
                          </a:rPr>
                          <m:t>(</m:t>
                        </m:r>
                        <m:r>
                          <a:rPr lang="en-US" altLang="ja-JP" i="1">
                            <a:solidFill>
                              <a:prstClr val="black"/>
                            </a:solidFill>
                            <a:latin typeface="Cambria Math" panose="02040503050406030204" pitchFamily="18" charset="0"/>
                          </a:rPr>
                          <m:t>𝑡</m:t>
                        </m:r>
                        <m:r>
                          <a:rPr lang="en-US" altLang="ja-JP" i="1">
                            <a:solidFill>
                              <a:prstClr val="black"/>
                            </a:solidFill>
                            <a:latin typeface="Cambria Math" panose="02040503050406030204" pitchFamily="18" charset="0"/>
                          </a:rPr>
                          <m:t>)</m:t>
                        </m:r>
                      </m:oMath>
                    </m:oMathPara>
                  </a14:m>
                  <a:endParaRPr lang="ja-JP" altLang="en-US"/>
                </a:p>
              </p:txBody>
            </p:sp>
          </mc:Choice>
          <mc:Fallback xmlns="">
            <p:sp>
              <p:nvSpPr>
                <p:cNvPr id="30" name="テキスト ボックス 29">
                  <a:extLst>
                    <a:ext uri="{FF2B5EF4-FFF2-40B4-BE49-F238E27FC236}">
                      <a16:creationId xmlns:a16="http://schemas.microsoft.com/office/drawing/2014/main" id="{AA95147E-6C09-BEB7-1C09-E9D968CB44F1}"/>
                    </a:ext>
                  </a:extLst>
                </p:cNvPr>
                <p:cNvSpPr txBox="1">
                  <a:spLocks noRot="1" noChangeAspect="1" noMove="1" noResize="1" noEditPoints="1" noAdjustHandles="1" noChangeArrowheads="1" noChangeShapeType="1" noTextEdit="1"/>
                </p:cNvSpPr>
                <p:nvPr/>
              </p:nvSpPr>
              <p:spPr>
                <a:xfrm>
                  <a:off x="3153933" y="4345466"/>
                  <a:ext cx="1356211" cy="378628"/>
                </a:xfrm>
                <a:prstGeom prst="rect">
                  <a:avLst/>
                </a:prstGeom>
                <a:blipFill>
                  <a:blip r:embed="rId3"/>
                  <a:stretch>
                    <a:fillRect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A766AA4-7F61-2578-3B50-F5CED5850EEA}"/>
                    </a:ext>
                  </a:extLst>
                </p:cNvPr>
                <p:cNvSpPr txBox="1"/>
                <p:nvPr/>
              </p:nvSpPr>
              <p:spPr>
                <a:xfrm>
                  <a:off x="7886519" y="4539701"/>
                  <a:ext cx="710292" cy="3786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solidFill>
                              <a:prstClr val="black"/>
                            </a:solidFill>
                            <a:latin typeface="Cambria Math" panose="02040503050406030204" pitchFamily="18" charset="0"/>
                          </a:rPr>
                          <m:t>𝑡</m:t>
                        </m:r>
                      </m:oMath>
                    </m:oMathPara>
                  </a14:m>
                  <a:endParaRPr lang="ja-JP" altLang="en-US"/>
                </a:p>
              </p:txBody>
            </p:sp>
          </mc:Choice>
          <mc:Fallback xmlns="">
            <p:sp>
              <p:nvSpPr>
                <p:cNvPr id="32" name="テキスト ボックス 31">
                  <a:extLst>
                    <a:ext uri="{FF2B5EF4-FFF2-40B4-BE49-F238E27FC236}">
                      <a16:creationId xmlns:a16="http://schemas.microsoft.com/office/drawing/2014/main" id="{CA766AA4-7F61-2578-3B50-F5CED5850EEA}"/>
                    </a:ext>
                  </a:extLst>
                </p:cNvPr>
                <p:cNvSpPr txBox="1">
                  <a:spLocks noRot="1" noChangeAspect="1" noMove="1" noResize="1" noEditPoints="1" noAdjustHandles="1" noChangeArrowheads="1" noChangeShapeType="1" noTextEdit="1"/>
                </p:cNvSpPr>
                <p:nvPr/>
              </p:nvSpPr>
              <p:spPr>
                <a:xfrm>
                  <a:off x="7886519" y="4539701"/>
                  <a:ext cx="710292" cy="37862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DCD97B56-318B-8B4C-291D-E47331E17727}"/>
                    </a:ext>
                  </a:extLst>
                </p:cNvPr>
                <p:cNvSpPr txBox="1"/>
                <p:nvPr/>
              </p:nvSpPr>
              <p:spPr>
                <a:xfrm>
                  <a:off x="6149711" y="4423373"/>
                  <a:ext cx="530678" cy="3786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ja-JP" b="0" i="1" smtClean="0">
                                <a:solidFill>
                                  <a:prstClr val="black"/>
                                </a:solidFill>
                                <a:latin typeface="Cambria Math" panose="02040503050406030204" pitchFamily="18" charset="0"/>
                              </a:rPr>
                            </m:ctrlPr>
                          </m:sSupPr>
                          <m:e>
                            <m:r>
                              <a:rPr lang="en-US" altLang="ja-JP" b="0" i="1" smtClean="0">
                                <a:solidFill>
                                  <a:prstClr val="black"/>
                                </a:solidFill>
                                <a:latin typeface="Cambria Math" panose="02040503050406030204" pitchFamily="18" charset="0"/>
                              </a:rPr>
                              <m:t>𝑥</m:t>
                            </m:r>
                          </m:e>
                          <m:sup>
                            <m:r>
                              <a:rPr lang="en-US" altLang="ja-JP" b="0" i="1" smtClean="0">
                                <a:solidFill>
                                  <a:prstClr val="black"/>
                                </a:solidFill>
                                <a:latin typeface="Cambria Math" panose="02040503050406030204" pitchFamily="18" charset="0"/>
                              </a:rPr>
                              <m:t>𝑖</m:t>
                            </m:r>
                          </m:sup>
                        </m:sSup>
                      </m:oMath>
                    </m:oMathPara>
                  </a14:m>
                  <a:endParaRPr lang="ja-JP" altLang="en-US"/>
                </a:p>
              </p:txBody>
            </p:sp>
          </mc:Choice>
          <mc:Fallback xmlns="">
            <p:sp>
              <p:nvSpPr>
                <p:cNvPr id="34" name="テキスト ボックス 33">
                  <a:extLst>
                    <a:ext uri="{FF2B5EF4-FFF2-40B4-BE49-F238E27FC236}">
                      <a16:creationId xmlns:a16="http://schemas.microsoft.com/office/drawing/2014/main" id="{DCD97B56-318B-8B4C-291D-E47331E17727}"/>
                    </a:ext>
                  </a:extLst>
                </p:cNvPr>
                <p:cNvSpPr txBox="1">
                  <a:spLocks noRot="1" noChangeAspect="1" noMove="1" noResize="1" noEditPoints="1" noAdjustHandles="1" noChangeArrowheads="1" noChangeShapeType="1" noTextEdit="1"/>
                </p:cNvSpPr>
                <p:nvPr/>
              </p:nvSpPr>
              <p:spPr>
                <a:xfrm>
                  <a:off x="6149711" y="4423373"/>
                  <a:ext cx="530678" cy="378628"/>
                </a:xfrm>
                <a:prstGeom prst="rect">
                  <a:avLst/>
                </a:prstGeom>
                <a:blipFill>
                  <a:blip r:embed="rId5"/>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900608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3.1.1</a:t>
            </a:r>
            <a:r>
              <a:rPr lang="en-US" altLang="ja-JP" sz="4000" dirty="0"/>
              <a:t> </a:t>
            </a:r>
            <a:r>
              <a:rPr kumimoji="1" lang="en-US" altLang="ja-JP" sz="4000" dirty="0"/>
              <a:t>ADM</a:t>
            </a:r>
            <a:r>
              <a:rPr kumimoji="1" lang="ja-JP" altLang="en-US" sz="4000"/>
              <a:t>分解</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buNone/>
                </a:pPr>
                <a:r>
                  <a:rPr lang="ja-JP" altLang="en-US" sz="1800"/>
                  <a:t>このように時空を空間</a:t>
                </a:r>
                <a:r>
                  <a:rPr lang="en-US" altLang="ja-JP" sz="1800" dirty="0"/>
                  <a:t>3</a:t>
                </a:r>
                <a:r>
                  <a:rPr lang="ja-JP" altLang="en-US" sz="1800"/>
                  <a:t>次元と時間</a:t>
                </a:r>
                <a:r>
                  <a:rPr lang="en-US" altLang="ja-JP" sz="1800" dirty="0"/>
                  <a:t>1</a:t>
                </a:r>
                <a:r>
                  <a:rPr lang="ja-JP" altLang="en-US" sz="1800"/>
                  <a:t>次元に分解することを</a:t>
                </a:r>
                <a:endParaRPr lang="en-US" altLang="ja-JP" sz="1800" dirty="0"/>
              </a:p>
              <a:p>
                <a:pPr marL="0" indent="0">
                  <a:buNone/>
                </a:pPr>
                <a:r>
                  <a:rPr lang="en-US" altLang="ja-JP" sz="1800" dirty="0" err="1"/>
                  <a:t>Arnowitt</a:t>
                </a:r>
                <a:r>
                  <a:rPr lang="en-US" altLang="ja-JP" sz="1800" dirty="0"/>
                  <a:t> </a:t>
                </a:r>
                <a:r>
                  <a:rPr lang="en-US" altLang="ja-JP" sz="1800" dirty="0" err="1"/>
                  <a:t>Deser</a:t>
                </a:r>
                <a:r>
                  <a:rPr lang="en-US" altLang="ja-JP" sz="1800" dirty="0"/>
                  <a:t> Misner</a:t>
                </a:r>
                <a:r>
                  <a:rPr lang="ja-JP" altLang="en-US" sz="1800"/>
                  <a:t>分解</a:t>
                </a:r>
                <a:r>
                  <a:rPr lang="en-US" altLang="ja-JP" sz="1800" dirty="0"/>
                  <a:t>(ADM</a:t>
                </a:r>
                <a:r>
                  <a:rPr lang="ja-JP" altLang="en-US" sz="1800"/>
                  <a:t>分解</a:t>
                </a:r>
                <a:r>
                  <a:rPr lang="en-US" altLang="ja-JP" sz="1800" dirty="0"/>
                  <a:t>)</a:t>
                </a:r>
                <a:r>
                  <a:rPr lang="ja-JP" altLang="en-US" sz="1800"/>
                  <a:t>、もしくは</a:t>
                </a:r>
                <a:r>
                  <a:rPr lang="en-US" altLang="ja-JP" sz="1800" dirty="0"/>
                  <a:t>3+1</a:t>
                </a:r>
                <a:r>
                  <a:rPr lang="ja-JP" altLang="en-US" sz="1800"/>
                  <a:t>分解、時間空間分解と呼ぶ。</a:t>
                </a:r>
                <a:endParaRPr lang="en-US" altLang="ja-JP" sz="1800" dirty="0"/>
              </a:p>
              <a:p>
                <a:pPr marL="0" indent="0">
                  <a:lnSpc>
                    <a:spcPct val="110000"/>
                  </a:lnSpc>
                  <a:buNone/>
                </a:pP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a:p>
                <a:pPr marL="0" indent="0">
                  <a:buNone/>
                </a:pPr>
                <a:r>
                  <a:rPr lang="ja-JP" altLang="en-US" sz="1800" b="0" dirty="0"/>
                  <a:t>次</a:t>
                </a:r>
                <a:r>
                  <a:rPr lang="ja-JP" altLang="en-US" sz="1800" b="0"/>
                  <a:t>に計量</a:t>
                </a:r>
                <a:r>
                  <a:rPr lang="ja-JP" altLang="en-US" sz="1800"/>
                  <a:t>を</a:t>
                </a:r>
                <a:r>
                  <a:rPr lang="ja-JP" altLang="en-US" sz="1800" b="0"/>
                  <a:t>時間</a:t>
                </a:r>
                <a:r>
                  <a:rPr lang="ja-JP" altLang="en-US" sz="1800" b="0" dirty="0"/>
                  <a:t>と空間に分解する。</a:t>
                </a:r>
                <a:endParaRPr lang="en-US" altLang="ja-JP" sz="1800" b="0" dirty="0"/>
              </a:p>
              <a:p>
                <a:pPr marL="0" indent="0">
                  <a:buNone/>
                </a:pPr>
                <a:r>
                  <a:rPr lang="ja-JP" altLang="en-US" sz="1800"/>
                  <a:t>超曲面 </a:t>
                </a:r>
                <a14:m>
                  <m:oMath xmlns:m="http://schemas.openxmlformats.org/officeDocument/2006/math">
                    <m:nary>
                      <m:naryPr>
                        <m:chr m:val="∑"/>
                        <m:subHide m:val="on"/>
                        <m:supHide m:val="on"/>
                        <m:ctrlPr>
                          <a:rPr lang="ja-JP" altLang="en-US" sz="1800" i="1">
                            <a:latin typeface="Cambria Math" panose="02040503050406030204" pitchFamily="18" charset="0"/>
                          </a:rPr>
                        </m:ctrlPr>
                      </m:naryPr>
                      <m:sub/>
                      <m:sup/>
                      <m:e>
                        <m:r>
                          <a:rPr lang="en-US" altLang="ja-JP" sz="1800" i="1">
                            <a:latin typeface="Cambria Math" panose="02040503050406030204" pitchFamily="18" charset="0"/>
                          </a:rPr>
                          <m:t>(</m:t>
                        </m:r>
                        <m:r>
                          <a:rPr lang="en-US" altLang="ja-JP" sz="1800" i="1">
                            <a:latin typeface="Cambria Math" panose="02040503050406030204" pitchFamily="18" charset="0"/>
                          </a:rPr>
                          <m:t>𝑡</m:t>
                        </m:r>
                        <m:r>
                          <a:rPr lang="en-US" altLang="ja-JP" sz="1800" i="1">
                            <a:latin typeface="Cambria Math" panose="02040503050406030204" pitchFamily="18" charset="0"/>
                          </a:rPr>
                          <m:t>)</m:t>
                        </m:r>
                      </m:e>
                    </m:nary>
                  </m:oMath>
                </a14:m>
                <a:r>
                  <a:rPr lang="ja-JP" altLang="en-US" sz="1800" b="0" dirty="0"/>
                  <a:t>上の点</a:t>
                </a:r>
                <a14:m>
                  <m:oMath xmlns:m="http://schemas.openxmlformats.org/officeDocument/2006/math">
                    <m:r>
                      <m:rPr>
                        <m:sty m:val="p"/>
                      </m:rPr>
                      <a:rPr lang="en-US" altLang="ja-JP" sz="1800" b="0" i="0" smtClean="0">
                        <a:latin typeface="Cambria Math" panose="02040503050406030204" pitchFamily="18" charset="0"/>
                      </a:rPr>
                      <m:t>P</m:t>
                    </m:r>
                    <m:r>
                      <a:rPr lang="en-US" altLang="ja-JP" sz="1800" b="0" i="0" smtClean="0">
                        <a:latin typeface="Cambria Math" panose="02040503050406030204" pitchFamily="18" charset="0"/>
                      </a:rPr>
                      <m:t>(</m:t>
                    </m:r>
                    <m:r>
                      <m:rPr>
                        <m:sty m:val="p"/>
                      </m:rPr>
                      <a:rPr lang="en-US" altLang="ja-JP" sz="1800" b="0" i="0" smtClean="0">
                        <a:latin typeface="Cambria Math" panose="02040503050406030204" pitchFamily="18" charset="0"/>
                      </a:rPr>
                      <m:t>t</m:t>
                    </m:r>
                    <m:r>
                      <a:rPr lang="en-US" altLang="ja-JP" sz="1800" b="0" i="0"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𝑥</m:t>
                        </m:r>
                      </m:e>
                      <m:sup>
                        <m:r>
                          <a:rPr lang="en-US" altLang="ja-JP" sz="1800" b="0" i="1" smtClean="0">
                            <a:latin typeface="Cambria Math" panose="02040503050406030204" pitchFamily="18" charset="0"/>
                          </a:rPr>
                          <m:t>𝑖</m:t>
                        </m:r>
                      </m:sup>
                    </m:sSup>
                    <m:r>
                      <a:rPr lang="en-US" altLang="ja-JP" sz="1800" b="0" i="1" smtClean="0">
                        <a:latin typeface="Cambria Math" panose="02040503050406030204" pitchFamily="18" charset="0"/>
                      </a:rPr>
                      <m:t>)</m:t>
                    </m:r>
                  </m:oMath>
                </a14:m>
                <a:r>
                  <a:rPr lang="ja-JP" altLang="en-US" sz="1800" b="0" dirty="0"/>
                  <a:t>を考え、この点から</a:t>
                </a:r>
                <a14:m>
                  <m:oMath xmlns:m="http://schemas.openxmlformats.org/officeDocument/2006/math">
                    <m:nary>
                      <m:naryPr>
                        <m:chr m:val="∑"/>
                        <m:subHide m:val="on"/>
                        <m:supHide m:val="on"/>
                        <m:ctrlPr>
                          <a:rPr lang="ja-JP" altLang="en-US" sz="1800" i="1">
                            <a:latin typeface="Cambria Math" panose="02040503050406030204" pitchFamily="18" charset="0"/>
                          </a:rPr>
                        </m:ctrlPr>
                      </m:naryPr>
                      <m:sub/>
                      <m:sup/>
                      <m:e>
                        <m:r>
                          <a:rPr lang="en-US" altLang="ja-JP" sz="1800" i="1">
                            <a:latin typeface="Cambria Math" panose="02040503050406030204" pitchFamily="18" charset="0"/>
                          </a:rPr>
                          <m:t>(</m:t>
                        </m:r>
                        <m:r>
                          <a:rPr lang="en-US" altLang="ja-JP" sz="1800" i="1">
                            <a:latin typeface="Cambria Math" panose="02040503050406030204" pitchFamily="18" charset="0"/>
                          </a:rPr>
                          <m:t>𝑡</m:t>
                        </m:r>
                        <m:r>
                          <a:rPr lang="en-US" altLang="ja-JP" sz="1800" i="1">
                            <a:latin typeface="Cambria Math" panose="02040503050406030204" pitchFamily="18" charset="0"/>
                          </a:rPr>
                          <m:t>)</m:t>
                        </m:r>
                      </m:e>
                    </m:nary>
                  </m:oMath>
                </a14:m>
                <a:r>
                  <a:rPr lang="ja-JP" altLang="en-US" sz="1800" b="0"/>
                  <a:t>に対して</a:t>
                </a:r>
                <a14:m>
                  <m:oMath xmlns:m="http://schemas.openxmlformats.org/officeDocument/2006/math">
                    <m:nary>
                      <m:naryPr>
                        <m:chr m:val="∑"/>
                        <m:subHide m:val="on"/>
                        <m:supHide m:val="on"/>
                        <m:ctrlPr>
                          <a:rPr lang="ja-JP" altLang="en-US" sz="1800" i="1" smtClean="0">
                            <a:latin typeface="Cambria Math" panose="02040503050406030204" pitchFamily="18" charset="0"/>
                          </a:rPr>
                        </m:ctrlPr>
                      </m:naryPr>
                      <m:sub/>
                      <m:sup/>
                      <m:e>
                        <m:r>
                          <a:rPr lang="en-US" altLang="ja-JP" sz="1800" i="1">
                            <a:latin typeface="Cambria Math" panose="02040503050406030204" pitchFamily="18" charset="0"/>
                          </a:rPr>
                          <m:t>(</m:t>
                        </m:r>
                        <m:r>
                          <a:rPr lang="en-US" altLang="ja-JP" sz="1800" i="1">
                            <a:latin typeface="Cambria Math" panose="02040503050406030204" pitchFamily="18" charset="0"/>
                          </a:rPr>
                          <m:t>𝑡</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𝑑𝑡</m:t>
                        </m:r>
                        <m:r>
                          <a:rPr lang="en-US" altLang="ja-JP" sz="1800" i="1">
                            <a:latin typeface="Cambria Math" panose="02040503050406030204" pitchFamily="18" charset="0"/>
                          </a:rPr>
                          <m:t>)</m:t>
                        </m:r>
                      </m:e>
                    </m:nary>
                  </m:oMath>
                </a14:m>
                <a:r>
                  <a:rPr lang="ja-JP" altLang="en-US" sz="1800" b="0"/>
                  <a:t>まで垂線</a:t>
                </a:r>
                <a:r>
                  <a:rPr lang="ja-JP" altLang="en-US" sz="1800" b="0" dirty="0"/>
                  <a:t>を立てる。</a:t>
                </a:r>
                <a:r>
                  <a:rPr lang="ja-JP" altLang="en-US" sz="1800"/>
                  <a:t>この垂線を</a:t>
                </a:r>
                <a14:m>
                  <m:oMath xmlns:m="http://schemas.openxmlformats.org/officeDocument/2006/math">
                    <m:sSub>
                      <m:sSubPr>
                        <m:ctrlPr>
                          <a:rPr lang="en-US" altLang="ja-JP" sz="1800" i="1">
                            <a:latin typeface="Cambria Math" panose="02040503050406030204" pitchFamily="18" charset="0"/>
                          </a:rPr>
                        </m:ctrlPr>
                      </m:sSubPr>
                      <m:e>
                        <m:r>
                          <a:rPr lang="en-US" altLang="ja-JP" sz="1800" b="0" i="1" smtClean="0">
                            <a:latin typeface="Cambria Math" panose="02040503050406030204" pitchFamily="18" charset="0"/>
                          </a:rPr>
                          <m:t>𝑛</m:t>
                        </m:r>
                      </m:e>
                      <m:sub>
                        <m:r>
                          <a:rPr lang="ja-JP" altLang="en-US" sz="1800" i="1">
                            <a:latin typeface="Cambria Math" panose="02040503050406030204" pitchFamily="18" charset="0"/>
                          </a:rPr>
                          <m:t>𝜇</m:t>
                        </m:r>
                      </m:sub>
                    </m:sSub>
                  </m:oMath>
                </a14:m>
                <a:r>
                  <a:rPr lang="ja-JP" altLang="en-US" sz="1800"/>
                  <a:t>とすると、このベクトル</a:t>
                </a:r>
                <a:r>
                  <a:rPr lang="ja-JP" altLang="en-US" sz="1800" dirty="0"/>
                  <a:t>は空間に対して垂直なので時間成分のみを持つ。</a:t>
                </a:r>
                <a:endParaRPr lang="en-US" altLang="ja-JP" sz="1800" dirty="0"/>
              </a:p>
              <a:p>
                <a:pPr marL="0" indent="0">
                  <a:buNone/>
                </a:pPr>
                <a:endParaRPr lang="en-US" altLang="ja-JP" sz="1800" dirty="0"/>
              </a:p>
              <a:p>
                <a:pPr marL="0" indent="0">
                  <a:buNone/>
                </a:pPr>
                <a14:m>
                  <m:oMathPara xmlns:m="http://schemas.openxmlformats.org/officeDocument/2006/math">
                    <m:oMathParaPr>
                      <m:jc m:val="centerGroup"/>
                    </m:oMathParaPr>
                    <m:oMath xmlns:m="http://schemas.openxmlformats.org/officeDocument/2006/math">
                      <m:eqArr>
                        <m:eqArrPr>
                          <m:ctrlPr>
                            <a:rPr lang="en-US" altLang="ja-JP" sz="1800" b="0" i="1" smtClean="0">
                              <a:latin typeface="Cambria Math" panose="02040503050406030204" pitchFamily="18" charset="0"/>
                            </a:rPr>
                          </m:ctrlPr>
                        </m:eqArrPr>
                        <m:e>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𝑛</m:t>
                              </m:r>
                            </m:e>
                            <m:sub>
                              <m:r>
                                <a:rPr lang="ja-JP" altLang="en-US" sz="1800" b="0" i="1" smtClean="0">
                                  <a:latin typeface="Cambria Math" panose="02040503050406030204" pitchFamily="18" charset="0"/>
                                </a:rPr>
                                <m:t>𝜇</m:t>
                              </m:r>
                            </m:sub>
                          </m:sSub>
                          <m:r>
                            <a:rPr lang="en-US" altLang="ja-JP" sz="1800" b="0" i="1" smtClean="0">
                              <a:latin typeface="Cambria Math" panose="02040503050406030204" pitchFamily="18" charset="0"/>
                            </a:rPr>
                            <m:t>=</m:t>
                          </m:r>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𝛼</m:t>
                              </m:r>
                              <m:r>
                                <a:rPr lang="en-US" altLang="ja-JP" sz="1800" b="0" i="1" smtClean="0">
                                  <a:latin typeface="Cambria Math" panose="02040503050406030204" pitchFamily="18" charset="0"/>
                                  <a:ea typeface="Cambria Math" panose="02040503050406030204" pitchFamily="18" charset="0"/>
                                </a:rPr>
                                <m:t>𝑑𝑡</m:t>
                              </m:r>
                              <m:r>
                                <a:rPr lang="en-US" altLang="ja-JP" sz="1800" b="0" i="1" smtClean="0">
                                  <a:latin typeface="Cambria Math" panose="02040503050406030204" pitchFamily="18" charset="0"/>
                                </a:rPr>
                                <m:t>,0,0,0</m:t>
                              </m:r>
                            </m:e>
                          </m:d>
                          <m:r>
                            <a:rPr lang="en-US" altLang="ja-JP" sz="1800" b="0" i="1" smtClean="0">
                              <a:latin typeface="Cambria Math" panose="02040503050406030204" pitchFamily="18" charset="0"/>
                            </a:rPr>
                            <m:t>#</m:t>
                          </m:r>
                        </m:e>
                      </m:eqArr>
                    </m:oMath>
                  </m:oMathPara>
                </a14:m>
                <a:endParaRPr lang="en-US" altLang="ja-JP" sz="1800" b="0" dirty="0"/>
              </a:p>
              <a:p>
                <a:pPr marL="0" indent="0">
                  <a:buNone/>
                </a:pPr>
                <a:endParaRPr lang="en-US" altLang="ja-JP" sz="1800" b="0" dirty="0"/>
              </a:p>
              <a:p>
                <a:pPr marL="0" indent="0">
                  <a:buNone/>
                </a:pPr>
                <a:r>
                  <a:rPr lang="ja-JP" altLang="en-US" sz="1800" b="0"/>
                  <a:t>この垂線の大きさは一般に</a:t>
                </a:r>
                <a:r>
                  <a:rPr lang="en-US" altLang="ja-JP" sz="1800" b="0" dirty="0"/>
                  <a:t> </a:t>
                </a:r>
                <a14:m>
                  <m:oMath xmlns:m="http://schemas.openxmlformats.org/officeDocument/2006/math">
                    <m:r>
                      <a:rPr lang="en-US" altLang="ja-JP" sz="1800" i="1">
                        <a:latin typeface="Cambria Math" panose="02040503050406030204" pitchFamily="18" charset="0"/>
                        <a:ea typeface="Cambria Math" panose="02040503050406030204" pitchFamily="18" charset="0"/>
                      </a:rPr>
                      <m:t>𝑑𝑡</m:t>
                    </m:r>
                  </m:oMath>
                </a14:m>
                <a:r>
                  <a:rPr lang="en-US" altLang="ja-JP" sz="1800" b="0" dirty="0"/>
                  <a:t> </a:t>
                </a:r>
                <a:r>
                  <a:rPr lang="ja-JP" altLang="en-US" sz="1800" b="0"/>
                  <a:t>に比例していると考えられ、その比例係数</a:t>
                </a:r>
                <a:r>
                  <a:rPr lang="en-US" altLang="ja-JP" sz="1800" b="0" dirty="0"/>
                  <a:t> </a:t>
                </a:r>
                <a14:m>
                  <m:oMath xmlns:m="http://schemas.openxmlformats.org/officeDocument/2006/math">
                    <m:r>
                      <a:rPr lang="en-US" altLang="ja-JP" sz="1800" b="0" i="1" smtClean="0">
                        <a:latin typeface="Cambria Math" panose="02040503050406030204" pitchFamily="18" charset="0"/>
                        <a:ea typeface="Cambria Math" panose="02040503050406030204" pitchFamily="18" charset="0"/>
                      </a:rPr>
                      <m:t>𝛼</m:t>
                    </m:r>
                  </m:oMath>
                </a14:m>
                <a:r>
                  <a:rPr lang="en-US" altLang="ja-JP" sz="1800" b="0" dirty="0"/>
                  <a:t> </a:t>
                </a:r>
                <a:r>
                  <a:rPr lang="ja-JP" altLang="en-US" sz="1800" b="0"/>
                  <a:t>の</a:t>
                </a:r>
                <a:r>
                  <a:rPr lang="ja-JP" altLang="en-US" sz="1800" b="0" dirty="0"/>
                  <a:t>ことをラプス関数と</a:t>
                </a:r>
                <a:r>
                  <a:rPr lang="ja-JP" altLang="en-US" sz="1800" b="0"/>
                  <a:t>いう。</a:t>
                </a:r>
                <a:endParaRPr lang="en-US" altLang="ja-JP" sz="1800" b="0" dirty="0"/>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603" t="-114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A79EAE9-789A-A686-636E-3C4FC869293D}"/>
                  </a:ext>
                </a:extLst>
              </p:cNvPr>
              <p:cNvSpPr txBox="1"/>
              <p:nvPr/>
            </p:nvSpPr>
            <p:spPr>
              <a:xfrm>
                <a:off x="10792669" y="4605201"/>
                <a:ext cx="5626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(3.1)</m:t>
                      </m:r>
                    </m:oMath>
                  </m:oMathPara>
                </a14:m>
                <a:endParaRPr kumimoji="1" lang="ja-JP" altLang="en-US"/>
              </a:p>
            </p:txBody>
          </p:sp>
        </mc:Choice>
        <mc:Fallback xmlns="">
          <p:sp>
            <p:nvSpPr>
              <p:cNvPr id="4" name="テキスト ボックス 3">
                <a:extLst>
                  <a:ext uri="{FF2B5EF4-FFF2-40B4-BE49-F238E27FC236}">
                    <a16:creationId xmlns:a16="http://schemas.microsoft.com/office/drawing/2014/main" id="{DA79EAE9-789A-A686-636E-3C4FC869293D}"/>
                  </a:ext>
                </a:extLst>
              </p:cNvPr>
              <p:cNvSpPr txBox="1">
                <a:spLocks noRot="1" noChangeAspect="1" noMove="1" noResize="1" noEditPoints="1" noAdjustHandles="1" noChangeArrowheads="1" noChangeShapeType="1" noTextEdit="1"/>
              </p:cNvSpPr>
              <p:nvPr/>
            </p:nvSpPr>
            <p:spPr>
              <a:xfrm>
                <a:off x="10792669" y="4605201"/>
                <a:ext cx="562655" cy="276999"/>
              </a:xfrm>
              <a:prstGeom prst="rect">
                <a:avLst/>
              </a:prstGeom>
              <a:blipFill>
                <a:blip r:embed="rId3"/>
                <a:stretch>
                  <a:fillRect l="-13043" t="-4348" r="-13043" b="-3478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0507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3.1.1</a:t>
            </a:r>
            <a:r>
              <a:rPr lang="en-US" altLang="ja-JP" sz="4000" dirty="0"/>
              <a:t> </a:t>
            </a:r>
            <a:r>
              <a:rPr kumimoji="1" lang="en-US" altLang="ja-JP" sz="4000" dirty="0"/>
              <a:t>ADM</a:t>
            </a:r>
            <a:r>
              <a:rPr kumimoji="1" lang="ja-JP" altLang="en-US" sz="4000"/>
              <a:t>分解</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buNone/>
                </a:pPr>
                <a:r>
                  <a:rPr lang="ja-JP" altLang="en-US" sz="1800" b="0" dirty="0"/>
                  <a:t>次に、いま立てた垂線が超曲面</a:t>
                </a:r>
                <a14:m>
                  <m:oMath xmlns:m="http://schemas.openxmlformats.org/officeDocument/2006/math">
                    <m:nary>
                      <m:naryPr>
                        <m:chr m:val="∑"/>
                        <m:subHide m:val="on"/>
                        <m:supHide m:val="on"/>
                        <m:ctrlPr>
                          <a:rPr lang="ja-JP" altLang="en-US" sz="1800" i="1" smtClean="0">
                            <a:latin typeface="Cambria Math" panose="02040503050406030204" pitchFamily="18" charset="0"/>
                          </a:rPr>
                        </m:ctrlPr>
                      </m:naryPr>
                      <m:sub/>
                      <m:sup/>
                      <m:e>
                        <m:r>
                          <a:rPr lang="en-US" altLang="ja-JP" sz="1800" i="1">
                            <a:latin typeface="Cambria Math" panose="02040503050406030204" pitchFamily="18" charset="0"/>
                          </a:rPr>
                          <m:t>(</m:t>
                        </m:r>
                        <m:r>
                          <a:rPr lang="en-US" altLang="ja-JP" sz="1800" i="1">
                            <a:latin typeface="Cambria Math" panose="02040503050406030204" pitchFamily="18" charset="0"/>
                          </a:rPr>
                          <m:t>𝑡</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𝑑𝑡</m:t>
                        </m:r>
                        <m:r>
                          <a:rPr lang="en-US" altLang="ja-JP" sz="1800" i="1">
                            <a:latin typeface="Cambria Math" panose="02040503050406030204" pitchFamily="18" charset="0"/>
                          </a:rPr>
                          <m:t>)</m:t>
                        </m:r>
                      </m:e>
                    </m:nary>
                  </m:oMath>
                </a14:m>
                <a:r>
                  <a:rPr lang="ja-JP" altLang="en-US" sz="1800" b="0" dirty="0"/>
                  <a:t>にぶつかった点を</a:t>
                </a:r>
                <a:r>
                  <a:rPr lang="en-US" altLang="ja-JP" sz="1800" b="0" dirty="0"/>
                  <a:t>Q</a:t>
                </a:r>
                <a:r>
                  <a:rPr lang="ja-JP" altLang="en-US" sz="1800" b="0" dirty="0"/>
                  <a:t>とする。超曲面</a:t>
                </a:r>
                <a14:m>
                  <m:oMath xmlns:m="http://schemas.openxmlformats.org/officeDocument/2006/math">
                    <m:nary>
                      <m:naryPr>
                        <m:chr m:val="∑"/>
                        <m:subHide m:val="on"/>
                        <m:supHide m:val="on"/>
                        <m:ctrlPr>
                          <a:rPr lang="ja-JP" altLang="en-US" sz="1800" i="1">
                            <a:latin typeface="Cambria Math" panose="02040503050406030204" pitchFamily="18" charset="0"/>
                          </a:rPr>
                        </m:ctrlPr>
                      </m:naryPr>
                      <m:sub/>
                      <m:sup/>
                      <m:e>
                        <m:r>
                          <a:rPr lang="en-US" altLang="ja-JP" sz="1800" i="1">
                            <a:latin typeface="Cambria Math" panose="02040503050406030204" pitchFamily="18" charset="0"/>
                          </a:rPr>
                          <m:t>(</m:t>
                        </m:r>
                        <m:r>
                          <a:rPr lang="en-US" altLang="ja-JP" sz="1800" i="1">
                            <a:latin typeface="Cambria Math" panose="02040503050406030204" pitchFamily="18" charset="0"/>
                          </a:rPr>
                          <m:t>𝑡</m:t>
                        </m:r>
                        <m:r>
                          <a:rPr lang="en-US" altLang="ja-JP" sz="1800" i="1">
                            <a:latin typeface="Cambria Math" panose="02040503050406030204" pitchFamily="18" charset="0"/>
                          </a:rPr>
                          <m:t>)</m:t>
                        </m:r>
                      </m:e>
                    </m:nary>
                  </m:oMath>
                </a14:m>
                <a:r>
                  <a:rPr lang="ja-JP" altLang="en-US" sz="1800" b="0" dirty="0"/>
                  <a:t>と</a:t>
                </a:r>
                <a14:m>
                  <m:oMath xmlns:m="http://schemas.openxmlformats.org/officeDocument/2006/math">
                    <m:nary>
                      <m:naryPr>
                        <m:chr m:val="∑"/>
                        <m:subHide m:val="on"/>
                        <m:supHide m:val="on"/>
                        <m:ctrlPr>
                          <a:rPr lang="ja-JP" altLang="en-US" sz="1800" i="1">
                            <a:latin typeface="Cambria Math" panose="02040503050406030204" pitchFamily="18" charset="0"/>
                          </a:rPr>
                        </m:ctrlPr>
                      </m:naryPr>
                      <m:sub/>
                      <m:sup/>
                      <m:e>
                        <m:r>
                          <a:rPr lang="en-US" altLang="ja-JP" sz="1800" i="1">
                            <a:latin typeface="Cambria Math" panose="02040503050406030204" pitchFamily="18" charset="0"/>
                          </a:rPr>
                          <m:t>(</m:t>
                        </m:r>
                        <m:r>
                          <a:rPr lang="en-US" altLang="ja-JP" sz="1800" i="1">
                            <a:latin typeface="Cambria Math" panose="02040503050406030204" pitchFamily="18" charset="0"/>
                          </a:rPr>
                          <m:t>𝑡</m:t>
                        </m:r>
                        <m:r>
                          <a:rPr lang="en-US" altLang="ja-JP" sz="1800" i="1">
                            <a:latin typeface="Cambria Math" panose="02040503050406030204" pitchFamily="18" charset="0"/>
                          </a:rPr>
                          <m:t>+</m:t>
                        </m:r>
                        <m:r>
                          <a:rPr lang="en-US" altLang="ja-JP" sz="1800" i="1">
                            <a:latin typeface="Cambria Math" panose="02040503050406030204" pitchFamily="18" charset="0"/>
                          </a:rPr>
                          <m:t>𝑑𝑡</m:t>
                        </m:r>
                        <m:r>
                          <a:rPr lang="en-US" altLang="ja-JP" sz="1800" i="1">
                            <a:latin typeface="Cambria Math" panose="02040503050406030204" pitchFamily="18" charset="0"/>
                          </a:rPr>
                          <m:t>)</m:t>
                        </m:r>
                      </m:e>
                    </m:nary>
                  </m:oMath>
                </a14:m>
                <a:r>
                  <a:rPr lang="ja-JP" altLang="en-US" sz="1800" b="0" dirty="0"/>
                  <a:t>は無限小にしかずれていない</a:t>
                </a:r>
                <a:r>
                  <a:rPr lang="ja-JP" altLang="en-US" sz="1800" b="0"/>
                  <a:t>ため、ベクトル</a:t>
                </a:r>
                <a14:m>
                  <m:oMath xmlns:m="http://schemas.openxmlformats.org/officeDocument/2006/math">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𝑛</m:t>
                        </m:r>
                      </m:e>
                      <m:sub>
                        <m:r>
                          <a:rPr lang="ja-JP" altLang="en-US" sz="1800" i="1">
                            <a:latin typeface="Cambria Math" panose="02040503050406030204" pitchFamily="18" charset="0"/>
                          </a:rPr>
                          <m:t>𝜇</m:t>
                        </m:r>
                      </m:sub>
                    </m:sSub>
                  </m:oMath>
                </a14:m>
                <a:r>
                  <a:rPr lang="ja-JP" altLang="en-US" sz="1800" b="0" dirty="0"/>
                  <a:t>は点</a:t>
                </a:r>
                <a:r>
                  <a:rPr lang="en-US" altLang="ja-JP" sz="1800" b="0" dirty="0"/>
                  <a:t>Q</a:t>
                </a:r>
                <a:r>
                  <a:rPr lang="ja-JP" altLang="en-US" sz="1800" b="0" dirty="0"/>
                  <a:t>で</a:t>
                </a:r>
                <a14:m>
                  <m:oMath xmlns:m="http://schemas.openxmlformats.org/officeDocument/2006/math">
                    <m:nary>
                      <m:naryPr>
                        <m:chr m:val="∑"/>
                        <m:subHide m:val="on"/>
                        <m:supHide m:val="on"/>
                        <m:ctrlPr>
                          <a:rPr lang="ja-JP" altLang="en-US" sz="1800" i="1">
                            <a:latin typeface="Cambria Math" panose="02040503050406030204" pitchFamily="18" charset="0"/>
                          </a:rPr>
                        </m:ctrlPr>
                      </m:naryPr>
                      <m:sub/>
                      <m:sup/>
                      <m:e>
                        <m:r>
                          <a:rPr lang="en-US" altLang="ja-JP" sz="1800" i="1">
                            <a:latin typeface="Cambria Math" panose="02040503050406030204" pitchFamily="18" charset="0"/>
                          </a:rPr>
                          <m:t>(</m:t>
                        </m:r>
                        <m:r>
                          <a:rPr lang="en-US" altLang="ja-JP" sz="1800" i="1">
                            <a:latin typeface="Cambria Math" panose="02040503050406030204" pitchFamily="18" charset="0"/>
                          </a:rPr>
                          <m:t>𝑡</m:t>
                        </m:r>
                        <m:r>
                          <a:rPr lang="en-US" altLang="ja-JP" sz="1800" i="1">
                            <a:latin typeface="Cambria Math" panose="02040503050406030204" pitchFamily="18" charset="0"/>
                          </a:rPr>
                          <m:t>+</m:t>
                        </m:r>
                        <m:r>
                          <a:rPr lang="en-US" altLang="ja-JP" sz="1800" i="1">
                            <a:latin typeface="Cambria Math" panose="02040503050406030204" pitchFamily="18" charset="0"/>
                          </a:rPr>
                          <m:t>𝑑𝑡</m:t>
                        </m:r>
                        <m:r>
                          <a:rPr lang="en-US" altLang="ja-JP" sz="1800" i="1">
                            <a:latin typeface="Cambria Math" panose="02040503050406030204" pitchFamily="18" charset="0"/>
                          </a:rPr>
                          <m:t>)</m:t>
                        </m:r>
                      </m:e>
                    </m:nary>
                  </m:oMath>
                </a14:m>
                <a:r>
                  <a:rPr lang="ja-JP" altLang="en-US" sz="1800" b="0" dirty="0"/>
                  <a:t>に対して垂直であるといえる。</a:t>
                </a:r>
                <a:endParaRPr lang="en-US" altLang="ja-JP" sz="1800" b="0" dirty="0"/>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603" t="-10256"/>
                </a:stretch>
              </a:blipFill>
            </p:spPr>
            <p:txBody>
              <a:bodyPr/>
              <a:lstStyle/>
              <a:p>
                <a:r>
                  <a:rPr lang="ja-JP" altLang="en-US">
                    <a:noFill/>
                  </a:rPr>
                  <a:t> </a:t>
                </a:r>
              </a:p>
            </p:txBody>
          </p:sp>
        </mc:Fallback>
      </mc:AlternateContent>
      <p:sp>
        <p:nvSpPr>
          <p:cNvPr id="103" name="テキスト ボックス 102">
            <a:extLst>
              <a:ext uri="{FF2B5EF4-FFF2-40B4-BE49-F238E27FC236}">
                <a16:creationId xmlns:a16="http://schemas.microsoft.com/office/drawing/2014/main" id="{134AD0C0-28C6-023E-3DD3-CC48CE5C679A}"/>
              </a:ext>
            </a:extLst>
          </p:cNvPr>
          <p:cNvSpPr txBox="1"/>
          <p:nvPr/>
        </p:nvSpPr>
        <p:spPr>
          <a:xfrm>
            <a:off x="3191162" y="5957987"/>
            <a:ext cx="5809675" cy="646615"/>
          </a:xfrm>
          <a:prstGeom prst="rect">
            <a:avLst/>
          </a:prstGeom>
          <a:noFill/>
        </p:spPr>
        <p:txBody>
          <a:bodyPr wrap="square" rtlCol="0">
            <a:spAutoFit/>
          </a:bodyPr>
          <a:lstStyle/>
          <a:p>
            <a:pPr algn="ctr"/>
            <a:r>
              <a:rPr lang="ja-JP" altLang="en-US"/>
              <a:t>図</a:t>
            </a:r>
            <a:r>
              <a:rPr lang="en-US" altLang="ja-JP" dirty="0"/>
              <a:t>3.2 </a:t>
            </a:r>
            <a:r>
              <a:rPr lang="ja-JP" altLang="en-US"/>
              <a:t>超曲面の間の関係</a:t>
            </a:r>
            <a:endParaRPr lang="en-US" altLang="ja-JP" dirty="0"/>
          </a:p>
          <a:p>
            <a:endParaRPr kumimoji="1" lang="ja-JP" altLang="en-US"/>
          </a:p>
        </p:txBody>
      </p:sp>
      <p:grpSp>
        <p:nvGrpSpPr>
          <p:cNvPr id="14" name="グループ化 13">
            <a:extLst>
              <a:ext uri="{FF2B5EF4-FFF2-40B4-BE49-F238E27FC236}">
                <a16:creationId xmlns:a16="http://schemas.microsoft.com/office/drawing/2014/main" id="{1476BD75-1AA9-C6EA-0A91-D1BC4E1422DF}"/>
              </a:ext>
            </a:extLst>
          </p:cNvPr>
          <p:cNvGrpSpPr/>
          <p:nvPr/>
        </p:nvGrpSpPr>
        <p:grpSpPr>
          <a:xfrm>
            <a:off x="2758680" y="2900462"/>
            <a:ext cx="6037791" cy="2863564"/>
            <a:chOff x="2758680" y="2900462"/>
            <a:chExt cx="6037791" cy="2863564"/>
          </a:xfrm>
        </p:grpSpPr>
        <p:grpSp>
          <p:nvGrpSpPr>
            <p:cNvPr id="5" name="グループ化 4">
              <a:extLst>
                <a:ext uri="{FF2B5EF4-FFF2-40B4-BE49-F238E27FC236}">
                  <a16:creationId xmlns:a16="http://schemas.microsoft.com/office/drawing/2014/main" id="{B15C4B6E-351C-5F66-E6AE-5A7186DC9F92}"/>
                </a:ext>
              </a:extLst>
            </p:cNvPr>
            <p:cNvGrpSpPr/>
            <p:nvPr/>
          </p:nvGrpSpPr>
          <p:grpSpPr>
            <a:xfrm>
              <a:off x="2758680" y="2900462"/>
              <a:ext cx="6037791" cy="2863564"/>
              <a:chOff x="2758680" y="2900462"/>
              <a:chExt cx="6037791" cy="2863564"/>
            </a:xfrm>
          </p:grpSpPr>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B0C9E589-848D-E904-D18C-7CC697C2F067}"/>
                      </a:ext>
                    </a:extLst>
                  </p:cNvPr>
                  <p:cNvSpPr txBox="1"/>
                  <p:nvPr/>
                </p:nvSpPr>
                <p:spPr>
                  <a:xfrm>
                    <a:off x="7440260" y="3624493"/>
                    <a:ext cx="1356211" cy="3786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altLang="ja-JP" i="1" smtClean="0">
                              <a:solidFill>
                                <a:prstClr val="black"/>
                              </a:solidFill>
                              <a:latin typeface="Cambria Math" panose="02040503050406030204" pitchFamily="18" charset="0"/>
                              <a:ea typeface="Cambria Math" panose="02040503050406030204" pitchFamily="18" charset="0"/>
                            </a:rPr>
                            <m:t>Σ</m:t>
                          </m:r>
                          <m:r>
                            <a:rPr lang="en-US" altLang="ja-JP" i="1">
                              <a:solidFill>
                                <a:prstClr val="black"/>
                              </a:solidFill>
                              <a:latin typeface="Cambria Math" panose="02040503050406030204" pitchFamily="18" charset="0"/>
                            </a:rPr>
                            <m:t>(</m:t>
                          </m:r>
                          <m:r>
                            <a:rPr lang="en-US" altLang="ja-JP" i="1">
                              <a:solidFill>
                                <a:prstClr val="black"/>
                              </a:solidFill>
                              <a:latin typeface="Cambria Math" panose="02040503050406030204" pitchFamily="18" charset="0"/>
                            </a:rPr>
                            <m:t>𝑡</m:t>
                          </m:r>
                          <m:r>
                            <a:rPr lang="en-US" altLang="ja-JP" i="1">
                              <a:solidFill>
                                <a:prstClr val="black"/>
                              </a:solidFill>
                              <a:latin typeface="Cambria Math" panose="02040503050406030204" pitchFamily="18" charset="0"/>
                            </a:rPr>
                            <m:t>+</m:t>
                          </m:r>
                          <m:r>
                            <a:rPr lang="en-US" altLang="ja-JP" i="1">
                              <a:solidFill>
                                <a:prstClr val="black"/>
                              </a:solidFill>
                              <a:latin typeface="Cambria Math" panose="02040503050406030204" pitchFamily="18" charset="0"/>
                            </a:rPr>
                            <m:t>𝑑𝑡</m:t>
                          </m:r>
                          <m:r>
                            <a:rPr lang="en-US" altLang="ja-JP" i="1">
                              <a:solidFill>
                                <a:prstClr val="black"/>
                              </a:solidFill>
                              <a:latin typeface="Cambria Math" panose="02040503050406030204" pitchFamily="18" charset="0"/>
                            </a:rPr>
                            <m:t>)</m:t>
                          </m:r>
                        </m:oMath>
                      </m:oMathPara>
                    </a14:m>
                    <a:endParaRPr lang="ja-JP" altLang="en-US"/>
                  </a:p>
                </p:txBody>
              </p:sp>
            </mc:Choice>
            <mc:Fallback xmlns="">
              <p:sp>
                <p:nvSpPr>
                  <p:cNvPr id="107" name="テキスト ボックス 106">
                    <a:extLst>
                      <a:ext uri="{FF2B5EF4-FFF2-40B4-BE49-F238E27FC236}">
                        <a16:creationId xmlns:a16="http://schemas.microsoft.com/office/drawing/2014/main" id="{B0C9E589-848D-E904-D18C-7CC697C2F067}"/>
                      </a:ext>
                    </a:extLst>
                  </p:cNvPr>
                  <p:cNvSpPr txBox="1">
                    <a:spLocks noRot="1" noChangeAspect="1" noMove="1" noResize="1" noEditPoints="1" noAdjustHandles="1" noChangeArrowheads="1" noChangeShapeType="1" noTextEdit="1"/>
                  </p:cNvSpPr>
                  <p:nvPr/>
                </p:nvSpPr>
                <p:spPr>
                  <a:xfrm>
                    <a:off x="7440260" y="3624493"/>
                    <a:ext cx="1356211" cy="378628"/>
                  </a:xfrm>
                  <a:prstGeom prst="rect">
                    <a:avLst/>
                  </a:prstGeom>
                  <a:blipFill>
                    <a:blip r:embed="rId3"/>
                    <a:stretch>
                      <a:fillRect b="-96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11514F23-AFFF-4A8D-406C-4F7DB62CBF6B}"/>
                      </a:ext>
                    </a:extLst>
                  </p:cNvPr>
                  <p:cNvSpPr txBox="1"/>
                  <p:nvPr/>
                </p:nvSpPr>
                <p:spPr>
                  <a:xfrm>
                    <a:off x="6350825" y="4131297"/>
                    <a:ext cx="2356115" cy="3782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ja-JP" b="0" i="0" smtClean="0">
                              <a:solidFill>
                                <a:prstClr val="black"/>
                              </a:solidFill>
                              <a:latin typeface="Cambria Math" panose="02040503050406030204" pitchFamily="18" charset="0"/>
                            </a:rPr>
                            <m:t>R</m:t>
                          </m:r>
                          <m:r>
                            <a:rPr lang="en-US" altLang="ja-JP" b="0" i="1" smtClean="0">
                              <a:solidFill>
                                <a:prstClr val="black"/>
                              </a:solidFill>
                              <a:latin typeface="Cambria Math" panose="02040503050406030204" pitchFamily="18" charset="0"/>
                            </a:rPr>
                            <m:t>(</m:t>
                          </m:r>
                          <m:r>
                            <a:rPr lang="en-US" altLang="ja-JP" b="0" i="1" smtClean="0">
                              <a:solidFill>
                                <a:prstClr val="black"/>
                              </a:solidFill>
                              <a:latin typeface="Cambria Math" panose="02040503050406030204" pitchFamily="18" charset="0"/>
                            </a:rPr>
                            <m:t>𝑡</m:t>
                          </m:r>
                          <m:r>
                            <a:rPr lang="en-US" altLang="ja-JP" b="0" i="1" smtClean="0">
                              <a:solidFill>
                                <a:prstClr val="black"/>
                              </a:solidFill>
                              <a:latin typeface="Cambria Math" panose="02040503050406030204" pitchFamily="18" charset="0"/>
                            </a:rPr>
                            <m:t>+</m:t>
                          </m:r>
                          <m:r>
                            <a:rPr lang="en-US" altLang="ja-JP" b="0" i="1" smtClean="0">
                              <a:solidFill>
                                <a:prstClr val="black"/>
                              </a:solidFill>
                              <a:latin typeface="Cambria Math" panose="02040503050406030204" pitchFamily="18" charset="0"/>
                            </a:rPr>
                            <m:t>𝑑𝑡</m:t>
                          </m:r>
                          <m:r>
                            <a:rPr lang="en-US" altLang="ja-JP" b="0" i="1" smtClean="0">
                              <a:solidFill>
                                <a:prstClr val="black"/>
                              </a:solidFill>
                              <a:latin typeface="Cambria Math" panose="02040503050406030204" pitchFamily="18" charset="0"/>
                            </a:rPr>
                            <m:t>, </m:t>
                          </m:r>
                          <m:sSup>
                            <m:sSupPr>
                              <m:ctrlPr>
                                <a:rPr lang="en-US" altLang="ja-JP" b="0" i="1" smtClean="0">
                                  <a:solidFill>
                                    <a:prstClr val="black"/>
                                  </a:solidFill>
                                  <a:latin typeface="Cambria Math" panose="02040503050406030204" pitchFamily="18" charset="0"/>
                                </a:rPr>
                              </m:ctrlPr>
                            </m:sSupPr>
                            <m:e>
                              <m:r>
                                <a:rPr lang="en-US" altLang="ja-JP" b="0" i="1" smtClean="0">
                                  <a:solidFill>
                                    <a:prstClr val="black"/>
                                  </a:solidFill>
                                  <a:latin typeface="Cambria Math" panose="02040503050406030204" pitchFamily="18" charset="0"/>
                                </a:rPr>
                                <m:t>𝑥</m:t>
                              </m:r>
                            </m:e>
                            <m:sup>
                              <m:r>
                                <a:rPr lang="en-US" altLang="ja-JP" b="0" i="1" smtClean="0">
                                  <a:solidFill>
                                    <a:prstClr val="black"/>
                                  </a:solidFill>
                                  <a:latin typeface="Cambria Math" panose="02040503050406030204" pitchFamily="18" charset="0"/>
                                </a:rPr>
                                <m:t>𝑖</m:t>
                              </m:r>
                            </m:sup>
                          </m:sSup>
                          <m:r>
                            <a:rPr lang="en-US" altLang="ja-JP" b="0" i="1" smtClean="0">
                              <a:solidFill>
                                <a:prstClr val="black"/>
                              </a:solidFill>
                              <a:latin typeface="Cambria Math" panose="02040503050406030204" pitchFamily="18" charset="0"/>
                            </a:rPr>
                            <m:t>+</m:t>
                          </m:r>
                          <m:sSup>
                            <m:sSupPr>
                              <m:ctrlPr>
                                <a:rPr lang="en-US" altLang="ja-JP" b="0" i="1" smtClean="0">
                                  <a:solidFill>
                                    <a:prstClr val="black"/>
                                  </a:solidFill>
                                  <a:latin typeface="Cambria Math" panose="02040503050406030204" pitchFamily="18" charset="0"/>
                                </a:rPr>
                              </m:ctrlPr>
                            </m:sSupPr>
                            <m:e>
                              <m:r>
                                <a:rPr lang="en-US" altLang="ja-JP" b="0" i="1" smtClean="0">
                                  <a:solidFill>
                                    <a:prstClr val="black"/>
                                  </a:solidFill>
                                  <a:latin typeface="Cambria Math" panose="02040503050406030204" pitchFamily="18" charset="0"/>
                                </a:rPr>
                                <m:t>𝑑𝑥</m:t>
                              </m:r>
                            </m:e>
                            <m:sup>
                              <m:r>
                                <a:rPr lang="en-US" altLang="ja-JP" b="0" i="1" smtClean="0">
                                  <a:solidFill>
                                    <a:prstClr val="black"/>
                                  </a:solidFill>
                                  <a:latin typeface="Cambria Math" panose="02040503050406030204" pitchFamily="18" charset="0"/>
                                </a:rPr>
                                <m:t>𝑖</m:t>
                              </m:r>
                            </m:sup>
                          </m:sSup>
                          <m:r>
                            <a:rPr lang="en-US" altLang="ja-JP" b="0" i="1" smtClean="0">
                              <a:solidFill>
                                <a:prstClr val="black"/>
                              </a:solidFill>
                              <a:latin typeface="Cambria Math" panose="02040503050406030204" pitchFamily="18" charset="0"/>
                            </a:rPr>
                            <m:t>)</m:t>
                          </m:r>
                        </m:oMath>
                      </m:oMathPara>
                    </a14:m>
                    <a:endParaRPr lang="ja-JP" altLang="en-US"/>
                  </a:p>
                </p:txBody>
              </p:sp>
            </mc:Choice>
            <mc:Fallback xmlns="">
              <p:sp>
                <p:nvSpPr>
                  <p:cNvPr id="110" name="テキスト ボックス 109">
                    <a:extLst>
                      <a:ext uri="{FF2B5EF4-FFF2-40B4-BE49-F238E27FC236}">
                        <a16:creationId xmlns:a16="http://schemas.microsoft.com/office/drawing/2014/main" id="{11514F23-AFFF-4A8D-406C-4F7DB62CBF6B}"/>
                      </a:ext>
                    </a:extLst>
                  </p:cNvPr>
                  <p:cNvSpPr txBox="1">
                    <a:spLocks noRot="1" noChangeAspect="1" noMove="1" noResize="1" noEditPoints="1" noAdjustHandles="1" noChangeArrowheads="1" noChangeShapeType="1" noTextEdit="1"/>
                  </p:cNvSpPr>
                  <p:nvPr/>
                </p:nvSpPr>
                <p:spPr>
                  <a:xfrm>
                    <a:off x="6350825" y="4131297"/>
                    <a:ext cx="2356115" cy="378245"/>
                  </a:xfrm>
                  <a:prstGeom prst="rect">
                    <a:avLst/>
                  </a:prstGeom>
                  <a:blipFill>
                    <a:blip r:embed="rId4"/>
                    <a:stretch>
                      <a:fillRect b="-9677"/>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54487D92-520A-4540-D23F-B5D94707D1A9}"/>
                  </a:ext>
                </a:extLst>
              </p:cNvPr>
              <p:cNvGrpSpPr/>
              <p:nvPr/>
            </p:nvGrpSpPr>
            <p:grpSpPr>
              <a:xfrm>
                <a:off x="2758680" y="2900462"/>
                <a:ext cx="5802114" cy="2863564"/>
                <a:chOff x="2758680" y="2900462"/>
                <a:chExt cx="5802114" cy="2863564"/>
              </a:xfrm>
            </p:grpSpPr>
            <p:sp>
              <p:nvSpPr>
                <p:cNvPr id="82" name="フリーフォーム 81">
                  <a:extLst>
                    <a:ext uri="{FF2B5EF4-FFF2-40B4-BE49-F238E27FC236}">
                      <a16:creationId xmlns:a16="http://schemas.microsoft.com/office/drawing/2014/main" id="{1383C40F-E3F4-807C-841D-C68B623254F0}"/>
                    </a:ext>
                  </a:extLst>
                </p:cNvPr>
                <p:cNvSpPr/>
                <p:nvPr/>
              </p:nvSpPr>
              <p:spPr>
                <a:xfrm>
                  <a:off x="4471056" y="3813807"/>
                  <a:ext cx="3049723" cy="509404"/>
                </a:xfrm>
                <a:custGeom>
                  <a:avLst/>
                  <a:gdLst>
                    <a:gd name="connsiteX0" fmla="*/ 0 w 4243387"/>
                    <a:gd name="connsiteY0" fmla="*/ 771525 h 771525"/>
                    <a:gd name="connsiteX1" fmla="*/ 1914525 w 4243387"/>
                    <a:gd name="connsiteY1" fmla="*/ 185738 h 771525"/>
                    <a:gd name="connsiteX2" fmla="*/ 3086100 w 4243387"/>
                    <a:gd name="connsiteY2" fmla="*/ 500063 h 771525"/>
                    <a:gd name="connsiteX3" fmla="*/ 4243387 w 4243387"/>
                    <a:gd name="connsiteY3" fmla="*/ 0 h 771525"/>
                  </a:gdLst>
                  <a:ahLst/>
                  <a:cxnLst>
                    <a:cxn ang="0">
                      <a:pos x="connsiteX0" y="connsiteY0"/>
                    </a:cxn>
                    <a:cxn ang="0">
                      <a:pos x="connsiteX1" y="connsiteY1"/>
                    </a:cxn>
                    <a:cxn ang="0">
                      <a:pos x="connsiteX2" y="connsiteY2"/>
                    </a:cxn>
                    <a:cxn ang="0">
                      <a:pos x="connsiteX3" y="connsiteY3"/>
                    </a:cxn>
                  </a:cxnLst>
                  <a:rect l="l" t="t" r="r" b="b"/>
                  <a:pathLst>
                    <a:path w="4243387" h="771525">
                      <a:moveTo>
                        <a:pt x="0" y="771525"/>
                      </a:moveTo>
                      <a:cubicBezTo>
                        <a:pt x="700087" y="501253"/>
                        <a:pt x="1400175" y="230982"/>
                        <a:pt x="1914525" y="185738"/>
                      </a:cubicBezTo>
                      <a:cubicBezTo>
                        <a:pt x="2428875" y="140494"/>
                        <a:pt x="2697956" y="531019"/>
                        <a:pt x="3086100" y="500063"/>
                      </a:cubicBezTo>
                      <a:cubicBezTo>
                        <a:pt x="3474244" y="469107"/>
                        <a:pt x="4014787" y="78581"/>
                        <a:pt x="424338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cxnSp>
              <p:nvCxnSpPr>
                <p:cNvPr id="83" name="直線コネクタ 82">
                  <a:extLst>
                    <a:ext uri="{FF2B5EF4-FFF2-40B4-BE49-F238E27FC236}">
                      <a16:creationId xmlns:a16="http://schemas.microsoft.com/office/drawing/2014/main" id="{F82C0CC8-D94E-62B4-9EF2-1282A96027C4}"/>
                    </a:ext>
                  </a:extLst>
                </p:cNvPr>
                <p:cNvCxnSpPr>
                  <a:cxnSpLocks/>
                </p:cNvCxnSpPr>
                <p:nvPr/>
              </p:nvCxnSpPr>
              <p:spPr>
                <a:xfrm flipH="1" flipV="1">
                  <a:off x="5046047" y="4111605"/>
                  <a:ext cx="253755" cy="916210"/>
                </a:xfrm>
                <a:prstGeom prst="line">
                  <a:avLst/>
                </a:prstGeom>
                <a:ln w="1905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0E612831-6BAD-F320-65BB-3223CE57B3D5}"/>
                    </a:ext>
                  </a:extLst>
                </p:cNvPr>
                <p:cNvCxnSpPr>
                  <a:cxnSpLocks/>
                </p:cNvCxnSpPr>
                <p:nvPr/>
              </p:nvCxnSpPr>
              <p:spPr>
                <a:xfrm flipV="1">
                  <a:off x="5271508" y="4830012"/>
                  <a:ext cx="140079" cy="530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E3AA2F2A-97DB-2C68-AAAD-7BC5F9855708}"/>
                    </a:ext>
                  </a:extLst>
                </p:cNvPr>
                <p:cNvCxnSpPr>
                  <a:cxnSpLocks/>
                </p:cNvCxnSpPr>
                <p:nvPr/>
              </p:nvCxnSpPr>
              <p:spPr>
                <a:xfrm flipH="1" flipV="1">
                  <a:off x="5411587" y="4830012"/>
                  <a:ext cx="41631" cy="14526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6" name="フリーフォーム 85">
                  <a:extLst>
                    <a:ext uri="{FF2B5EF4-FFF2-40B4-BE49-F238E27FC236}">
                      <a16:creationId xmlns:a16="http://schemas.microsoft.com/office/drawing/2014/main" id="{2D723633-5E82-9119-67EE-9DAB6685B72C}"/>
                    </a:ext>
                  </a:extLst>
                </p:cNvPr>
                <p:cNvSpPr/>
                <p:nvPr/>
              </p:nvSpPr>
              <p:spPr>
                <a:xfrm>
                  <a:off x="5299802" y="3242601"/>
                  <a:ext cx="467987" cy="2521425"/>
                </a:xfrm>
                <a:custGeom>
                  <a:avLst/>
                  <a:gdLst>
                    <a:gd name="connsiteX0" fmla="*/ 213982 w 556882"/>
                    <a:gd name="connsiteY0" fmla="*/ 3000375 h 3000375"/>
                    <a:gd name="connsiteX1" fmla="*/ 13957 w 556882"/>
                    <a:gd name="connsiteY1" fmla="*/ 1457325 h 3000375"/>
                    <a:gd name="connsiteX2" fmla="*/ 556882 w 556882"/>
                    <a:gd name="connsiteY2" fmla="*/ 0 h 3000375"/>
                  </a:gdLst>
                  <a:ahLst/>
                  <a:cxnLst>
                    <a:cxn ang="0">
                      <a:pos x="connsiteX0" y="connsiteY0"/>
                    </a:cxn>
                    <a:cxn ang="0">
                      <a:pos x="connsiteX1" y="connsiteY1"/>
                    </a:cxn>
                    <a:cxn ang="0">
                      <a:pos x="connsiteX2" y="connsiteY2"/>
                    </a:cxn>
                  </a:cxnLst>
                  <a:rect l="l" t="t" r="r" b="b"/>
                  <a:pathLst>
                    <a:path w="556882" h="3000375">
                      <a:moveTo>
                        <a:pt x="213982" y="3000375"/>
                      </a:moveTo>
                      <a:cubicBezTo>
                        <a:pt x="85394" y="2478881"/>
                        <a:pt x="-43193" y="1957387"/>
                        <a:pt x="13957" y="1457325"/>
                      </a:cubicBezTo>
                      <a:cubicBezTo>
                        <a:pt x="71107" y="957263"/>
                        <a:pt x="313994" y="478631"/>
                        <a:pt x="5568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フリーフォーム 86">
                  <a:extLst>
                    <a:ext uri="{FF2B5EF4-FFF2-40B4-BE49-F238E27FC236}">
                      <a16:creationId xmlns:a16="http://schemas.microsoft.com/office/drawing/2014/main" id="{21FCA82C-08DC-5603-7D6A-D7409A3AB041}"/>
                    </a:ext>
                  </a:extLst>
                </p:cNvPr>
                <p:cNvSpPr/>
                <p:nvPr/>
              </p:nvSpPr>
              <p:spPr>
                <a:xfrm>
                  <a:off x="6513923" y="3242600"/>
                  <a:ext cx="467987" cy="2521425"/>
                </a:xfrm>
                <a:custGeom>
                  <a:avLst/>
                  <a:gdLst>
                    <a:gd name="connsiteX0" fmla="*/ 213982 w 556882"/>
                    <a:gd name="connsiteY0" fmla="*/ 3000375 h 3000375"/>
                    <a:gd name="connsiteX1" fmla="*/ 13957 w 556882"/>
                    <a:gd name="connsiteY1" fmla="*/ 1457325 h 3000375"/>
                    <a:gd name="connsiteX2" fmla="*/ 556882 w 556882"/>
                    <a:gd name="connsiteY2" fmla="*/ 0 h 3000375"/>
                  </a:gdLst>
                  <a:ahLst/>
                  <a:cxnLst>
                    <a:cxn ang="0">
                      <a:pos x="connsiteX0" y="connsiteY0"/>
                    </a:cxn>
                    <a:cxn ang="0">
                      <a:pos x="connsiteX1" y="connsiteY1"/>
                    </a:cxn>
                    <a:cxn ang="0">
                      <a:pos x="connsiteX2" y="connsiteY2"/>
                    </a:cxn>
                  </a:cxnLst>
                  <a:rect l="l" t="t" r="r" b="b"/>
                  <a:pathLst>
                    <a:path w="556882" h="3000375">
                      <a:moveTo>
                        <a:pt x="213982" y="3000375"/>
                      </a:moveTo>
                      <a:cubicBezTo>
                        <a:pt x="85394" y="2478881"/>
                        <a:pt x="-43193" y="1957387"/>
                        <a:pt x="13957" y="1457325"/>
                      </a:cubicBezTo>
                      <a:cubicBezTo>
                        <a:pt x="71107" y="957263"/>
                        <a:pt x="313994" y="478631"/>
                        <a:pt x="5568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フリーフォーム 87">
                  <a:extLst>
                    <a:ext uri="{FF2B5EF4-FFF2-40B4-BE49-F238E27FC236}">
                      <a16:creationId xmlns:a16="http://schemas.microsoft.com/office/drawing/2014/main" id="{AFD3EEF9-A299-CCE5-9B77-12E001247EE2}"/>
                    </a:ext>
                  </a:extLst>
                </p:cNvPr>
                <p:cNvSpPr/>
                <p:nvPr/>
              </p:nvSpPr>
              <p:spPr>
                <a:xfrm>
                  <a:off x="4471055" y="4798362"/>
                  <a:ext cx="3049723" cy="509404"/>
                </a:xfrm>
                <a:custGeom>
                  <a:avLst/>
                  <a:gdLst>
                    <a:gd name="connsiteX0" fmla="*/ 0 w 4243387"/>
                    <a:gd name="connsiteY0" fmla="*/ 771525 h 771525"/>
                    <a:gd name="connsiteX1" fmla="*/ 1914525 w 4243387"/>
                    <a:gd name="connsiteY1" fmla="*/ 185738 h 771525"/>
                    <a:gd name="connsiteX2" fmla="*/ 3086100 w 4243387"/>
                    <a:gd name="connsiteY2" fmla="*/ 500063 h 771525"/>
                    <a:gd name="connsiteX3" fmla="*/ 4243387 w 4243387"/>
                    <a:gd name="connsiteY3" fmla="*/ 0 h 771525"/>
                  </a:gdLst>
                  <a:ahLst/>
                  <a:cxnLst>
                    <a:cxn ang="0">
                      <a:pos x="connsiteX0" y="connsiteY0"/>
                    </a:cxn>
                    <a:cxn ang="0">
                      <a:pos x="connsiteX1" y="connsiteY1"/>
                    </a:cxn>
                    <a:cxn ang="0">
                      <a:pos x="connsiteX2" y="connsiteY2"/>
                    </a:cxn>
                    <a:cxn ang="0">
                      <a:pos x="connsiteX3" y="connsiteY3"/>
                    </a:cxn>
                  </a:cxnLst>
                  <a:rect l="l" t="t" r="r" b="b"/>
                  <a:pathLst>
                    <a:path w="4243387" h="771525">
                      <a:moveTo>
                        <a:pt x="0" y="771525"/>
                      </a:moveTo>
                      <a:cubicBezTo>
                        <a:pt x="700087" y="501253"/>
                        <a:pt x="1400175" y="230982"/>
                        <a:pt x="1914525" y="185738"/>
                      </a:cubicBezTo>
                      <a:cubicBezTo>
                        <a:pt x="2428875" y="140494"/>
                        <a:pt x="2697956" y="531019"/>
                        <a:pt x="3086100" y="500063"/>
                      </a:cubicBezTo>
                      <a:cubicBezTo>
                        <a:pt x="3474244" y="469107"/>
                        <a:pt x="4014787" y="78581"/>
                        <a:pt x="424338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cxnSp>
              <p:nvCxnSpPr>
                <p:cNvPr id="92" name="直線矢印コネクタ 91">
                  <a:extLst>
                    <a:ext uri="{FF2B5EF4-FFF2-40B4-BE49-F238E27FC236}">
                      <a16:creationId xmlns:a16="http://schemas.microsoft.com/office/drawing/2014/main" id="{ACE8B84F-7495-2E61-BBA3-48255D2A3339}"/>
                    </a:ext>
                  </a:extLst>
                </p:cNvPr>
                <p:cNvCxnSpPr>
                  <a:cxnSpLocks/>
                </p:cNvCxnSpPr>
                <p:nvPr/>
              </p:nvCxnSpPr>
              <p:spPr>
                <a:xfrm flipH="1" flipV="1">
                  <a:off x="5213970" y="4720392"/>
                  <a:ext cx="85832" cy="3011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46D6D1AC-348A-BAE1-8509-A8813BE5D4B7}"/>
                    </a:ext>
                  </a:extLst>
                </p:cNvPr>
                <p:cNvCxnSpPr>
                  <a:cxnSpLocks/>
                </p:cNvCxnSpPr>
                <p:nvPr/>
              </p:nvCxnSpPr>
              <p:spPr>
                <a:xfrm flipV="1">
                  <a:off x="5316009" y="4111605"/>
                  <a:ext cx="1280525" cy="937048"/>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円/楕円 99">
                  <a:extLst>
                    <a:ext uri="{FF2B5EF4-FFF2-40B4-BE49-F238E27FC236}">
                      <a16:creationId xmlns:a16="http://schemas.microsoft.com/office/drawing/2014/main" id="{8CC23442-61D6-E70A-9385-4208CABD2A62}"/>
                    </a:ext>
                  </a:extLst>
                </p:cNvPr>
                <p:cNvSpPr/>
                <p:nvPr/>
              </p:nvSpPr>
              <p:spPr>
                <a:xfrm>
                  <a:off x="5025592" y="4096449"/>
                  <a:ext cx="40910" cy="409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円/楕円 100">
                  <a:extLst>
                    <a:ext uri="{FF2B5EF4-FFF2-40B4-BE49-F238E27FC236}">
                      <a16:creationId xmlns:a16="http://schemas.microsoft.com/office/drawing/2014/main" id="{A503D0C4-2D0B-C416-C510-459CB40BAA5F}"/>
                    </a:ext>
                  </a:extLst>
                </p:cNvPr>
                <p:cNvSpPr/>
                <p:nvPr/>
              </p:nvSpPr>
              <p:spPr>
                <a:xfrm>
                  <a:off x="5286326" y="5009850"/>
                  <a:ext cx="49614" cy="496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a:extLst>
                    <a:ext uri="{FF2B5EF4-FFF2-40B4-BE49-F238E27FC236}">
                      <a16:creationId xmlns:a16="http://schemas.microsoft.com/office/drawing/2014/main" id="{B746780B-E41A-0626-7009-D28914673385}"/>
                    </a:ext>
                  </a:extLst>
                </p:cNvPr>
                <p:cNvSpPr/>
                <p:nvPr/>
              </p:nvSpPr>
              <p:spPr>
                <a:xfrm>
                  <a:off x="6570189" y="4118629"/>
                  <a:ext cx="40910" cy="409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4" name="直線矢印コネクタ 103">
                  <a:extLst>
                    <a:ext uri="{FF2B5EF4-FFF2-40B4-BE49-F238E27FC236}">
                      <a16:creationId xmlns:a16="http://schemas.microsoft.com/office/drawing/2014/main" id="{F9F520F2-34F6-E44C-F41D-FAA8A46E5D82}"/>
                    </a:ext>
                  </a:extLst>
                </p:cNvPr>
                <p:cNvCxnSpPr>
                  <a:cxnSpLocks/>
                </p:cNvCxnSpPr>
                <p:nvPr/>
              </p:nvCxnSpPr>
              <p:spPr>
                <a:xfrm flipV="1">
                  <a:off x="5048539" y="3934774"/>
                  <a:ext cx="363048" cy="10056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テキスト ボックス 107">
                      <a:extLst>
                        <a:ext uri="{FF2B5EF4-FFF2-40B4-BE49-F238E27FC236}">
                          <a16:creationId xmlns:a16="http://schemas.microsoft.com/office/drawing/2014/main" id="{2C209699-A156-4424-7585-AA6567111925}"/>
                        </a:ext>
                      </a:extLst>
                    </p:cNvPr>
                    <p:cNvSpPr txBox="1"/>
                    <p:nvPr/>
                  </p:nvSpPr>
                  <p:spPr>
                    <a:xfrm>
                      <a:off x="7204583" y="4656029"/>
                      <a:ext cx="1356211" cy="3786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altLang="ja-JP" i="1" smtClean="0">
                                <a:solidFill>
                                  <a:prstClr val="black"/>
                                </a:solidFill>
                                <a:latin typeface="Cambria Math" panose="02040503050406030204" pitchFamily="18" charset="0"/>
                                <a:ea typeface="Cambria Math" panose="02040503050406030204" pitchFamily="18" charset="0"/>
                              </a:rPr>
                              <m:t>Σ</m:t>
                            </m:r>
                            <m:r>
                              <a:rPr lang="en-US" altLang="ja-JP" i="1">
                                <a:solidFill>
                                  <a:prstClr val="black"/>
                                </a:solidFill>
                                <a:latin typeface="Cambria Math" panose="02040503050406030204" pitchFamily="18" charset="0"/>
                              </a:rPr>
                              <m:t>(</m:t>
                            </m:r>
                            <m:r>
                              <a:rPr lang="en-US" altLang="ja-JP" i="1">
                                <a:solidFill>
                                  <a:prstClr val="black"/>
                                </a:solidFill>
                                <a:latin typeface="Cambria Math" panose="02040503050406030204" pitchFamily="18" charset="0"/>
                              </a:rPr>
                              <m:t>𝑡</m:t>
                            </m:r>
                            <m:r>
                              <a:rPr lang="en-US" altLang="ja-JP" i="1">
                                <a:solidFill>
                                  <a:prstClr val="black"/>
                                </a:solidFill>
                                <a:latin typeface="Cambria Math" panose="02040503050406030204" pitchFamily="18" charset="0"/>
                              </a:rPr>
                              <m:t>)</m:t>
                            </m:r>
                          </m:oMath>
                        </m:oMathPara>
                      </a14:m>
                      <a:endParaRPr lang="ja-JP" altLang="en-US"/>
                    </a:p>
                  </p:txBody>
                </p:sp>
              </mc:Choice>
              <mc:Fallback xmlns="">
                <p:sp>
                  <p:nvSpPr>
                    <p:cNvPr id="108" name="テキスト ボックス 107">
                      <a:extLst>
                        <a:ext uri="{FF2B5EF4-FFF2-40B4-BE49-F238E27FC236}">
                          <a16:creationId xmlns:a16="http://schemas.microsoft.com/office/drawing/2014/main" id="{2C209699-A156-4424-7585-AA6567111925}"/>
                        </a:ext>
                      </a:extLst>
                    </p:cNvPr>
                    <p:cNvSpPr txBox="1">
                      <a:spLocks noRot="1" noChangeAspect="1" noMove="1" noResize="1" noEditPoints="1" noAdjustHandles="1" noChangeArrowheads="1" noChangeShapeType="1" noTextEdit="1"/>
                    </p:cNvSpPr>
                    <p:nvPr/>
                  </p:nvSpPr>
                  <p:spPr>
                    <a:xfrm>
                      <a:off x="7204583" y="4656029"/>
                      <a:ext cx="1356211" cy="378628"/>
                    </a:xfrm>
                    <a:prstGeom prst="rect">
                      <a:avLst/>
                    </a:prstGeom>
                    <a:blipFill>
                      <a:blip r:embed="rId5"/>
                      <a:stretch>
                        <a:fillRect b="-96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FC46EF70-95A0-8703-B728-497CC6E63CED}"/>
                        </a:ext>
                      </a:extLst>
                    </p:cNvPr>
                    <p:cNvSpPr txBox="1"/>
                    <p:nvPr/>
                  </p:nvSpPr>
                  <p:spPr>
                    <a:xfrm>
                      <a:off x="2758680" y="3831654"/>
                      <a:ext cx="2356115" cy="3782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b="0" i="1" smtClean="0">
                                <a:solidFill>
                                  <a:prstClr val="black"/>
                                </a:solidFill>
                                <a:latin typeface="Cambria Math" panose="02040503050406030204" pitchFamily="18" charset="0"/>
                              </a:rPr>
                              <m:t>𝑄</m:t>
                            </m:r>
                            <m:r>
                              <a:rPr lang="en-US" altLang="ja-JP" b="0" i="1" smtClean="0">
                                <a:solidFill>
                                  <a:prstClr val="black"/>
                                </a:solidFill>
                                <a:latin typeface="Cambria Math" panose="02040503050406030204" pitchFamily="18" charset="0"/>
                              </a:rPr>
                              <m:t>(</m:t>
                            </m:r>
                            <m:r>
                              <a:rPr lang="en-US" altLang="ja-JP" b="0" i="1" smtClean="0">
                                <a:solidFill>
                                  <a:prstClr val="black"/>
                                </a:solidFill>
                                <a:latin typeface="Cambria Math" panose="02040503050406030204" pitchFamily="18" charset="0"/>
                              </a:rPr>
                              <m:t>𝑡</m:t>
                            </m:r>
                            <m:r>
                              <a:rPr lang="en-US" altLang="ja-JP" b="0" i="1" smtClean="0">
                                <a:solidFill>
                                  <a:prstClr val="black"/>
                                </a:solidFill>
                                <a:latin typeface="Cambria Math" panose="02040503050406030204" pitchFamily="18" charset="0"/>
                              </a:rPr>
                              <m:t>+</m:t>
                            </m:r>
                            <m:r>
                              <a:rPr lang="en-US" altLang="ja-JP" b="0" i="1" smtClean="0">
                                <a:solidFill>
                                  <a:prstClr val="black"/>
                                </a:solidFill>
                                <a:latin typeface="Cambria Math" panose="02040503050406030204" pitchFamily="18" charset="0"/>
                              </a:rPr>
                              <m:t>𝑑𝑡</m:t>
                            </m:r>
                            <m:r>
                              <a:rPr lang="en-US" altLang="ja-JP" b="0" i="1" smtClean="0">
                                <a:solidFill>
                                  <a:prstClr val="black"/>
                                </a:solidFill>
                                <a:latin typeface="Cambria Math" panose="02040503050406030204" pitchFamily="18" charset="0"/>
                              </a:rPr>
                              <m:t>, </m:t>
                            </m:r>
                            <m:sSup>
                              <m:sSupPr>
                                <m:ctrlPr>
                                  <a:rPr lang="en-US" altLang="ja-JP" b="0" i="1" smtClean="0">
                                    <a:solidFill>
                                      <a:prstClr val="black"/>
                                    </a:solidFill>
                                    <a:latin typeface="Cambria Math" panose="02040503050406030204" pitchFamily="18" charset="0"/>
                                  </a:rPr>
                                </m:ctrlPr>
                              </m:sSupPr>
                              <m:e>
                                <m:r>
                                  <a:rPr lang="en-US" altLang="ja-JP" b="0" i="1" smtClean="0">
                                    <a:solidFill>
                                      <a:prstClr val="black"/>
                                    </a:solidFill>
                                    <a:latin typeface="Cambria Math" panose="02040503050406030204" pitchFamily="18" charset="0"/>
                                  </a:rPr>
                                  <m:t>𝑥</m:t>
                                </m:r>
                              </m:e>
                              <m:sup>
                                <m:r>
                                  <a:rPr lang="en-US" altLang="ja-JP" b="0" i="1" smtClean="0">
                                    <a:solidFill>
                                      <a:prstClr val="black"/>
                                    </a:solidFill>
                                    <a:latin typeface="Cambria Math" panose="02040503050406030204" pitchFamily="18" charset="0"/>
                                  </a:rPr>
                                  <m:t>𝑖</m:t>
                                </m:r>
                              </m:sup>
                            </m:sSup>
                            <m:r>
                              <a:rPr lang="en-US" altLang="ja-JP" b="0" i="1" smtClean="0">
                                <a:solidFill>
                                  <a:prstClr val="black"/>
                                </a:solidFill>
                                <a:latin typeface="Cambria Math" panose="02040503050406030204" pitchFamily="18" charset="0"/>
                              </a:rPr>
                              <m:t>−</m:t>
                            </m:r>
                            <m:sSup>
                              <m:sSupPr>
                                <m:ctrlPr>
                                  <a:rPr lang="en-US" altLang="ja-JP" b="0" i="1" smtClean="0">
                                    <a:solidFill>
                                      <a:prstClr val="black"/>
                                    </a:solidFill>
                                    <a:latin typeface="Cambria Math" panose="02040503050406030204" pitchFamily="18" charset="0"/>
                                  </a:rPr>
                                </m:ctrlPr>
                              </m:sSupPr>
                              <m:e>
                                <m:r>
                                  <a:rPr lang="en-US" altLang="ja-JP" b="0" i="1" smtClean="0">
                                    <a:solidFill>
                                      <a:prstClr val="black"/>
                                    </a:solidFill>
                                    <a:latin typeface="Cambria Math" panose="02040503050406030204" pitchFamily="18" charset="0"/>
                                    <a:ea typeface="Cambria Math" panose="02040503050406030204" pitchFamily="18" charset="0"/>
                                  </a:rPr>
                                  <m:t>𝛽</m:t>
                                </m:r>
                              </m:e>
                              <m:sup>
                                <m:r>
                                  <a:rPr lang="en-US" altLang="ja-JP" b="0" i="1" smtClean="0">
                                    <a:solidFill>
                                      <a:prstClr val="black"/>
                                    </a:solidFill>
                                    <a:latin typeface="Cambria Math" panose="02040503050406030204" pitchFamily="18" charset="0"/>
                                  </a:rPr>
                                  <m:t>𝑖</m:t>
                                </m:r>
                              </m:sup>
                            </m:sSup>
                            <m:r>
                              <a:rPr lang="en-US" altLang="ja-JP" b="0" i="1" smtClean="0">
                                <a:solidFill>
                                  <a:prstClr val="black"/>
                                </a:solidFill>
                                <a:latin typeface="Cambria Math" panose="02040503050406030204" pitchFamily="18" charset="0"/>
                              </a:rPr>
                              <m:t>𝑑𝑡</m:t>
                            </m:r>
                            <m:r>
                              <a:rPr lang="en-US" altLang="ja-JP" b="0" i="1" smtClean="0">
                                <a:solidFill>
                                  <a:prstClr val="black"/>
                                </a:solidFill>
                                <a:latin typeface="Cambria Math" panose="02040503050406030204" pitchFamily="18" charset="0"/>
                              </a:rPr>
                              <m:t>)</m:t>
                            </m:r>
                          </m:oMath>
                        </m:oMathPara>
                      </a14:m>
                      <a:endParaRPr lang="ja-JP" altLang="en-US"/>
                    </a:p>
                  </p:txBody>
                </p:sp>
              </mc:Choice>
              <mc:Fallback xmlns="">
                <p:sp>
                  <p:nvSpPr>
                    <p:cNvPr id="109" name="テキスト ボックス 108">
                      <a:extLst>
                        <a:ext uri="{FF2B5EF4-FFF2-40B4-BE49-F238E27FC236}">
                          <a16:creationId xmlns:a16="http://schemas.microsoft.com/office/drawing/2014/main" id="{FC46EF70-95A0-8703-B728-497CC6E63CED}"/>
                        </a:ext>
                      </a:extLst>
                    </p:cNvPr>
                    <p:cNvSpPr txBox="1">
                      <a:spLocks noRot="1" noChangeAspect="1" noMove="1" noResize="1" noEditPoints="1" noAdjustHandles="1" noChangeArrowheads="1" noChangeShapeType="1" noTextEdit="1"/>
                    </p:cNvSpPr>
                    <p:nvPr/>
                  </p:nvSpPr>
                  <p:spPr>
                    <a:xfrm>
                      <a:off x="2758680" y="3831654"/>
                      <a:ext cx="2356115" cy="378245"/>
                    </a:xfrm>
                    <a:prstGeom prst="rect">
                      <a:avLst/>
                    </a:prstGeom>
                    <a:blipFill>
                      <a:blip r:embed="rId6"/>
                      <a:stretch>
                        <a:fillRect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A7674A03-50FF-69B7-0A2C-8EDCE9ABB779}"/>
                        </a:ext>
                      </a:extLst>
                    </p:cNvPr>
                    <p:cNvSpPr txBox="1"/>
                    <p:nvPr/>
                  </p:nvSpPr>
                  <p:spPr>
                    <a:xfrm>
                      <a:off x="4902909" y="3593338"/>
                      <a:ext cx="529493" cy="3782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ja-JP" b="0" i="1" smtClean="0">
                                    <a:solidFill>
                                      <a:prstClr val="black"/>
                                    </a:solidFill>
                                    <a:latin typeface="Cambria Math" panose="02040503050406030204" pitchFamily="18" charset="0"/>
                                  </a:rPr>
                                </m:ctrlPr>
                              </m:sSupPr>
                              <m:e>
                                <m:r>
                                  <a:rPr lang="en-US" altLang="ja-JP" b="0" i="1" smtClean="0">
                                    <a:solidFill>
                                      <a:prstClr val="black"/>
                                    </a:solidFill>
                                    <a:latin typeface="Cambria Math" panose="02040503050406030204" pitchFamily="18" charset="0"/>
                                    <a:ea typeface="Cambria Math" panose="02040503050406030204" pitchFamily="18" charset="0"/>
                                  </a:rPr>
                                  <m:t>𝛽</m:t>
                                </m:r>
                              </m:e>
                              <m:sup>
                                <m:r>
                                  <a:rPr lang="en-US" altLang="ja-JP" b="0" i="1" smtClean="0">
                                    <a:solidFill>
                                      <a:prstClr val="black"/>
                                    </a:solidFill>
                                    <a:latin typeface="Cambria Math" panose="02040503050406030204" pitchFamily="18" charset="0"/>
                                  </a:rPr>
                                  <m:t>𝑖</m:t>
                                </m:r>
                              </m:sup>
                            </m:sSup>
                            <m:r>
                              <a:rPr lang="en-US" altLang="ja-JP" b="0" i="1" smtClean="0">
                                <a:solidFill>
                                  <a:prstClr val="black"/>
                                </a:solidFill>
                                <a:latin typeface="Cambria Math" panose="02040503050406030204" pitchFamily="18" charset="0"/>
                              </a:rPr>
                              <m:t>𝑑𝑡</m:t>
                            </m:r>
                          </m:oMath>
                        </m:oMathPara>
                      </a14:m>
                      <a:endParaRPr lang="ja-JP" altLang="en-US"/>
                    </a:p>
                  </p:txBody>
                </p:sp>
              </mc:Choice>
              <mc:Fallback xmlns="">
                <p:sp>
                  <p:nvSpPr>
                    <p:cNvPr id="112" name="テキスト ボックス 111">
                      <a:extLst>
                        <a:ext uri="{FF2B5EF4-FFF2-40B4-BE49-F238E27FC236}">
                          <a16:creationId xmlns:a16="http://schemas.microsoft.com/office/drawing/2014/main" id="{A7674A03-50FF-69B7-0A2C-8EDCE9ABB779}"/>
                        </a:ext>
                      </a:extLst>
                    </p:cNvPr>
                    <p:cNvSpPr txBox="1">
                      <a:spLocks noRot="1" noChangeAspect="1" noMove="1" noResize="1" noEditPoints="1" noAdjustHandles="1" noChangeArrowheads="1" noChangeShapeType="1" noTextEdit="1"/>
                    </p:cNvSpPr>
                    <p:nvPr/>
                  </p:nvSpPr>
                  <p:spPr>
                    <a:xfrm>
                      <a:off x="4902909" y="3593338"/>
                      <a:ext cx="529493" cy="378245"/>
                    </a:xfrm>
                    <a:prstGeom prst="rect">
                      <a:avLst/>
                    </a:prstGeom>
                    <a:blipFill>
                      <a:blip r:embed="rId7"/>
                      <a:stretch>
                        <a:fillRect l="-2326" r="-16279"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4" name="テキスト ボックス 113">
                      <a:extLst>
                        <a:ext uri="{FF2B5EF4-FFF2-40B4-BE49-F238E27FC236}">
                          <a16:creationId xmlns:a16="http://schemas.microsoft.com/office/drawing/2014/main" id="{C3E159A3-F948-83BB-2C14-3227B45218A5}"/>
                        </a:ext>
                      </a:extLst>
                    </p:cNvPr>
                    <p:cNvSpPr txBox="1"/>
                    <p:nvPr/>
                  </p:nvSpPr>
                  <p:spPr>
                    <a:xfrm>
                      <a:off x="5546881" y="2900462"/>
                      <a:ext cx="467987" cy="3782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ja-JP" b="0" i="1" smtClean="0">
                                    <a:solidFill>
                                      <a:prstClr val="black"/>
                                    </a:solidFill>
                                    <a:latin typeface="Cambria Math" panose="02040503050406030204" pitchFamily="18" charset="0"/>
                                  </a:rPr>
                                </m:ctrlPr>
                              </m:sSupPr>
                              <m:e>
                                <m:r>
                                  <a:rPr lang="en-US" altLang="ja-JP" b="0" i="1" smtClean="0">
                                    <a:solidFill>
                                      <a:prstClr val="black"/>
                                    </a:solidFill>
                                    <a:latin typeface="Cambria Math" panose="02040503050406030204" pitchFamily="18" charset="0"/>
                                  </a:rPr>
                                  <m:t>𝑥</m:t>
                                </m:r>
                              </m:e>
                              <m:sup>
                                <m:r>
                                  <a:rPr lang="en-US" altLang="ja-JP" b="0" i="1" smtClean="0">
                                    <a:solidFill>
                                      <a:prstClr val="black"/>
                                    </a:solidFill>
                                    <a:latin typeface="Cambria Math" panose="02040503050406030204" pitchFamily="18" charset="0"/>
                                  </a:rPr>
                                  <m:t>𝑖</m:t>
                                </m:r>
                              </m:sup>
                            </m:sSup>
                          </m:oMath>
                        </m:oMathPara>
                      </a14:m>
                      <a:endParaRPr lang="ja-JP" altLang="en-US"/>
                    </a:p>
                  </p:txBody>
                </p:sp>
              </mc:Choice>
              <mc:Fallback xmlns="">
                <p:sp>
                  <p:nvSpPr>
                    <p:cNvPr id="114" name="テキスト ボックス 113">
                      <a:extLst>
                        <a:ext uri="{FF2B5EF4-FFF2-40B4-BE49-F238E27FC236}">
                          <a16:creationId xmlns:a16="http://schemas.microsoft.com/office/drawing/2014/main" id="{C3E159A3-F948-83BB-2C14-3227B45218A5}"/>
                        </a:ext>
                      </a:extLst>
                    </p:cNvPr>
                    <p:cNvSpPr txBox="1">
                      <a:spLocks noRot="1" noChangeAspect="1" noMove="1" noResize="1" noEditPoints="1" noAdjustHandles="1" noChangeArrowheads="1" noChangeShapeType="1" noTextEdit="1"/>
                    </p:cNvSpPr>
                    <p:nvPr/>
                  </p:nvSpPr>
                  <p:spPr>
                    <a:xfrm>
                      <a:off x="5546881" y="2900462"/>
                      <a:ext cx="467987" cy="37824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5" name="テキスト ボックス 114">
                      <a:extLst>
                        <a:ext uri="{FF2B5EF4-FFF2-40B4-BE49-F238E27FC236}">
                          <a16:creationId xmlns:a16="http://schemas.microsoft.com/office/drawing/2014/main" id="{C0DB1A81-3C6B-F3C5-7224-E3482BE0BCCA}"/>
                        </a:ext>
                      </a:extLst>
                    </p:cNvPr>
                    <p:cNvSpPr txBox="1"/>
                    <p:nvPr/>
                  </p:nvSpPr>
                  <p:spPr>
                    <a:xfrm>
                      <a:off x="6513923" y="2917175"/>
                      <a:ext cx="1108970" cy="3770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ja-JP" b="0" i="1" smtClean="0">
                                    <a:solidFill>
                                      <a:prstClr val="black"/>
                                    </a:solidFill>
                                    <a:latin typeface="Cambria Math" panose="02040503050406030204" pitchFamily="18" charset="0"/>
                                  </a:rPr>
                                </m:ctrlPr>
                              </m:sSupPr>
                              <m:e>
                                <m:r>
                                  <a:rPr lang="en-US" altLang="ja-JP" b="0" i="1" smtClean="0">
                                    <a:solidFill>
                                      <a:prstClr val="black"/>
                                    </a:solidFill>
                                    <a:latin typeface="Cambria Math" panose="02040503050406030204" pitchFamily="18" charset="0"/>
                                  </a:rPr>
                                  <m:t>𝑥</m:t>
                                </m:r>
                              </m:e>
                              <m:sup>
                                <m:r>
                                  <a:rPr lang="en-US" altLang="ja-JP" b="0" i="1" smtClean="0">
                                    <a:solidFill>
                                      <a:prstClr val="black"/>
                                    </a:solidFill>
                                    <a:latin typeface="Cambria Math" panose="02040503050406030204" pitchFamily="18" charset="0"/>
                                  </a:rPr>
                                  <m:t>𝑖</m:t>
                                </m:r>
                              </m:sup>
                            </m:sSup>
                            <m:r>
                              <a:rPr lang="en-US" altLang="ja-JP" b="0" i="1" smtClean="0">
                                <a:solidFill>
                                  <a:prstClr val="black"/>
                                </a:solidFill>
                                <a:latin typeface="Cambria Math" panose="02040503050406030204" pitchFamily="18" charset="0"/>
                              </a:rPr>
                              <m:t>+</m:t>
                            </m:r>
                            <m:sSup>
                              <m:sSupPr>
                                <m:ctrlPr>
                                  <a:rPr lang="en-US" altLang="ja-JP" i="1">
                                    <a:solidFill>
                                      <a:prstClr val="black"/>
                                    </a:solidFill>
                                    <a:latin typeface="Cambria Math" panose="02040503050406030204" pitchFamily="18" charset="0"/>
                                  </a:rPr>
                                </m:ctrlPr>
                              </m:sSupPr>
                              <m:e>
                                <m:r>
                                  <a:rPr lang="en-US" altLang="ja-JP" i="1">
                                    <a:solidFill>
                                      <a:prstClr val="black"/>
                                    </a:solidFill>
                                    <a:latin typeface="Cambria Math" panose="02040503050406030204" pitchFamily="18" charset="0"/>
                                  </a:rPr>
                                  <m:t>𝑑𝑥</m:t>
                                </m:r>
                              </m:e>
                              <m:sup>
                                <m:r>
                                  <a:rPr lang="en-US" altLang="ja-JP" i="1">
                                    <a:solidFill>
                                      <a:prstClr val="black"/>
                                    </a:solidFill>
                                    <a:latin typeface="Cambria Math" panose="02040503050406030204" pitchFamily="18" charset="0"/>
                                  </a:rPr>
                                  <m:t>𝑖</m:t>
                                </m:r>
                              </m:sup>
                            </m:sSup>
                          </m:oMath>
                        </m:oMathPara>
                      </a14:m>
                      <a:endParaRPr lang="ja-JP" altLang="en-US"/>
                    </a:p>
                  </p:txBody>
                </p:sp>
              </mc:Choice>
              <mc:Fallback xmlns="">
                <p:sp>
                  <p:nvSpPr>
                    <p:cNvPr id="115" name="テキスト ボックス 114">
                      <a:extLst>
                        <a:ext uri="{FF2B5EF4-FFF2-40B4-BE49-F238E27FC236}">
                          <a16:creationId xmlns:a16="http://schemas.microsoft.com/office/drawing/2014/main" id="{C0DB1A81-3C6B-F3C5-7224-E3482BE0BCCA}"/>
                        </a:ext>
                      </a:extLst>
                    </p:cNvPr>
                    <p:cNvSpPr txBox="1">
                      <a:spLocks noRot="1" noChangeAspect="1" noMove="1" noResize="1" noEditPoints="1" noAdjustHandles="1" noChangeArrowheads="1" noChangeShapeType="1" noTextEdit="1"/>
                    </p:cNvSpPr>
                    <p:nvPr/>
                  </p:nvSpPr>
                  <p:spPr>
                    <a:xfrm>
                      <a:off x="6513923" y="2917175"/>
                      <a:ext cx="1108970" cy="377042"/>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6" name="テキスト ボックス 115">
                      <a:extLst>
                        <a:ext uri="{FF2B5EF4-FFF2-40B4-BE49-F238E27FC236}">
                          <a16:creationId xmlns:a16="http://schemas.microsoft.com/office/drawing/2014/main" id="{6F903A23-6266-8B78-87EA-83C9A13EE5FB}"/>
                        </a:ext>
                      </a:extLst>
                    </p:cNvPr>
                    <p:cNvSpPr txBox="1"/>
                    <p:nvPr/>
                  </p:nvSpPr>
                  <p:spPr>
                    <a:xfrm>
                      <a:off x="4396636" y="5314251"/>
                      <a:ext cx="1298822" cy="3929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b="0" i="1" smtClean="0">
                                <a:solidFill>
                                  <a:prstClr val="black"/>
                                </a:solidFill>
                                <a:latin typeface="Cambria Math" panose="02040503050406030204" pitchFamily="18" charset="0"/>
                              </a:rPr>
                              <m:t>𝑃</m:t>
                            </m:r>
                            <m:r>
                              <a:rPr lang="en-US" altLang="ja-JP" b="0" i="1" smtClean="0">
                                <a:solidFill>
                                  <a:prstClr val="black"/>
                                </a:solidFill>
                                <a:latin typeface="Cambria Math" panose="02040503050406030204" pitchFamily="18" charset="0"/>
                              </a:rPr>
                              <m:t>(</m:t>
                            </m:r>
                            <m:r>
                              <a:rPr lang="en-US" altLang="ja-JP" b="0" i="1" smtClean="0">
                                <a:solidFill>
                                  <a:prstClr val="black"/>
                                </a:solidFill>
                                <a:latin typeface="Cambria Math" panose="02040503050406030204" pitchFamily="18" charset="0"/>
                              </a:rPr>
                              <m:t>𝑡</m:t>
                            </m:r>
                            <m:r>
                              <a:rPr lang="en-US" altLang="ja-JP" b="0" i="1" smtClean="0">
                                <a:solidFill>
                                  <a:prstClr val="black"/>
                                </a:solidFill>
                                <a:latin typeface="Cambria Math" panose="02040503050406030204" pitchFamily="18" charset="0"/>
                              </a:rPr>
                              <m:t>, </m:t>
                            </m:r>
                            <m:sSup>
                              <m:sSupPr>
                                <m:ctrlPr>
                                  <a:rPr lang="en-US" altLang="ja-JP" b="0" i="1" smtClean="0">
                                    <a:solidFill>
                                      <a:prstClr val="black"/>
                                    </a:solidFill>
                                    <a:latin typeface="Cambria Math" panose="02040503050406030204" pitchFamily="18" charset="0"/>
                                  </a:rPr>
                                </m:ctrlPr>
                              </m:sSupPr>
                              <m:e>
                                <m:r>
                                  <a:rPr lang="en-US" altLang="ja-JP" b="0" i="1" smtClean="0">
                                    <a:solidFill>
                                      <a:prstClr val="black"/>
                                    </a:solidFill>
                                    <a:latin typeface="Cambria Math" panose="02040503050406030204" pitchFamily="18" charset="0"/>
                                  </a:rPr>
                                  <m:t>𝑥</m:t>
                                </m:r>
                              </m:e>
                              <m:sup>
                                <m:r>
                                  <a:rPr lang="en-US" altLang="ja-JP" b="0" i="1" smtClean="0">
                                    <a:solidFill>
                                      <a:prstClr val="black"/>
                                    </a:solidFill>
                                    <a:latin typeface="Cambria Math" panose="02040503050406030204" pitchFamily="18" charset="0"/>
                                  </a:rPr>
                                  <m:t>𝑖</m:t>
                                </m:r>
                              </m:sup>
                            </m:sSup>
                            <m:r>
                              <a:rPr lang="en-US" altLang="ja-JP" b="0" i="1" smtClean="0">
                                <a:solidFill>
                                  <a:prstClr val="black"/>
                                </a:solidFill>
                                <a:latin typeface="Cambria Math" panose="02040503050406030204" pitchFamily="18" charset="0"/>
                              </a:rPr>
                              <m:t>)</m:t>
                            </m:r>
                          </m:oMath>
                        </m:oMathPara>
                      </a14:m>
                      <a:endParaRPr lang="ja-JP" altLang="en-US"/>
                    </a:p>
                  </p:txBody>
                </p:sp>
              </mc:Choice>
              <mc:Fallback xmlns="">
                <p:sp>
                  <p:nvSpPr>
                    <p:cNvPr id="116" name="テキスト ボックス 115">
                      <a:extLst>
                        <a:ext uri="{FF2B5EF4-FFF2-40B4-BE49-F238E27FC236}">
                          <a16:creationId xmlns:a16="http://schemas.microsoft.com/office/drawing/2014/main" id="{6F903A23-6266-8B78-87EA-83C9A13EE5FB}"/>
                        </a:ext>
                      </a:extLst>
                    </p:cNvPr>
                    <p:cNvSpPr txBox="1">
                      <a:spLocks noRot="1" noChangeAspect="1" noMove="1" noResize="1" noEditPoints="1" noAdjustHandles="1" noChangeArrowheads="1" noChangeShapeType="1" noTextEdit="1"/>
                    </p:cNvSpPr>
                    <p:nvPr/>
                  </p:nvSpPr>
                  <p:spPr>
                    <a:xfrm>
                      <a:off x="4396636" y="5314251"/>
                      <a:ext cx="1298822" cy="392993"/>
                    </a:xfrm>
                    <a:prstGeom prst="rect">
                      <a:avLst/>
                    </a:prstGeom>
                    <a:blipFill>
                      <a:blip r:embed="rId10"/>
                      <a:stretch>
                        <a:fillRect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7" name="テキスト ボックス 116">
                      <a:extLst>
                        <a:ext uri="{FF2B5EF4-FFF2-40B4-BE49-F238E27FC236}">
                          <a16:creationId xmlns:a16="http://schemas.microsoft.com/office/drawing/2014/main" id="{A5F9F295-D140-FC0F-365C-2582B83021A9}"/>
                        </a:ext>
                      </a:extLst>
                    </p:cNvPr>
                    <p:cNvSpPr txBox="1"/>
                    <p:nvPr/>
                  </p:nvSpPr>
                  <p:spPr>
                    <a:xfrm>
                      <a:off x="5445412" y="4519500"/>
                      <a:ext cx="12988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b="0" i="1" smtClean="0">
                                <a:solidFill>
                                  <a:prstClr val="black"/>
                                </a:solidFill>
                                <a:latin typeface="Cambria Math" panose="02040503050406030204" pitchFamily="18" charset="0"/>
                              </a:rPr>
                              <m:t>𝑑𝑠</m:t>
                            </m:r>
                          </m:oMath>
                        </m:oMathPara>
                      </a14:m>
                      <a:endParaRPr lang="ja-JP" altLang="en-US"/>
                    </a:p>
                  </p:txBody>
                </p:sp>
              </mc:Choice>
              <mc:Fallback xmlns="">
                <p:sp>
                  <p:nvSpPr>
                    <p:cNvPr id="117" name="テキスト ボックス 116">
                      <a:extLst>
                        <a:ext uri="{FF2B5EF4-FFF2-40B4-BE49-F238E27FC236}">
                          <a16:creationId xmlns:a16="http://schemas.microsoft.com/office/drawing/2014/main" id="{A5F9F295-D140-FC0F-365C-2582B83021A9}"/>
                        </a:ext>
                      </a:extLst>
                    </p:cNvPr>
                    <p:cNvSpPr txBox="1">
                      <a:spLocks noRot="1" noChangeAspect="1" noMove="1" noResize="1" noEditPoints="1" noAdjustHandles="1" noChangeArrowheads="1" noChangeShapeType="1" noTextEdit="1"/>
                    </p:cNvSpPr>
                    <p:nvPr/>
                  </p:nvSpPr>
                  <p:spPr>
                    <a:xfrm>
                      <a:off x="5445412" y="4519500"/>
                      <a:ext cx="1298822" cy="369332"/>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9" name="テキスト ボックス 118">
                      <a:extLst>
                        <a:ext uri="{FF2B5EF4-FFF2-40B4-BE49-F238E27FC236}">
                          <a16:creationId xmlns:a16="http://schemas.microsoft.com/office/drawing/2014/main" id="{DB0AFBB7-2532-D61D-81D6-E1D6A750943A}"/>
                        </a:ext>
                      </a:extLst>
                    </p:cNvPr>
                    <p:cNvSpPr txBox="1"/>
                    <p:nvPr/>
                  </p:nvSpPr>
                  <p:spPr>
                    <a:xfrm>
                      <a:off x="4540347" y="4738394"/>
                      <a:ext cx="8869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panose="02040503050406030204" pitchFamily="18" charset="0"/>
                                  </a:rPr>
                                  <m:t>𝑛</m:t>
                                </m:r>
                              </m:e>
                              <m:sup>
                                <m:r>
                                  <a:rPr lang="en-US" altLang="ja-JP" i="1" smtClean="0">
                                    <a:latin typeface="Cambria Math" panose="02040503050406030204" pitchFamily="18" charset="0"/>
                                    <a:ea typeface="Cambria Math" panose="02040503050406030204" pitchFamily="18" charset="0"/>
                                  </a:rPr>
                                  <m:t>𝜇</m:t>
                                </m:r>
                              </m:sup>
                            </m:sSup>
                          </m:oMath>
                        </m:oMathPara>
                      </a14:m>
                      <a:endParaRPr lang="ja-JP" altLang="en-US"/>
                    </a:p>
                  </p:txBody>
                </p:sp>
              </mc:Choice>
              <mc:Fallback>
                <p:sp>
                  <p:nvSpPr>
                    <p:cNvPr id="119" name="テキスト ボックス 118">
                      <a:extLst>
                        <a:ext uri="{FF2B5EF4-FFF2-40B4-BE49-F238E27FC236}">
                          <a16:creationId xmlns:a16="http://schemas.microsoft.com/office/drawing/2014/main" id="{DB0AFBB7-2532-D61D-81D6-E1D6A750943A}"/>
                        </a:ext>
                      </a:extLst>
                    </p:cNvPr>
                    <p:cNvSpPr txBox="1">
                      <a:spLocks noRot="1" noChangeAspect="1" noMove="1" noResize="1" noEditPoints="1" noAdjustHandles="1" noChangeArrowheads="1" noChangeShapeType="1" noTextEdit="1"/>
                    </p:cNvSpPr>
                    <p:nvPr/>
                  </p:nvSpPr>
                  <p:spPr>
                    <a:xfrm>
                      <a:off x="4540347" y="4738394"/>
                      <a:ext cx="886965" cy="369332"/>
                    </a:xfrm>
                    <a:prstGeom prst="rect">
                      <a:avLst/>
                    </a:prstGeom>
                    <a:blipFill>
                      <a:blip r:embed="rId12"/>
                      <a:stretch>
                        <a:fillRect/>
                      </a:stretch>
                    </a:blipFill>
                  </p:spPr>
                  <p:txBody>
                    <a:bodyPr/>
                    <a:lstStyle/>
                    <a:p>
                      <a:r>
                        <a:rPr lang="ja-JP" altLang="en-US">
                          <a:noFill/>
                        </a:rPr>
                        <a:t> </a:t>
                      </a:r>
                    </a:p>
                  </p:txBody>
                </p:sp>
              </mc:Fallback>
            </mc:AlternateContent>
          </p:grpSp>
        </p:gr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01372FD2-1791-1918-75C1-41B9E1FD22EE}"/>
                    </a:ext>
                  </a:extLst>
                </p:cNvPr>
                <p:cNvSpPr txBox="1"/>
                <p:nvPr/>
              </p:nvSpPr>
              <p:spPr>
                <a:xfrm>
                  <a:off x="4418553" y="4341615"/>
                  <a:ext cx="8869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ea typeface="Cambria Math" panose="02040503050406030204" pitchFamily="18" charset="0"/>
                          </a:rPr>
                          <m:t>𝛼</m:t>
                        </m:r>
                        <m:r>
                          <a:rPr lang="en-US" altLang="ja-JP" b="0" i="1" smtClean="0">
                            <a:latin typeface="Cambria Math" panose="02040503050406030204" pitchFamily="18" charset="0"/>
                            <a:ea typeface="Cambria Math" panose="02040503050406030204" pitchFamily="18" charset="0"/>
                          </a:rPr>
                          <m:t>𝑑𝑡</m:t>
                        </m:r>
                      </m:oMath>
                    </m:oMathPara>
                  </a14:m>
                  <a:endParaRPr lang="ja-JP" altLang="en-US"/>
                </a:p>
              </p:txBody>
            </p:sp>
          </mc:Choice>
          <mc:Fallback>
            <p:sp>
              <p:nvSpPr>
                <p:cNvPr id="7" name="テキスト ボックス 6">
                  <a:extLst>
                    <a:ext uri="{FF2B5EF4-FFF2-40B4-BE49-F238E27FC236}">
                      <a16:creationId xmlns:a16="http://schemas.microsoft.com/office/drawing/2014/main" id="{01372FD2-1791-1918-75C1-41B9E1FD22EE}"/>
                    </a:ext>
                  </a:extLst>
                </p:cNvPr>
                <p:cNvSpPr txBox="1">
                  <a:spLocks noRot="1" noChangeAspect="1" noMove="1" noResize="1" noEditPoints="1" noAdjustHandles="1" noChangeArrowheads="1" noChangeShapeType="1" noTextEdit="1"/>
                </p:cNvSpPr>
                <p:nvPr/>
              </p:nvSpPr>
              <p:spPr>
                <a:xfrm>
                  <a:off x="4418553" y="4341615"/>
                  <a:ext cx="886965" cy="369332"/>
                </a:xfrm>
                <a:prstGeom prst="rect">
                  <a:avLst/>
                </a:prstGeom>
                <a:blipFill>
                  <a:blip r:embed="rId13"/>
                  <a:stretch>
                    <a:fillRect/>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65B2F22F-D257-B3E6-FA17-714607390172}"/>
                </a:ext>
              </a:extLst>
            </p:cNvPr>
            <p:cNvCxnSpPr>
              <a:cxnSpLocks/>
            </p:cNvCxnSpPr>
            <p:nvPr/>
          </p:nvCxnSpPr>
          <p:spPr>
            <a:xfrm flipH="1">
              <a:off x="5256886" y="4016538"/>
              <a:ext cx="154701" cy="462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B65ED5FA-9239-0A3E-8B09-604E56577779}"/>
                    </a:ext>
                  </a:extLst>
                </p:cNvPr>
                <p:cNvSpPr txBox="1"/>
                <p:nvPr/>
              </p:nvSpPr>
              <p:spPr>
                <a:xfrm>
                  <a:off x="5257878" y="3954168"/>
                  <a:ext cx="529493" cy="3782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ja-JP" b="0" i="1" smtClean="0">
                                <a:solidFill>
                                  <a:prstClr val="black"/>
                                </a:solidFill>
                                <a:latin typeface="Cambria Math" panose="02040503050406030204" pitchFamily="18" charset="0"/>
                              </a:rPr>
                            </m:ctrlPr>
                          </m:sSupPr>
                          <m:e>
                            <m:r>
                              <a:rPr lang="en-US" altLang="ja-JP" b="0" i="1" smtClean="0">
                                <a:solidFill>
                                  <a:prstClr val="black"/>
                                </a:solidFill>
                                <a:latin typeface="Cambria Math" panose="02040503050406030204" pitchFamily="18" charset="0"/>
                                <a:ea typeface="Cambria Math" panose="02040503050406030204" pitchFamily="18" charset="0"/>
                              </a:rPr>
                              <m:t>𝛽</m:t>
                            </m:r>
                          </m:e>
                          <m:sup>
                            <m:r>
                              <a:rPr lang="en-US" altLang="ja-JP" b="0" i="1" smtClean="0">
                                <a:solidFill>
                                  <a:prstClr val="black"/>
                                </a:solidFill>
                                <a:latin typeface="Cambria Math" panose="02040503050406030204" pitchFamily="18" charset="0"/>
                              </a:rPr>
                              <m:t>𝑖</m:t>
                            </m:r>
                          </m:sup>
                        </m:sSup>
                      </m:oMath>
                    </m:oMathPara>
                  </a14:m>
                  <a:endParaRPr lang="ja-JP" altLang="en-US"/>
                </a:p>
              </p:txBody>
            </p:sp>
          </mc:Choice>
          <mc:Fallback>
            <p:sp>
              <p:nvSpPr>
                <p:cNvPr id="13" name="テキスト ボックス 12">
                  <a:extLst>
                    <a:ext uri="{FF2B5EF4-FFF2-40B4-BE49-F238E27FC236}">
                      <a16:creationId xmlns:a16="http://schemas.microsoft.com/office/drawing/2014/main" id="{B65ED5FA-9239-0A3E-8B09-604E56577779}"/>
                    </a:ext>
                  </a:extLst>
                </p:cNvPr>
                <p:cNvSpPr txBox="1">
                  <a:spLocks noRot="1" noChangeAspect="1" noMove="1" noResize="1" noEditPoints="1" noAdjustHandles="1" noChangeArrowheads="1" noChangeShapeType="1" noTextEdit="1"/>
                </p:cNvSpPr>
                <p:nvPr/>
              </p:nvSpPr>
              <p:spPr>
                <a:xfrm>
                  <a:off x="5257878" y="3954168"/>
                  <a:ext cx="529493" cy="378245"/>
                </a:xfrm>
                <a:prstGeom prst="rect">
                  <a:avLst/>
                </a:prstGeom>
                <a:blipFill>
                  <a:blip r:embed="rId14"/>
                  <a:stretch>
                    <a:fillRect b="-9677"/>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8616629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3.1.1</a:t>
            </a:r>
            <a:r>
              <a:rPr lang="en-US" altLang="ja-JP" sz="4000" dirty="0"/>
              <a:t> </a:t>
            </a:r>
            <a:r>
              <a:rPr kumimoji="1" lang="en-US" altLang="ja-JP" sz="4000" dirty="0"/>
              <a:t>ADM</a:t>
            </a:r>
            <a:r>
              <a:rPr kumimoji="1" lang="ja-JP" altLang="en-US" sz="4000"/>
              <a:t>分解</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fontScale="92500"/>
              </a:bodyPr>
              <a:lstStyle/>
              <a:p>
                <a:pPr marL="0" indent="0">
                  <a:buNone/>
                </a:pPr>
                <a:r>
                  <a:rPr lang="ja-JP" altLang="en-US" sz="1800" b="0" dirty="0"/>
                  <a:t>ここで点</a:t>
                </a:r>
                <a:r>
                  <a:rPr lang="en-US" altLang="ja-JP" sz="1800" dirty="0"/>
                  <a:t>P</a:t>
                </a:r>
                <a:r>
                  <a:rPr lang="ja-JP" altLang="en-US" sz="1800" dirty="0"/>
                  <a:t>の空間座標は</a:t>
                </a:r>
                <a14:m>
                  <m:oMath xmlns:m="http://schemas.openxmlformats.org/officeDocument/2006/math">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𝑥</m:t>
                        </m:r>
                      </m:e>
                      <m:sup>
                        <m:r>
                          <a:rPr lang="en-US" altLang="ja-JP" sz="1800" b="0" i="1" smtClean="0">
                            <a:latin typeface="Cambria Math" panose="02040503050406030204" pitchFamily="18" charset="0"/>
                          </a:rPr>
                          <m:t>𝑖</m:t>
                        </m:r>
                      </m:sup>
                    </m:sSup>
                  </m:oMath>
                </a14:m>
                <a:r>
                  <a:rPr lang="ja-JP" altLang="en-US" sz="1800" b="0" dirty="0"/>
                  <a:t>であったが、</a:t>
                </a:r>
                <a:r>
                  <a:rPr lang="ja-JP" altLang="en-US" sz="1800" dirty="0"/>
                  <a:t>点</a:t>
                </a:r>
                <a:r>
                  <a:rPr lang="en-US" altLang="ja-JP" sz="1800" dirty="0"/>
                  <a:t>Q</a:t>
                </a:r>
                <a:r>
                  <a:rPr lang="ja-JP" altLang="en-US" sz="1800" dirty="0"/>
                  <a:t>での空間座標は一般に</a:t>
                </a:r>
                <a14:m>
                  <m:oMath xmlns:m="http://schemas.openxmlformats.org/officeDocument/2006/math">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b="0" i="1" smtClean="0">
                            <a:latin typeface="Cambria Math" panose="02040503050406030204" pitchFamily="18" charset="0"/>
                          </a:rPr>
                          <m:t>𝑖</m:t>
                        </m:r>
                      </m:sup>
                    </m:sSup>
                  </m:oMath>
                </a14:m>
                <a:r>
                  <a:rPr lang="ja-JP" altLang="en-US" sz="1800" b="0" dirty="0"/>
                  <a:t>からずれていると考えられる。</a:t>
                </a:r>
                <a:r>
                  <a:rPr lang="ja-JP" altLang="en-US" sz="1800" b="0"/>
                  <a:t>このずれ</a:t>
                </a:r>
                <a:r>
                  <a:rPr lang="ja-JP" altLang="en-US" sz="1800"/>
                  <a:t>の大きさ</a:t>
                </a:r>
                <a:r>
                  <a:rPr lang="ja-JP" altLang="en-US" sz="1800" b="0"/>
                  <a:t>を</a:t>
                </a:r>
                <a14:m>
                  <m:oMath xmlns:m="http://schemas.openxmlformats.org/officeDocument/2006/math">
                    <m:sSup>
                      <m:sSupPr>
                        <m:ctrlPr>
                          <a:rPr lang="en-US" altLang="ja-JP" sz="1800" i="1">
                            <a:latin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𝛽</m:t>
                        </m:r>
                      </m:e>
                      <m:sup>
                        <m:r>
                          <a:rPr lang="en-US" altLang="ja-JP" sz="1800" b="0" i="1" smtClean="0">
                            <a:latin typeface="Cambria Math" panose="02040503050406030204" pitchFamily="18" charset="0"/>
                          </a:rPr>
                          <m:t>𝑖</m:t>
                        </m:r>
                      </m:sup>
                    </m:sSup>
                    <m:r>
                      <a:rPr lang="en-US" altLang="ja-JP" sz="1800" b="0" i="1" smtClean="0">
                        <a:latin typeface="Cambria Math" panose="02040503050406030204" pitchFamily="18" charset="0"/>
                      </a:rPr>
                      <m:t>𝑑𝑡</m:t>
                    </m:r>
                  </m:oMath>
                </a14:m>
                <a:r>
                  <a:rPr lang="ja-JP" altLang="en-US" sz="1800" b="0" dirty="0"/>
                  <a:t>とかく。このずれは</a:t>
                </a:r>
                <a:r>
                  <a:rPr lang="ja-JP" altLang="en-US" sz="1800" b="0"/>
                  <a:t>一般に</a:t>
                </a:r>
                <a14:m>
                  <m:oMath xmlns:m="http://schemas.openxmlformats.org/officeDocument/2006/math">
                    <m:r>
                      <a:rPr lang="en-US" altLang="ja-JP" sz="1800" i="1">
                        <a:latin typeface="Cambria Math" panose="02040503050406030204" pitchFamily="18" charset="0"/>
                      </a:rPr>
                      <m:t>𝑑𝑡</m:t>
                    </m:r>
                  </m:oMath>
                </a14:m>
                <a:r>
                  <a:rPr lang="ja-JP" altLang="en-US" sz="1800" b="0"/>
                  <a:t>に</a:t>
                </a:r>
                <a:r>
                  <a:rPr lang="ja-JP" altLang="en-US" sz="1800" b="0" dirty="0"/>
                  <a:t>比例していると考えられるため、その比例係数を</a:t>
                </a:r>
                <a14:m>
                  <m:oMath xmlns:m="http://schemas.openxmlformats.org/officeDocument/2006/math">
                    <m:sSup>
                      <m:sSupPr>
                        <m:ctrlPr>
                          <a:rPr lang="en-US" altLang="ja-JP" sz="1800" i="1">
                            <a:latin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𝛽</m:t>
                        </m:r>
                      </m:e>
                      <m:sup>
                        <m:r>
                          <a:rPr lang="en-US" altLang="ja-JP" sz="1800" b="0" i="1" smtClean="0">
                            <a:latin typeface="Cambria Math" panose="02040503050406030204" pitchFamily="18" charset="0"/>
                          </a:rPr>
                          <m:t>𝑖</m:t>
                        </m:r>
                      </m:sup>
                    </m:sSup>
                  </m:oMath>
                </a14:m>
                <a:r>
                  <a:rPr lang="ja-JP" altLang="en-US" sz="1800" b="0" dirty="0"/>
                  <a:t>として</a:t>
                </a:r>
                <a:r>
                  <a:rPr lang="ja-JP" altLang="en-US" sz="1800" b="0"/>
                  <a:t>いる。</a:t>
                </a:r>
                <a14:m>
                  <m:oMath xmlns:m="http://schemas.openxmlformats.org/officeDocument/2006/math">
                    <m:sSup>
                      <m:sSupPr>
                        <m:ctrlPr>
                          <a:rPr lang="en-US" altLang="ja-JP" sz="1800" i="1" smtClean="0">
                            <a:latin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𝛽</m:t>
                        </m:r>
                      </m:e>
                      <m:sup>
                        <m:r>
                          <a:rPr lang="en-US" altLang="ja-JP" sz="1800" b="0" i="1" smtClean="0">
                            <a:latin typeface="Cambria Math" panose="02040503050406030204" pitchFamily="18" charset="0"/>
                          </a:rPr>
                          <m:t>𝑖</m:t>
                        </m:r>
                      </m:sup>
                    </m:sSup>
                  </m:oMath>
                </a14:m>
                <a:r>
                  <a:rPr lang="ja-JP" altLang="en-US" sz="1800" b="0" dirty="0"/>
                  <a:t>の</a:t>
                </a:r>
                <a:r>
                  <a:rPr lang="ja-JP" altLang="en-US" sz="1800" b="0"/>
                  <a:t>こと</a:t>
                </a:r>
                <a:r>
                  <a:rPr lang="ja-JP" altLang="en-US" sz="1800" b="0" dirty="0"/>
                  <a:t>をシフトベクトルという。</a:t>
                </a:r>
                <a:endParaRPr lang="en-US" altLang="ja-JP" sz="1800" b="0" dirty="0"/>
              </a:p>
              <a:p>
                <a:pPr marL="0" indent="0">
                  <a:buNone/>
                </a:pPr>
                <a:endParaRPr lang="en-US" altLang="ja-JP" sz="1800" dirty="0"/>
              </a:p>
              <a:p>
                <a:pPr marL="0" indent="0">
                  <a:buNone/>
                </a:pPr>
                <a:r>
                  <a:rPr lang="ja-JP" altLang="en-US" sz="1800" b="0" dirty="0"/>
                  <a:t>次に</a:t>
                </a:r>
                <a:r>
                  <a:rPr lang="ja-JP" altLang="en-US" sz="1800" b="0"/>
                  <a:t>固有距離</a:t>
                </a:r>
                <a14:m>
                  <m:oMath xmlns:m="http://schemas.openxmlformats.org/officeDocument/2006/math">
                    <m:r>
                      <a:rPr lang="en-US" altLang="ja-JP" sz="1800" i="1">
                        <a:latin typeface="Cambria Math" panose="02040503050406030204" pitchFamily="18" charset="0"/>
                      </a:rPr>
                      <m:t>𝑑</m:t>
                    </m:r>
                    <m:r>
                      <a:rPr lang="en-US" altLang="ja-JP" sz="1800" b="0" i="1" smtClean="0">
                        <a:latin typeface="Cambria Math" panose="02040503050406030204" pitchFamily="18" charset="0"/>
                      </a:rPr>
                      <m:t>𝑠</m:t>
                    </m:r>
                  </m:oMath>
                </a14:m>
                <a:r>
                  <a:rPr lang="ja-JP" altLang="en-US" sz="1800" b="0"/>
                  <a:t>を</a:t>
                </a:r>
                <a:r>
                  <a:rPr lang="ja-JP" altLang="en-US" sz="1800" b="0" dirty="0"/>
                  <a:t>考える。いま、</a:t>
                </a:r>
                <a:r>
                  <a:rPr lang="ja-JP" altLang="en-US" sz="1800" dirty="0"/>
                  <a:t>点</a:t>
                </a:r>
                <a:r>
                  <a:rPr lang="en-US" altLang="ja-JP" sz="1800" dirty="0"/>
                  <a:t>P</a:t>
                </a:r>
                <a:r>
                  <a:rPr lang="ja-JP" altLang="en-US" sz="1800" dirty="0"/>
                  <a:t>から点</a:t>
                </a:r>
                <a:r>
                  <a:rPr lang="en-US" altLang="ja-JP" sz="1800" dirty="0"/>
                  <a:t>Q</a:t>
                </a:r>
                <a:r>
                  <a:rPr lang="ja-JP" altLang="en-US" sz="1800" dirty="0"/>
                  <a:t>までの固有</a:t>
                </a:r>
                <a:r>
                  <a:rPr lang="ja-JP" altLang="en-US" sz="1800"/>
                  <a:t>距離が</a:t>
                </a:r>
                <a14:m>
                  <m:oMath xmlns:m="http://schemas.openxmlformats.org/officeDocument/2006/math">
                    <m:r>
                      <m:rPr>
                        <m:sty m:val="p"/>
                      </m:rPr>
                      <a:rPr lang="el-GR" altLang="ja-JP" sz="1800" i="1" smtClean="0">
                        <a:latin typeface="Cambria Math" panose="02040503050406030204" pitchFamily="18" charset="0"/>
                        <a:ea typeface="Cambria Math" panose="02040503050406030204" pitchFamily="18" charset="0"/>
                      </a:rPr>
                      <m:t>α</m:t>
                    </m:r>
                    <m:r>
                      <a:rPr lang="en-US" altLang="ja-JP" sz="1800" i="1">
                        <a:latin typeface="Cambria Math" panose="02040503050406030204" pitchFamily="18" charset="0"/>
                      </a:rPr>
                      <m:t>𝑑𝑡</m:t>
                    </m:r>
                    <m:r>
                      <a:rPr lang="en-US" altLang="ja-JP" sz="1800" i="1">
                        <a:latin typeface="Cambria Math" panose="02040503050406030204" pitchFamily="18" charset="0"/>
                      </a:rPr>
                      <m:t> </m:t>
                    </m:r>
                  </m:oMath>
                </a14:m>
                <a:r>
                  <a:rPr lang="ja-JP" altLang="en-US" sz="1800"/>
                  <a:t>、</a:t>
                </a:r>
                <a:r>
                  <a:rPr lang="ja-JP" altLang="en-US" sz="1800" dirty="0"/>
                  <a:t>点</a:t>
                </a:r>
                <a:r>
                  <a:rPr lang="en-US" altLang="ja-JP" sz="1800" dirty="0"/>
                  <a:t>Q</a:t>
                </a:r>
                <a:r>
                  <a:rPr lang="ja-JP" altLang="en-US" sz="1800" dirty="0"/>
                  <a:t>から点</a:t>
                </a:r>
                <a:r>
                  <a:rPr lang="en-US" altLang="ja-JP" sz="1800" dirty="0"/>
                  <a:t>R</a:t>
                </a:r>
                <a:r>
                  <a:rPr lang="ja-JP" altLang="en-US" sz="1800" dirty="0"/>
                  <a:t>までが</a:t>
                </a:r>
                <a14:m>
                  <m:oMath xmlns:m="http://schemas.openxmlformats.org/officeDocument/2006/math">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𝑑𝑥</m:t>
                        </m:r>
                      </m:e>
                      <m:sup>
                        <m:r>
                          <a:rPr lang="en-US" altLang="ja-JP" sz="1800" b="0" i="1" smtClean="0">
                            <a:latin typeface="Cambria Math" panose="02040503050406030204" pitchFamily="18" charset="0"/>
                          </a:rPr>
                          <m:t>𝑖</m:t>
                        </m:r>
                      </m:sup>
                    </m:sSup>
                    <m:r>
                      <a:rPr lang="en-US" altLang="ja-JP" sz="1800" b="0" i="1" smtClean="0">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𝛽</m:t>
                        </m:r>
                      </m:e>
                      <m:sup>
                        <m:r>
                          <a:rPr lang="en-US" altLang="ja-JP" sz="1800" b="0" i="1" smtClean="0">
                            <a:latin typeface="Cambria Math" panose="02040503050406030204" pitchFamily="18" charset="0"/>
                          </a:rPr>
                          <m:t>𝑖</m:t>
                        </m:r>
                      </m:sup>
                    </m:sSup>
                    <m:r>
                      <a:rPr lang="en-US" altLang="ja-JP" sz="1800" b="0" i="1" smtClean="0">
                        <a:latin typeface="Cambria Math" panose="02040503050406030204" pitchFamily="18" charset="0"/>
                      </a:rPr>
                      <m:t>𝑑𝑡</m:t>
                    </m:r>
                  </m:oMath>
                </a14:m>
                <a:r>
                  <a:rPr lang="ja-JP" altLang="en-US" sz="1800" b="0" dirty="0"/>
                  <a:t>、</a:t>
                </a:r>
                <a:r>
                  <a:rPr lang="en-US" altLang="ja-JP" sz="1800" dirty="0"/>
                  <a:t> </a:t>
                </a:r>
                <a14:m>
                  <m:oMath xmlns:m="http://schemas.openxmlformats.org/officeDocument/2006/math">
                    <m:r>
                      <a:rPr lang="en-US" altLang="ja-JP" sz="1800" i="1">
                        <a:latin typeface="Cambria Math" panose="02040503050406030204" pitchFamily="18" charset="0"/>
                      </a:rPr>
                      <m:t>𝑑</m:t>
                    </m:r>
                    <m:r>
                      <a:rPr lang="en-US" altLang="ja-JP" sz="1800" b="0" i="1" smtClean="0">
                        <a:latin typeface="Cambria Math" panose="02040503050406030204" pitchFamily="18" charset="0"/>
                      </a:rPr>
                      <m:t>𝑠</m:t>
                    </m:r>
                  </m:oMath>
                </a14:m>
                <a:r>
                  <a:rPr lang="ja-JP" altLang="en-US" sz="1800" b="0" dirty="0"/>
                  <a:t>は点</a:t>
                </a:r>
                <a:r>
                  <a:rPr lang="en-US" altLang="ja-JP" sz="1800" b="0" dirty="0"/>
                  <a:t>P</a:t>
                </a:r>
                <a:r>
                  <a:rPr lang="ja-JP" altLang="en-US" sz="1800" dirty="0"/>
                  <a:t>から点</a:t>
                </a:r>
                <a:r>
                  <a:rPr lang="en-US" altLang="ja-JP" sz="1800" dirty="0"/>
                  <a:t>R</a:t>
                </a:r>
                <a:r>
                  <a:rPr lang="ja-JP" altLang="en-US" sz="1800" dirty="0"/>
                  <a:t>までの距離である。したがって三平方の定理を</a:t>
                </a:r>
                <a:r>
                  <a:rPr lang="ja-JP" altLang="en-US" sz="1800"/>
                  <a:t>用いると</a:t>
                </a:r>
                <a14:m>
                  <m:oMath xmlns:m="http://schemas.openxmlformats.org/officeDocument/2006/math">
                    <m:r>
                      <a:rPr lang="en-US" altLang="ja-JP" sz="1800" i="1">
                        <a:latin typeface="Cambria Math" panose="02040503050406030204" pitchFamily="18" charset="0"/>
                      </a:rPr>
                      <m:t>𝑑</m:t>
                    </m:r>
                    <m:r>
                      <a:rPr lang="en-US" altLang="ja-JP" sz="1800" b="0" i="1" smtClean="0">
                        <a:latin typeface="Cambria Math" panose="02040503050406030204" pitchFamily="18" charset="0"/>
                      </a:rPr>
                      <m:t>𝑠</m:t>
                    </m:r>
                  </m:oMath>
                </a14:m>
                <a:r>
                  <a:rPr lang="ja-JP" altLang="en-US" sz="1800"/>
                  <a:t>がもとまる。</a:t>
                </a:r>
                <a:endParaRPr lang="en-US" altLang="ja-JP" sz="1800" dirty="0"/>
              </a:p>
              <a:p>
                <a:pPr marL="0" indent="0">
                  <a:buNone/>
                </a:pPr>
                <a:r>
                  <a:rPr lang="ja-JP" altLang="en-US" sz="1800"/>
                  <a:t>ただし</a:t>
                </a:r>
                <a:r>
                  <a:rPr lang="en-US" altLang="ja-JP" sz="1800" dirty="0"/>
                  <a:t>QR</a:t>
                </a:r>
                <a:r>
                  <a:rPr lang="ja-JP" altLang="en-US" sz="1800" dirty="0"/>
                  <a:t>の二乗をとるときには、計量</a:t>
                </a:r>
                <a14:m>
                  <m:oMath xmlns:m="http://schemas.openxmlformats.org/officeDocument/2006/math">
                    <m:sSub>
                      <m:sSubPr>
                        <m:ctrlPr>
                          <a:rPr lang="en-US" altLang="ja-JP" sz="1800" i="1" smtClean="0">
                            <a:latin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b="0" i="1" smtClean="0">
                            <a:latin typeface="Cambria Math" panose="02040503050406030204" pitchFamily="18" charset="0"/>
                          </a:rPr>
                          <m:t>𝑖𝑗</m:t>
                        </m:r>
                      </m:sub>
                    </m:sSub>
                  </m:oMath>
                </a14:m>
                <a:r>
                  <a:rPr lang="ja-JP" altLang="en-US" sz="1800" dirty="0"/>
                  <a:t>があるので</a:t>
                </a:r>
                <a:r>
                  <a:rPr lang="ja-JP" altLang="en-US" sz="1800"/>
                  <a:t>これをかける</a:t>
                </a:r>
                <a:r>
                  <a:rPr lang="ja-JP" altLang="en-US" sz="1800" dirty="0"/>
                  <a:t>必要が</a:t>
                </a:r>
                <a:r>
                  <a:rPr lang="ja-JP" altLang="en-US" sz="1800"/>
                  <a:t>ある。</a:t>
                </a:r>
                <a:endParaRPr lang="en-US" altLang="ja-JP" sz="1800" dirty="0"/>
              </a:p>
              <a:p>
                <a:pPr marL="0" indent="0">
                  <a:buNone/>
                </a:pPr>
                <a:endParaRPr lang="en-US" altLang="ja-JP" sz="1800" dirty="0"/>
              </a:p>
              <a:p>
                <a:pPr marL="0" indent="0">
                  <a:buNone/>
                </a:pPr>
                <a14:m>
                  <m:oMathPara xmlns:m="http://schemas.openxmlformats.org/officeDocument/2006/math">
                    <m:oMathParaPr>
                      <m:jc m:val="centerGroup"/>
                    </m:oMathParaPr>
                    <m:oMath xmlns:m="http://schemas.openxmlformats.org/officeDocument/2006/math">
                      <m:eqArr>
                        <m:eqArrPr>
                          <m:ctrlPr>
                            <a:rPr lang="en-US" altLang="ja-JP" sz="1800" i="1" smtClean="0">
                              <a:latin typeface="Cambria Math" panose="02040503050406030204" pitchFamily="18" charset="0"/>
                            </a:rPr>
                          </m:ctrlPr>
                        </m:eqArrPr>
                        <m:e>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𝑑𝑠</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d>
                                <m:dPr>
                                  <m:ctrlPr>
                                    <a:rPr lang="en-US" altLang="ja-JP" sz="1800" i="1">
                                      <a:latin typeface="Cambria Math" panose="02040503050406030204" pitchFamily="18" charset="0"/>
                                    </a:rPr>
                                  </m:ctrlPr>
                                </m:dPr>
                                <m:e>
                                  <m:r>
                                    <a:rPr lang="en-US" altLang="ja-JP" sz="1800" i="1" smtClean="0">
                                      <a:latin typeface="Cambria Math" panose="02040503050406030204" pitchFamily="18" charset="0"/>
                                      <a:ea typeface="Cambria Math" panose="02040503050406030204" pitchFamily="18" charset="0"/>
                                    </a:rPr>
                                    <m:t>𝛼</m:t>
                                  </m:r>
                                  <m:r>
                                    <a:rPr lang="en-US" altLang="ja-JP" sz="1800" i="1">
                                      <a:latin typeface="Cambria Math" panose="02040503050406030204" pitchFamily="18" charset="0"/>
                                    </a:rPr>
                                    <m:t>𝑑𝑡</m:t>
                                  </m:r>
                                </m:e>
                              </m:d>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b="0" i="1" smtClean="0">
                                  <a:latin typeface="Cambria Math" panose="02040503050406030204" pitchFamily="18" charset="0"/>
                                </a:rPr>
                                <m:t>𝑖𝑗</m:t>
                              </m:r>
                            </m:sub>
                          </m:sSub>
                          <m:d>
                            <m:dPr>
                              <m:ctrlPr>
                                <a:rPr lang="en-US" altLang="ja-JP" sz="1800" i="1">
                                  <a:latin typeface="Cambria Math" panose="02040503050406030204" pitchFamily="18" charset="0"/>
                                </a:rPr>
                              </m:ctrlPr>
                            </m:dPr>
                            <m:e>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𝑑𝑥</m:t>
                                  </m:r>
                                </m:e>
                                <m:sup>
                                  <m:r>
                                    <a:rPr lang="en-US" altLang="ja-JP" sz="1800" b="0" i="1" smtClean="0">
                                      <a:latin typeface="Cambria Math" panose="02040503050406030204" pitchFamily="18" charset="0"/>
                                    </a:rPr>
                                    <m:t>𝑖</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𝛽</m:t>
                                  </m:r>
                                </m:e>
                                <m:sup>
                                  <m:r>
                                    <a:rPr lang="en-US" altLang="ja-JP" sz="1800" b="0" i="1" smtClean="0">
                                      <a:latin typeface="Cambria Math" panose="02040503050406030204" pitchFamily="18" charset="0"/>
                                    </a:rPr>
                                    <m:t>𝑖</m:t>
                                  </m:r>
                                </m:sup>
                              </m:sSup>
                              <m:r>
                                <a:rPr lang="en-US" altLang="ja-JP" sz="1800" i="1">
                                  <a:latin typeface="Cambria Math" panose="02040503050406030204" pitchFamily="18" charset="0"/>
                                </a:rPr>
                                <m:t>𝑑𝑡</m:t>
                              </m:r>
                            </m:e>
                          </m:d>
                          <m:d>
                            <m:dPr>
                              <m:ctrlPr>
                                <a:rPr lang="en-US" altLang="ja-JP" sz="1800" i="1">
                                  <a:latin typeface="Cambria Math" panose="02040503050406030204" pitchFamily="18" charset="0"/>
                                </a:rPr>
                              </m:ctrlPr>
                            </m:dPr>
                            <m:e>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𝑑𝑥</m:t>
                                  </m:r>
                                </m:e>
                                <m:sup>
                                  <m:r>
                                    <a:rPr lang="en-US" altLang="ja-JP" sz="1800" b="0" i="1" smtClean="0">
                                      <a:latin typeface="Cambria Math" panose="02040503050406030204" pitchFamily="18" charset="0"/>
                                    </a:rPr>
                                    <m:t>𝑗</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𝛽</m:t>
                                  </m:r>
                                </m:e>
                                <m:sup>
                                  <m:r>
                                    <a:rPr lang="en-US" altLang="ja-JP" sz="1800" b="0" i="1" smtClean="0">
                                      <a:latin typeface="Cambria Math" panose="02040503050406030204" pitchFamily="18" charset="0"/>
                                    </a:rPr>
                                    <m:t>𝑗</m:t>
                                  </m:r>
                                </m:sup>
                              </m:sSup>
                              <m:r>
                                <a:rPr lang="en-US" altLang="ja-JP" sz="1800" i="1">
                                  <a:latin typeface="Cambria Math" panose="02040503050406030204" pitchFamily="18" charset="0"/>
                                </a:rPr>
                                <m:t>𝑑𝑡</m:t>
                              </m:r>
                            </m:e>
                          </m:d>
                          <m:r>
                            <a:rPr lang="en-US" altLang="ja-JP" sz="1800" i="1">
                              <a:latin typeface="Cambria Math" panose="02040503050406030204" pitchFamily="18" charset="0"/>
                            </a:rPr>
                            <m:t>#</m:t>
                          </m:r>
                        </m:e>
                      </m:eqArr>
                    </m:oMath>
                    <m:oMath xmlns:m="http://schemas.openxmlformats.org/officeDocument/2006/math">
                      <m:r>
                        <a:rPr lang="en-US" altLang="ja-JP" sz="1800" b="0" i="0" smtClean="0">
                          <a:latin typeface="Cambria Math" panose="02040503050406030204" pitchFamily="18" charset="0"/>
                          <a:ea typeface="Cambria Math" panose="02040503050406030204" pitchFamily="18" charset="0"/>
                        </a:rPr>
                        <m:t>        </m:t>
                      </m:r>
                      <m:r>
                        <m:rPr>
                          <m:aln/>
                        </m:rPr>
                        <a:rPr lang="en-US" altLang="ja-JP" sz="1800" i="1">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𝑔</m:t>
                          </m:r>
                        </m:e>
                        <m:sub>
                          <m:r>
                            <a:rPr lang="ja-JP" altLang="en-US" sz="1800" i="1">
                              <a:latin typeface="Cambria Math" panose="02040503050406030204" pitchFamily="18" charset="0"/>
                            </a:rPr>
                            <m:t>𝜇𝜈</m:t>
                          </m:r>
                        </m:sub>
                      </m:sSub>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𝑑𝑥</m:t>
                          </m:r>
                        </m:e>
                        <m:sup>
                          <m:r>
                            <a:rPr lang="ja-JP" altLang="en-US" sz="1800" i="1">
                              <a:latin typeface="Cambria Math" panose="02040503050406030204" pitchFamily="18" charset="0"/>
                            </a:rPr>
                            <m:t>𝜇</m:t>
                          </m:r>
                        </m:sup>
                      </m:sSup>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𝑑𝑥</m:t>
                          </m:r>
                        </m:e>
                        <m:sup>
                          <m:r>
                            <a:rPr lang="ja-JP" altLang="en-US" sz="1800" i="1">
                              <a:latin typeface="Cambria Math" panose="02040503050406030204" pitchFamily="18" charset="0"/>
                            </a:rPr>
                            <m:t>𝜈</m:t>
                          </m:r>
                        </m:sup>
                      </m:sSup>
                    </m:oMath>
                    <m:oMath xmlns:m="http://schemas.openxmlformats.org/officeDocument/2006/math">
                      <m:r>
                        <a:rPr lang="en-US" altLang="ja-JP" sz="1800" b="0" i="1" smtClean="0">
                          <a:latin typeface="Cambria Math" panose="02040503050406030204" pitchFamily="18" charset="0"/>
                        </a:rPr>
                        <m:t> </m:t>
                      </m:r>
                    </m:oMath>
                    <m:oMath xmlns:m="http://schemas.openxmlformats.org/officeDocument/2006/math">
                      <m:eqArr>
                        <m:eqArrPr>
                          <m:ctrlPr>
                            <a:rPr lang="en-US" altLang="ja-JP" sz="1800" i="1">
                              <a:latin typeface="Cambria Math" panose="02040503050406030204" pitchFamily="18" charset="0"/>
                            </a:rPr>
                          </m:ctrlPr>
                        </m:eqArrPr>
                        <m:e>
                          <m:eqArr>
                            <m:eqArrPr>
                              <m:ctrlPr>
                                <a:rPr lang="en-US" altLang="ja-JP" sz="1800" i="1">
                                  <a:latin typeface="Cambria Math" panose="02040503050406030204" pitchFamily="18" charset="0"/>
                                </a:rPr>
                              </m:ctrlPr>
                            </m:eqArrPr>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𝑔</m:t>
                                  </m:r>
                                </m:e>
                                <m:sub>
                                  <m:r>
                                    <a:rPr lang="ja-JP" altLang="en-US" sz="1800" i="1">
                                      <a:latin typeface="Cambria Math" panose="02040503050406030204" pitchFamily="18" charset="0"/>
                                    </a:rPr>
                                    <m:t>𝜇𝜈</m:t>
                                  </m:r>
                                </m:sub>
                              </m:sSub>
                              <m:r>
                                <a:rPr lang="en-US" altLang="ja-JP" sz="1800">
                                  <a:latin typeface="Cambria Math" panose="02040503050406030204" pitchFamily="18" charset="0"/>
                                </a:rPr>
                                <m:t>=</m:t>
                              </m:r>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r>
                                          <m:rPr>
                                            <m:brk m:alnAt="7"/>
                                          </m:rP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𝛼</m:t>
                                            </m:r>
                                          </m:e>
                                          <m:sup>
                                            <m:r>
                                              <a:rPr lang="en-US" altLang="ja-JP" sz="1800" i="1">
                                                <a:latin typeface="Cambria Math" panose="02040503050406030204" pitchFamily="18" charset="0"/>
                                              </a:rPr>
                                              <m:t>2</m:t>
                                            </m:r>
                                          </m:sup>
                                        </m:sSup>
                                        <m:r>
                                          <m:rPr>
                                            <m:brk m:alnAt="7"/>
                                          </m:rP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𝛽</m:t>
                                            </m:r>
                                          </m:e>
                                          <m:sup>
                                            <m:r>
                                              <a:rPr lang="en-US" altLang="ja-JP" sz="1800" i="1">
                                                <a:latin typeface="Cambria Math" panose="02040503050406030204" pitchFamily="18" charset="0"/>
                                              </a:rPr>
                                              <m:t>𝑖</m:t>
                                            </m:r>
                                          </m:sup>
                                        </m:sSup>
                                        <m:sSub>
                                          <m:sSubPr>
                                            <m:ctrlPr>
                                              <a:rPr lang="en-US" altLang="ja-JP" sz="1800" i="1">
                                                <a:latin typeface="Cambria Math" panose="02040503050406030204" pitchFamily="18" charset="0"/>
                                              </a:rPr>
                                            </m:ctrlPr>
                                          </m:sSubPr>
                                          <m:e>
                                            <m:r>
                                              <a:rPr lang="en-US" altLang="ja-JP" sz="1800" i="1" smtClean="0">
                                                <a:latin typeface="Cambria Math" panose="02040503050406030204" pitchFamily="18" charset="0"/>
                                                <a:ea typeface="Cambria Math" panose="02040503050406030204" pitchFamily="18" charset="0"/>
                                              </a:rPr>
                                              <m:t>𝛽</m:t>
                                            </m:r>
                                          </m:e>
                                          <m:sub>
                                            <m:r>
                                              <a:rPr lang="en-US" altLang="ja-JP" sz="1800" i="1">
                                                <a:latin typeface="Cambria Math" panose="02040503050406030204" pitchFamily="18" charset="0"/>
                                              </a:rPr>
                                              <m:t>𝑖</m:t>
                                            </m:r>
                                          </m:sub>
                                        </m:sSub>
                                      </m:e>
                                      <m:e>
                                        <m:sSub>
                                          <m:sSubPr>
                                            <m:ctrlPr>
                                              <a:rPr lang="en-US" altLang="ja-JP" sz="1800" i="1">
                                                <a:latin typeface="Cambria Math" panose="02040503050406030204" pitchFamily="18" charset="0"/>
                                              </a:rPr>
                                            </m:ctrlPr>
                                          </m:sSubPr>
                                          <m:e>
                                            <m:r>
                                              <a:rPr lang="en-US" altLang="ja-JP" sz="1800" i="1" smtClean="0">
                                                <a:latin typeface="Cambria Math" panose="02040503050406030204" pitchFamily="18" charset="0"/>
                                                <a:ea typeface="Cambria Math" panose="02040503050406030204" pitchFamily="18" charset="0"/>
                                              </a:rPr>
                                              <m:t>𝛽</m:t>
                                            </m:r>
                                          </m:e>
                                          <m:sub>
                                            <m:r>
                                              <a:rPr lang="en-US" altLang="ja-JP" sz="1800" i="1">
                                                <a:latin typeface="Cambria Math" panose="02040503050406030204" pitchFamily="18" charset="0"/>
                                              </a:rPr>
                                              <m:t>𝑖</m:t>
                                            </m:r>
                                          </m:sub>
                                        </m:sSub>
                                      </m:e>
                                    </m:mr>
                                    <m:mr>
                                      <m:e>
                                        <m:sSub>
                                          <m:sSubPr>
                                            <m:ctrlPr>
                                              <a:rPr lang="en-US" altLang="ja-JP" sz="1800" i="1">
                                                <a:latin typeface="Cambria Math" panose="02040503050406030204" pitchFamily="18" charset="0"/>
                                              </a:rPr>
                                            </m:ctrlPr>
                                          </m:sSubPr>
                                          <m:e>
                                            <m:r>
                                              <a:rPr lang="en-US" altLang="ja-JP" sz="1800" i="1" smtClean="0">
                                                <a:latin typeface="Cambria Math" panose="02040503050406030204" pitchFamily="18" charset="0"/>
                                                <a:ea typeface="Cambria Math" panose="02040503050406030204" pitchFamily="18" charset="0"/>
                                              </a:rPr>
                                              <m:t>𝛽</m:t>
                                            </m:r>
                                          </m:e>
                                          <m:sub>
                                            <m:r>
                                              <a:rPr lang="en-US" altLang="ja-JP" sz="1800" i="1">
                                                <a:latin typeface="Cambria Math" panose="02040503050406030204" pitchFamily="18" charset="0"/>
                                              </a:rPr>
                                              <m:t>𝑗</m:t>
                                            </m:r>
                                          </m:sub>
                                        </m:sSub>
                                      </m:e>
                                      <m:e>
                                        <m:sSub>
                                          <m:sSubPr>
                                            <m:ctrlPr>
                                              <a:rPr lang="en-US" altLang="ja-JP" sz="1800" i="1">
                                                <a:latin typeface="Cambria Math" panose="02040503050406030204" pitchFamily="18" charset="0"/>
                                              </a:rPr>
                                            </m:ctrlPr>
                                          </m:sSubPr>
                                          <m:e>
                                            <m:r>
                                              <a:rPr lang="en-US" altLang="ja-JP" sz="1800" i="1" smtClean="0">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rPr>
                                              <m:t>𝑖𝑗</m:t>
                                            </m:r>
                                          </m:sub>
                                        </m:sSub>
                                      </m:e>
                                    </m:mr>
                                  </m:m>
                                </m:e>
                              </m:d>
                              <m:r>
                                <a:rPr lang="en-US" altLang="ja-JP" sz="1800" i="1">
                                  <a:latin typeface="Cambria Math" panose="02040503050406030204" pitchFamily="18" charset="0"/>
                                </a:rPr>
                                <m:t>#</m:t>
                              </m:r>
                            </m:e>
                          </m:eqArr>
                          <m:r>
                            <a:rPr lang="en-US" altLang="ja-JP" sz="1800" i="1">
                              <a:latin typeface="Cambria Math" panose="02040503050406030204" pitchFamily="18" charset="0"/>
                            </a:rPr>
                            <m:t>#</m:t>
                          </m:r>
                        </m:e>
                      </m:eqArr>
                    </m:oMath>
                  </m:oMathPara>
                </a14:m>
                <a:endParaRPr lang="en-US" altLang="ja-JP" sz="1800" dirty="0"/>
              </a:p>
              <a:p>
                <a:pPr marL="0" indent="0">
                  <a:buNone/>
                </a:pPr>
                <a:r>
                  <a:rPr lang="ja-JP" altLang="en-US" sz="1800"/>
                  <a:t>ただし</a:t>
                </a:r>
                <a14:m>
                  <m:oMath xmlns:m="http://schemas.openxmlformats.org/officeDocument/2006/math">
                    <m:sSub>
                      <m:sSubPr>
                        <m:ctrlPr>
                          <a:rPr lang="en-US" altLang="ja-JP" sz="1800" i="1" smtClean="0">
                            <a:latin typeface="Cambria Math" panose="02040503050406030204" pitchFamily="18" charset="0"/>
                          </a:rPr>
                        </m:ctrlPr>
                      </m:sSubPr>
                      <m:e>
                        <m:r>
                          <a:rPr lang="en-US" altLang="ja-JP" sz="1800" i="1">
                            <a:latin typeface="Cambria Math" panose="02040503050406030204" pitchFamily="18" charset="0"/>
                          </a:rPr>
                          <m:t>𝑔</m:t>
                        </m:r>
                      </m:e>
                      <m:sub>
                        <m:r>
                          <a:rPr lang="ja-JP" altLang="en-US" sz="1800" i="1">
                            <a:latin typeface="Cambria Math" panose="02040503050406030204" pitchFamily="18" charset="0"/>
                          </a:rPr>
                          <m:t>𝜇𝜈</m:t>
                        </m:r>
                      </m:sub>
                    </m:sSub>
                  </m:oMath>
                </a14:m>
                <a:r>
                  <a:rPr lang="ja-JP" altLang="en-US" sz="1800" b="0" dirty="0"/>
                  <a:t>の空間成分</a:t>
                </a:r>
                <a14:m>
                  <m:oMath xmlns:m="http://schemas.openxmlformats.org/officeDocument/2006/math">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b="0" i="1" smtClean="0">
                            <a:latin typeface="Cambria Math" panose="02040503050406030204" pitchFamily="18" charset="0"/>
                          </a:rPr>
                          <m:t>𝑖𝑗</m:t>
                        </m:r>
                      </m:sub>
                    </m:sSub>
                  </m:oMath>
                </a14:m>
                <a:r>
                  <a:rPr lang="ja-JP" altLang="en-US" sz="1800" b="0" dirty="0"/>
                  <a:t>を</a:t>
                </a:r>
                <a14:m>
                  <m:oMath xmlns:m="http://schemas.openxmlformats.org/officeDocument/2006/math">
                    <m:sSub>
                      <m:sSubPr>
                        <m:ctrlPr>
                          <a:rPr lang="en-US" altLang="ja-JP" sz="1800" i="1">
                            <a:latin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b="0" i="1" smtClean="0">
                            <a:latin typeface="Cambria Math" panose="02040503050406030204" pitchFamily="18" charset="0"/>
                          </a:rPr>
                          <m:t>𝑖𝑗</m:t>
                        </m:r>
                      </m:sub>
                    </m:sSub>
                  </m:oMath>
                </a14:m>
                <a:r>
                  <a:rPr lang="ja-JP" altLang="en-US" sz="1800" b="0"/>
                  <a:t>とした。</a:t>
                </a:r>
                <a:endParaRPr lang="en-US" altLang="ja-JP" sz="1800" dirty="0"/>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483" t="-855"/>
                </a:stretch>
              </a:blipFill>
            </p:spPr>
            <p:txBody>
              <a:bodyPr/>
              <a:lstStyle/>
              <a:p>
                <a:r>
                  <a:rPr lang="ja-JP" altLang="en-US">
                    <a:noFill/>
                  </a:rPr>
                  <a:t> </a:t>
                </a:r>
              </a:p>
            </p:txBody>
          </p:sp>
        </mc:Fallback>
      </mc:AlternateContent>
      <p:grpSp>
        <p:nvGrpSpPr>
          <p:cNvPr id="22" name="グループ化 21">
            <a:extLst>
              <a:ext uri="{FF2B5EF4-FFF2-40B4-BE49-F238E27FC236}">
                <a16:creationId xmlns:a16="http://schemas.microsoft.com/office/drawing/2014/main" id="{9C4D8821-A0C2-2F21-A9B3-2DEADE1AC348}"/>
              </a:ext>
            </a:extLst>
          </p:cNvPr>
          <p:cNvGrpSpPr/>
          <p:nvPr/>
        </p:nvGrpSpPr>
        <p:grpSpPr>
          <a:xfrm>
            <a:off x="4555672" y="5339443"/>
            <a:ext cx="1698171" cy="587830"/>
            <a:chOff x="3772292" y="5109018"/>
            <a:chExt cx="2902581" cy="1016725"/>
          </a:xfrm>
        </p:grpSpPr>
        <p:cxnSp>
          <p:nvCxnSpPr>
            <p:cNvPr id="20" name="直線コネクタ 19">
              <a:extLst>
                <a:ext uri="{FF2B5EF4-FFF2-40B4-BE49-F238E27FC236}">
                  <a16:creationId xmlns:a16="http://schemas.microsoft.com/office/drawing/2014/main" id="{5B225564-D84D-03CC-D25F-C02910D434F2}"/>
                </a:ext>
              </a:extLst>
            </p:cNvPr>
            <p:cNvCxnSpPr>
              <a:cxnSpLocks/>
            </p:cNvCxnSpPr>
            <p:nvPr/>
          </p:nvCxnSpPr>
          <p:spPr>
            <a:xfrm>
              <a:off x="3772292" y="5617380"/>
              <a:ext cx="2902581" cy="0"/>
            </a:xfrm>
            <a:prstGeom prst="line">
              <a:avLst/>
            </a:prstGeom>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C96FBACF-1A55-A621-527D-806C10EB67D9}"/>
                </a:ext>
              </a:extLst>
            </p:cNvPr>
            <p:cNvCxnSpPr>
              <a:cxnSpLocks/>
            </p:cNvCxnSpPr>
            <p:nvPr/>
          </p:nvCxnSpPr>
          <p:spPr>
            <a:xfrm>
              <a:off x="5969626" y="5109018"/>
              <a:ext cx="0" cy="1016725"/>
            </a:xfrm>
            <a:prstGeom prst="line">
              <a:avLst/>
            </a:prstGeom>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9CCFB7D-D21A-C6FB-6B77-2084979F518C}"/>
                  </a:ext>
                </a:extLst>
              </p:cNvPr>
              <p:cNvSpPr txBox="1"/>
              <p:nvPr/>
            </p:nvSpPr>
            <p:spPr>
              <a:xfrm>
                <a:off x="10790742" y="4798152"/>
                <a:ext cx="5626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(3.2)</m:t>
                      </m:r>
                    </m:oMath>
                  </m:oMathPara>
                </a14:m>
                <a:endParaRPr kumimoji="1" lang="ja-JP" altLang="en-US"/>
              </a:p>
            </p:txBody>
          </p:sp>
        </mc:Choice>
        <mc:Fallback xmlns="">
          <p:sp>
            <p:nvSpPr>
              <p:cNvPr id="4" name="テキスト ボックス 3">
                <a:extLst>
                  <a:ext uri="{FF2B5EF4-FFF2-40B4-BE49-F238E27FC236}">
                    <a16:creationId xmlns:a16="http://schemas.microsoft.com/office/drawing/2014/main" id="{49CCFB7D-D21A-C6FB-6B77-2084979F518C}"/>
                  </a:ext>
                </a:extLst>
              </p:cNvPr>
              <p:cNvSpPr txBox="1">
                <a:spLocks noRot="1" noChangeAspect="1" noMove="1" noResize="1" noEditPoints="1" noAdjustHandles="1" noChangeArrowheads="1" noChangeShapeType="1" noTextEdit="1"/>
              </p:cNvSpPr>
              <p:nvPr/>
            </p:nvSpPr>
            <p:spPr>
              <a:xfrm>
                <a:off x="10790742" y="4798152"/>
                <a:ext cx="562655" cy="276999"/>
              </a:xfrm>
              <a:prstGeom prst="rect">
                <a:avLst/>
              </a:prstGeom>
              <a:blipFill>
                <a:blip r:embed="rId3"/>
                <a:stretch>
                  <a:fillRect l="-13333" r="-15556"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9218BDA-31F2-357B-EF59-DCC8ED9A0C43}"/>
                  </a:ext>
                </a:extLst>
              </p:cNvPr>
              <p:cNvSpPr txBox="1"/>
              <p:nvPr/>
            </p:nvSpPr>
            <p:spPr>
              <a:xfrm>
                <a:off x="10790742" y="5424378"/>
                <a:ext cx="5626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(3.3)</m:t>
                      </m:r>
                    </m:oMath>
                  </m:oMathPara>
                </a14:m>
                <a:endParaRPr kumimoji="1" lang="ja-JP" altLang="en-US"/>
              </a:p>
            </p:txBody>
          </p:sp>
        </mc:Choice>
        <mc:Fallback xmlns="">
          <p:sp>
            <p:nvSpPr>
              <p:cNvPr id="5" name="テキスト ボックス 4">
                <a:extLst>
                  <a:ext uri="{FF2B5EF4-FFF2-40B4-BE49-F238E27FC236}">
                    <a16:creationId xmlns:a16="http://schemas.microsoft.com/office/drawing/2014/main" id="{89218BDA-31F2-357B-EF59-DCC8ED9A0C43}"/>
                  </a:ext>
                </a:extLst>
              </p:cNvPr>
              <p:cNvSpPr txBox="1">
                <a:spLocks noRot="1" noChangeAspect="1" noMove="1" noResize="1" noEditPoints="1" noAdjustHandles="1" noChangeArrowheads="1" noChangeShapeType="1" noTextEdit="1"/>
              </p:cNvSpPr>
              <p:nvPr/>
            </p:nvSpPr>
            <p:spPr>
              <a:xfrm>
                <a:off x="10790742" y="5424378"/>
                <a:ext cx="562655" cy="276999"/>
              </a:xfrm>
              <a:prstGeom prst="rect">
                <a:avLst/>
              </a:prstGeom>
              <a:blipFill>
                <a:blip r:embed="rId4"/>
                <a:stretch>
                  <a:fillRect l="-13333" t="-4545" r="-15556" b="-363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27809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3.1.1</a:t>
            </a:r>
            <a:r>
              <a:rPr lang="en-US" altLang="ja-JP" sz="4000" dirty="0"/>
              <a:t> </a:t>
            </a:r>
            <a:r>
              <a:rPr kumimoji="1" lang="en-US" altLang="ja-JP" sz="4000" dirty="0"/>
              <a:t>ADM</a:t>
            </a:r>
            <a:r>
              <a:rPr kumimoji="1" lang="ja-JP" altLang="en-US" sz="4000"/>
              <a:t>分解</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テキスト ボックス 36">
            <a:extLst>
              <a:ext uri="{FF2B5EF4-FFF2-40B4-BE49-F238E27FC236}">
                <a16:creationId xmlns:a16="http://schemas.microsoft.com/office/drawing/2014/main" id="{D61409B1-5583-ADA4-F5FB-13C6CF5E74D7}"/>
              </a:ext>
            </a:extLst>
          </p:cNvPr>
          <p:cNvSpPr txBox="1"/>
          <p:nvPr/>
        </p:nvSpPr>
        <p:spPr>
          <a:xfrm>
            <a:off x="3402351" y="5691202"/>
            <a:ext cx="5225695" cy="646331"/>
          </a:xfrm>
          <a:prstGeom prst="rect">
            <a:avLst/>
          </a:prstGeom>
          <a:noFill/>
        </p:spPr>
        <p:txBody>
          <a:bodyPr wrap="square" rtlCol="0">
            <a:spAutoFit/>
          </a:bodyPr>
          <a:lstStyle/>
          <a:p>
            <a:pPr algn="ctr"/>
            <a:r>
              <a:rPr lang="ja-JP" altLang="en-US"/>
              <a:t>図</a:t>
            </a:r>
            <a:r>
              <a:rPr lang="en-US" altLang="ja-JP" dirty="0"/>
              <a:t>3.3 </a:t>
            </a:r>
            <a:r>
              <a:rPr lang="ja-JP" altLang="en-US"/>
              <a:t>超曲面の簡略図</a:t>
            </a:r>
            <a:endParaRPr lang="en-US" altLang="ja-JP" dirty="0"/>
          </a:p>
          <a:p>
            <a:endParaRPr kumimoji="1" lang="ja-JP" altLang="en-US"/>
          </a:p>
        </p:txBody>
      </p:sp>
      <p:grpSp>
        <p:nvGrpSpPr>
          <p:cNvPr id="4" name="グループ化 3">
            <a:extLst>
              <a:ext uri="{FF2B5EF4-FFF2-40B4-BE49-F238E27FC236}">
                <a16:creationId xmlns:a16="http://schemas.microsoft.com/office/drawing/2014/main" id="{2E134EE2-B546-9279-F313-CFE516846387}"/>
              </a:ext>
            </a:extLst>
          </p:cNvPr>
          <p:cNvGrpSpPr/>
          <p:nvPr/>
        </p:nvGrpSpPr>
        <p:grpSpPr>
          <a:xfrm>
            <a:off x="2120759" y="2144119"/>
            <a:ext cx="7947434" cy="3416222"/>
            <a:chOff x="2120759" y="2144119"/>
            <a:chExt cx="7947434" cy="3416222"/>
          </a:xfrm>
        </p:grpSpPr>
        <p:cxnSp>
          <p:nvCxnSpPr>
            <p:cNvPr id="24" name="直線コネクタ 23">
              <a:extLst>
                <a:ext uri="{FF2B5EF4-FFF2-40B4-BE49-F238E27FC236}">
                  <a16:creationId xmlns:a16="http://schemas.microsoft.com/office/drawing/2014/main" id="{644222AB-3D91-AE0F-3194-121CA1CC2CD7}"/>
                </a:ext>
              </a:extLst>
            </p:cNvPr>
            <p:cNvCxnSpPr/>
            <p:nvPr/>
          </p:nvCxnSpPr>
          <p:spPr>
            <a:xfrm>
              <a:off x="4485303" y="2988749"/>
              <a:ext cx="329580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9DD9A7F-70AA-0F92-4476-05DD441E535F}"/>
                </a:ext>
              </a:extLst>
            </p:cNvPr>
            <p:cNvCxnSpPr>
              <a:cxnSpLocks/>
            </p:cNvCxnSpPr>
            <p:nvPr/>
          </p:nvCxnSpPr>
          <p:spPr>
            <a:xfrm flipV="1">
              <a:off x="4485303" y="2988749"/>
              <a:ext cx="0" cy="213539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AAD7FB54-68A5-6E91-B147-07C912F26157}"/>
                </a:ext>
              </a:extLst>
            </p:cNvPr>
            <p:cNvCxnSpPr>
              <a:cxnSpLocks/>
            </p:cNvCxnSpPr>
            <p:nvPr/>
          </p:nvCxnSpPr>
          <p:spPr>
            <a:xfrm flipV="1">
              <a:off x="4485303" y="2988748"/>
              <a:ext cx="3295807" cy="213539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7" name="フリーフォーム 26">
              <a:extLst>
                <a:ext uri="{FF2B5EF4-FFF2-40B4-BE49-F238E27FC236}">
                  <a16:creationId xmlns:a16="http://schemas.microsoft.com/office/drawing/2014/main" id="{160395F3-F211-0E07-2577-531697C58574}"/>
                </a:ext>
              </a:extLst>
            </p:cNvPr>
            <p:cNvSpPr/>
            <p:nvPr/>
          </p:nvSpPr>
          <p:spPr>
            <a:xfrm>
              <a:off x="4493733" y="2499857"/>
              <a:ext cx="1593113" cy="2613044"/>
            </a:xfrm>
            <a:custGeom>
              <a:avLst/>
              <a:gdLst>
                <a:gd name="connsiteX0" fmla="*/ 0 w 2107580"/>
                <a:gd name="connsiteY0" fmla="*/ 3456878 h 3456878"/>
                <a:gd name="connsiteX1" fmla="*/ 568712 w 2107580"/>
                <a:gd name="connsiteY1" fmla="*/ 1884556 h 3456878"/>
                <a:gd name="connsiteX2" fmla="*/ 2107580 w 2107580"/>
                <a:gd name="connsiteY2" fmla="*/ 0 h 3456878"/>
              </a:gdLst>
              <a:ahLst/>
              <a:cxnLst>
                <a:cxn ang="0">
                  <a:pos x="connsiteX0" y="connsiteY0"/>
                </a:cxn>
                <a:cxn ang="0">
                  <a:pos x="connsiteX1" y="connsiteY1"/>
                </a:cxn>
                <a:cxn ang="0">
                  <a:pos x="connsiteX2" y="connsiteY2"/>
                </a:cxn>
              </a:cxnLst>
              <a:rect l="l" t="t" r="r" b="b"/>
              <a:pathLst>
                <a:path w="2107580" h="3456878">
                  <a:moveTo>
                    <a:pt x="0" y="3456878"/>
                  </a:moveTo>
                  <a:cubicBezTo>
                    <a:pt x="108724" y="2958790"/>
                    <a:pt x="217449" y="2460702"/>
                    <a:pt x="568712" y="1884556"/>
                  </a:cubicBezTo>
                  <a:cubicBezTo>
                    <a:pt x="919975" y="1308410"/>
                    <a:pt x="1513777" y="654205"/>
                    <a:pt x="210758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矢印コネクタ 32">
              <a:extLst>
                <a:ext uri="{FF2B5EF4-FFF2-40B4-BE49-F238E27FC236}">
                  <a16:creationId xmlns:a16="http://schemas.microsoft.com/office/drawing/2014/main" id="{34AA325D-8D4F-44C8-DB39-E155D9EFE16C}"/>
                </a:ext>
              </a:extLst>
            </p:cNvPr>
            <p:cNvCxnSpPr/>
            <p:nvPr/>
          </p:nvCxnSpPr>
          <p:spPr>
            <a:xfrm>
              <a:off x="4485303" y="2923115"/>
              <a:ext cx="1187109"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91C79B71-CE7F-181D-407C-321F2C0119B9}"/>
                </a:ext>
              </a:extLst>
            </p:cNvPr>
            <p:cNvCxnSpPr>
              <a:cxnSpLocks/>
            </p:cNvCxnSpPr>
            <p:nvPr/>
          </p:nvCxnSpPr>
          <p:spPr>
            <a:xfrm>
              <a:off x="5655728" y="2923115"/>
              <a:ext cx="2125382"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7315B1A0-C98D-A478-39A7-371AA16313B8}"/>
                    </a:ext>
                  </a:extLst>
                </p:cNvPr>
                <p:cNvSpPr txBox="1"/>
                <p:nvPr/>
              </p:nvSpPr>
              <p:spPr>
                <a:xfrm>
                  <a:off x="2120759" y="2726618"/>
                  <a:ext cx="2356115" cy="3782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b="0" i="1" smtClean="0">
                            <a:solidFill>
                              <a:prstClr val="black"/>
                            </a:solidFill>
                            <a:latin typeface="Cambria Math" panose="02040503050406030204" pitchFamily="18" charset="0"/>
                          </a:rPr>
                          <m:t>𝑄</m:t>
                        </m:r>
                        <m:r>
                          <a:rPr lang="en-US" altLang="ja-JP" b="0" i="1" smtClean="0">
                            <a:solidFill>
                              <a:prstClr val="black"/>
                            </a:solidFill>
                            <a:latin typeface="Cambria Math" panose="02040503050406030204" pitchFamily="18" charset="0"/>
                          </a:rPr>
                          <m:t>(</m:t>
                        </m:r>
                        <m:r>
                          <a:rPr lang="en-US" altLang="ja-JP" b="0" i="1" smtClean="0">
                            <a:solidFill>
                              <a:prstClr val="black"/>
                            </a:solidFill>
                            <a:latin typeface="Cambria Math" panose="02040503050406030204" pitchFamily="18" charset="0"/>
                          </a:rPr>
                          <m:t>𝑡</m:t>
                        </m:r>
                        <m:r>
                          <a:rPr lang="en-US" altLang="ja-JP" b="0" i="1" smtClean="0">
                            <a:solidFill>
                              <a:prstClr val="black"/>
                            </a:solidFill>
                            <a:latin typeface="Cambria Math" panose="02040503050406030204" pitchFamily="18" charset="0"/>
                          </a:rPr>
                          <m:t>+</m:t>
                        </m:r>
                        <m:r>
                          <a:rPr lang="en-US" altLang="ja-JP" b="0" i="1" smtClean="0">
                            <a:solidFill>
                              <a:prstClr val="black"/>
                            </a:solidFill>
                            <a:latin typeface="Cambria Math" panose="02040503050406030204" pitchFamily="18" charset="0"/>
                          </a:rPr>
                          <m:t>𝑑𝑡</m:t>
                        </m:r>
                        <m:r>
                          <a:rPr lang="en-US" altLang="ja-JP" b="0" i="1" smtClean="0">
                            <a:solidFill>
                              <a:prstClr val="black"/>
                            </a:solidFill>
                            <a:latin typeface="Cambria Math" panose="02040503050406030204" pitchFamily="18" charset="0"/>
                          </a:rPr>
                          <m:t>, </m:t>
                        </m:r>
                        <m:sSup>
                          <m:sSupPr>
                            <m:ctrlPr>
                              <a:rPr lang="en-US" altLang="ja-JP" b="0" i="1" smtClean="0">
                                <a:solidFill>
                                  <a:prstClr val="black"/>
                                </a:solidFill>
                                <a:latin typeface="Cambria Math" panose="02040503050406030204" pitchFamily="18" charset="0"/>
                              </a:rPr>
                            </m:ctrlPr>
                          </m:sSupPr>
                          <m:e>
                            <m:r>
                              <a:rPr lang="en-US" altLang="ja-JP" b="0" i="1" smtClean="0">
                                <a:solidFill>
                                  <a:prstClr val="black"/>
                                </a:solidFill>
                                <a:latin typeface="Cambria Math" panose="02040503050406030204" pitchFamily="18" charset="0"/>
                              </a:rPr>
                              <m:t>𝑥</m:t>
                            </m:r>
                          </m:e>
                          <m:sup>
                            <m:r>
                              <a:rPr lang="en-US" altLang="ja-JP" b="0" i="1" smtClean="0">
                                <a:solidFill>
                                  <a:prstClr val="black"/>
                                </a:solidFill>
                                <a:latin typeface="Cambria Math" panose="02040503050406030204" pitchFamily="18" charset="0"/>
                              </a:rPr>
                              <m:t>𝑖</m:t>
                            </m:r>
                          </m:sup>
                        </m:sSup>
                        <m:r>
                          <a:rPr lang="en-US" altLang="ja-JP" b="0" i="1" smtClean="0">
                            <a:solidFill>
                              <a:prstClr val="black"/>
                            </a:solidFill>
                            <a:latin typeface="Cambria Math" panose="02040503050406030204" pitchFamily="18" charset="0"/>
                          </a:rPr>
                          <m:t>−</m:t>
                        </m:r>
                        <m:sSup>
                          <m:sSupPr>
                            <m:ctrlPr>
                              <a:rPr lang="en-US" altLang="ja-JP" i="1">
                                <a:solidFill>
                                  <a:prstClr val="black"/>
                                </a:solidFill>
                                <a:latin typeface="Cambria Math" panose="02040503050406030204" pitchFamily="18" charset="0"/>
                              </a:rPr>
                            </m:ctrlPr>
                          </m:sSupPr>
                          <m:e>
                            <m:r>
                              <a:rPr lang="en-US" altLang="ja-JP" i="1" smtClean="0">
                                <a:solidFill>
                                  <a:prstClr val="black"/>
                                </a:solidFill>
                                <a:latin typeface="Cambria Math" panose="02040503050406030204" pitchFamily="18" charset="0"/>
                                <a:ea typeface="Cambria Math" panose="02040503050406030204" pitchFamily="18" charset="0"/>
                              </a:rPr>
                              <m:t>𝛽</m:t>
                            </m:r>
                          </m:e>
                          <m:sup>
                            <m:r>
                              <a:rPr lang="en-US" altLang="ja-JP" i="1">
                                <a:solidFill>
                                  <a:prstClr val="black"/>
                                </a:solidFill>
                                <a:latin typeface="Cambria Math" panose="02040503050406030204" pitchFamily="18" charset="0"/>
                              </a:rPr>
                              <m:t>𝑖</m:t>
                            </m:r>
                          </m:sup>
                        </m:sSup>
                        <m:r>
                          <a:rPr lang="en-US" altLang="ja-JP" b="0" i="1" smtClean="0">
                            <a:solidFill>
                              <a:prstClr val="black"/>
                            </a:solidFill>
                            <a:latin typeface="Cambria Math" panose="02040503050406030204" pitchFamily="18" charset="0"/>
                          </a:rPr>
                          <m:t>𝑑𝑡</m:t>
                        </m:r>
                        <m:r>
                          <a:rPr lang="en-US" altLang="ja-JP" b="0" i="1" smtClean="0">
                            <a:solidFill>
                              <a:prstClr val="black"/>
                            </a:solidFill>
                            <a:latin typeface="Cambria Math" panose="02040503050406030204" pitchFamily="18" charset="0"/>
                          </a:rPr>
                          <m:t>)</m:t>
                        </m:r>
                      </m:oMath>
                    </m:oMathPara>
                  </a14:m>
                  <a:endParaRPr lang="ja-JP" altLang="en-US"/>
                </a:p>
              </p:txBody>
            </p:sp>
          </mc:Choice>
          <mc:Fallback xmlns="">
            <p:sp>
              <p:nvSpPr>
                <p:cNvPr id="44" name="テキスト ボックス 43">
                  <a:extLst>
                    <a:ext uri="{FF2B5EF4-FFF2-40B4-BE49-F238E27FC236}">
                      <a16:creationId xmlns:a16="http://schemas.microsoft.com/office/drawing/2014/main" id="{7315B1A0-C98D-A478-39A7-371AA16313B8}"/>
                    </a:ext>
                  </a:extLst>
                </p:cNvPr>
                <p:cNvSpPr txBox="1">
                  <a:spLocks noRot="1" noChangeAspect="1" noMove="1" noResize="1" noEditPoints="1" noAdjustHandles="1" noChangeArrowheads="1" noChangeShapeType="1" noTextEdit="1"/>
                </p:cNvSpPr>
                <p:nvPr/>
              </p:nvSpPr>
              <p:spPr>
                <a:xfrm>
                  <a:off x="2120759" y="2726618"/>
                  <a:ext cx="2356115" cy="378245"/>
                </a:xfrm>
                <a:prstGeom prst="rect">
                  <a:avLst/>
                </a:prstGeom>
                <a:blipFill>
                  <a:blip r:embed="rId2"/>
                  <a:stretch>
                    <a:fillRect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1493D6DA-00F0-B8AA-09DB-B3D32F29C309}"/>
                    </a:ext>
                  </a:extLst>
                </p:cNvPr>
                <p:cNvSpPr txBox="1"/>
                <p:nvPr/>
              </p:nvSpPr>
              <p:spPr>
                <a:xfrm>
                  <a:off x="5852852" y="2144119"/>
                  <a:ext cx="467987" cy="3782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ja-JP" b="0" i="1" smtClean="0">
                                <a:solidFill>
                                  <a:prstClr val="black"/>
                                </a:solidFill>
                                <a:latin typeface="Cambria Math" panose="02040503050406030204" pitchFamily="18" charset="0"/>
                              </a:rPr>
                            </m:ctrlPr>
                          </m:sSupPr>
                          <m:e>
                            <m:r>
                              <a:rPr lang="en-US" altLang="ja-JP" b="0" i="1" smtClean="0">
                                <a:solidFill>
                                  <a:prstClr val="black"/>
                                </a:solidFill>
                                <a:latin typeface="Cambria Math" panose="02040503050406030204" pitchFamily="18" charset="0"/>
                              </a:rPr>
                              <m:t>𝑥</m:t>
                            </m:r>
                          </m:e>
                          <m:sup>
                            <m:r>
                              <a:rPr lang="en-US" altLang="ja-JP" b="0" i="1" smtClean="0">
                                <a:solidFill>
                                  <a:prstClr val="black"/>
                                </a:solidFill>
                                <a:latin typeface="Cambria Math" panose="02040503050406030204" pitchFamily="18" charset="0"/>
                              </a:rPr>
                              <m:t>𝑖</m:t>
                            </m:r>
                          </m:sup>
                        </m:sSup>
                      </m:oMath>
                    </m:oMathPara>
                  </a14:m>
                  <a:endParaRPr lang="ja-JP" altLang="en-US"/>
                </a:p>
              </p:txBody>
            </p:sp>
          </mc:Choice>
          <mc:Fallback xmlns="">
            <p:sp>
              <p:nvSpPr>
                <p:cNvPr id="46" name="テキスト ボックス 45">
                  <a:extLst>
                    <a:ext uri="{FF2B5EF4-FFF2-40B4-BE49-F238E27FC236}">
                      <a16:creationId xmlns:a16="http://schemas.microsoft.com/office/drawing/2014/main" id="{1493D6DA-00F0-B8AA-09DB-B3D32F29C309}"/>
                    </a:ext>
                  </a:extLst>
                </p:cNvPr>
                <p:cNvSpPr txBox="1">
                  <a:spLocks noRot="1" noChangeAspect="1" noMove="1" noResize="1" noEditPoints="1" noAdjustHandles="1" noChangeArrowheads="1" noChangeShapeType="1" noTextEdit="1"/>
                </p:cNvSpPr>
                <p:nvPr/>
              </p:nvSpPr>
              <p:spPr>
                <a:xfrm>
                  <a:off x="5852852" y="2144119"/>
                  <a:ext cx="467987" cy="37824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94CDD4E7-D0F6-B30E-9343-8EEDC2749458}"/>
                    </a:ext>
                  </a:extLst>
                </p:cNvPr>
                <p:cNvSpPr txBox="1"/>
                <p:nvPr/>
              </p:nvSpPr>
              <p:spPr>
                <a:xfrm>
                  <a:off x="7712078" y="2741366"/>
                  <a:ext cx="2356115" cy="3782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ja-JP" b="0" i="0" smtClean="0">
                            <a:solidFill>
                              <a:prstClr val="black"/>
                            </a:solidFill>
                            <a:latin typeface="Cambria Math" panose="02040503050406030204" pitchFamily="18" charset="0"/>
                          </a:rPr>
                          <m:t>R</m:t>
                        </m:r>
                        <m:r>
                          <a:rPr lang="en-US" altLang="ja-JP" b="0" i="1" smtClean="0">
                            <a:solidFill>
                              <a:prstClr val="black"/>
                            </a:solidFill>
                            <a:latin typeface="Cambria Math" panose="02040503050406030204" pitchFamily="18" charset="0"/>
                          </a:rPr>
                          <m:t>(</m:t>
                        </m:r>
                        <m:r>
                          <a:rPr lang="en-US" altLang="ja-JP" b="0" i="1" smtClean="0">
                            <a:solidFill>
                              <a:prstClr val="black"/>
                            </a:solidFill>
                            <a:latin typeface="Cambria Math" panose="02040503050406030204" pitchFamily="18" charset="0"/>
                          </a:rPr>
                          <m:t>𝑡</m:t>
                        </m:r>
                        <m:r>
                          <a:rPr lang="en-US" altLang="ja-JP" b="0" i="1" smtClean="0">
                            <a:solidFill>
                              <a:prstClr val="black"/>
                            </a:solidFill>
                            <a:latin typeface="Cambria Math" panose="02040503050406030204" pitchFamily="18" charset="0"/>
                          </a:rPr>
                          <m:t>+</m:t>
                        </m:r>
                        <m:r>
                          <a:rPr lang="en-US" altLang="ja-JP" b="0" i="1" smtClean="0">
                            <a:solidFill>
                              <a:prstClr val="black"/>
                            </a:solidFill>
                            <a:latin typeface="Cambria Math" panose="02040503050406030204" pitchFamily="18" charset="0"/>
                          </a:rPr>
                          <m:t>𝑑𝑡</m:t>
                        </m:r>
                        <m:r>
                          <a:rPr lang="en-US" altLang="ja-JP" b="0" i="1" smtClean="0">
                            <a:solidFill>
                              <a:prstClr val="black"/>
                            </a:solidFill>
                            <a:latin typeface="Cambria Math" panose="02040503050406030204" pitchFamily="18" charset="0"/>
                          </a:rPr>
                          <m:t>, </m:t>
                        </m:r>
                        <m:sSup>
                          <m:sSupPr>
                            <m:ctrlPr>
                              <a:rPr lang="en-US" altLang="ja-JP" b="0" i="1" smtClean="0">
                                <a:solidFill>
                                  <a:prstClr val="black"/>
                                </a:solidFill>
                                <a:latin typeface="Cambria Math" panose="02040503050406030204" pitchFamily="18" charset="0"/>
                              </a:rPr>
                            </m:ctrlPr>
                          </m:sSupPr>
                          <m:e>
                            <m:r>
                              <a:rPr lang="en-US" altLang="ja-JP" b="0" i="1" smtClean="0">
                                <a:solidFill>
                                  <a:prstClr val="black"/>
                                </a:solidFill>
                                <a:latin typeface="Cambria Math" panose="02040503050406030204" pitchFamily="18" charset="0"/>
                              </a:rPr>
                              <m:t>𝑥</m:t>
                            </m:r>
                          </m:e>
                          <m:sup>
                            <m:r>
                              <a:rPr lang="en-US" altLang="ja-JP" b="0" i="1" smtClean="0">
                                <a:solidFill>
                                  <a:prstClr val="black"/>
                                </a:solidFill>
                                <a:latin typeface="Cambria Math" panose="02040503050406030204" pitchFamily="18" charset="0"/>
                              </a:rPr>
                              <m:t>𝑖</m:t>
                            </m:r>
                          </m:sup>
                        </m:sSup>
                        <m:r>
                          <a:rPr lang="en-US" altLang="ja-JP" b="0" i="1" smtClean="0">
                            <a:solidFill>
                              <a:prstClr val="black"/>
                            </a:solidFill>
                            <a:latin typeface="Cambria Math" panose="02040503050406030204" pitchFamily="18" charset="0"/>
                          </a:rPr>
                          <m:t>+</m:t>
                        </m:r>
                        <m:sSup>
                          <m:sSupPr>
                            <m:ctrlPr>
                              <a:rPr lang="en-US" altLang="ja-JP" b="0" i="1" smtClean="0">
                                <a:solidFill>
                                  <a:prstClr val="black"/>
                                </a:solidFill>
                                <a:latin typeface="Cambria Math" panose="02040503050406030204" pitchFamily="18" charset="0"/>
                              </a:rPr>
                            </m:ctrlPr>
                          </m:sSupPr>
                          <m:e>
                            <m:r>
                              <a:rPr lang="en-US" altLang="ja-JP" b="0" i="1" smtClean="0">
                                <a:solidFill>
                                  <a:prstClr val="black"/>
                                </a:solidFill>
                                <a:latin typeface="Cambria Math" panose="02040503050406030204" pitchFamily="18" charset="0"/>
                              </a:rPr>
                              <m:t>𝑑𝑥</m:t>
                            </m:r>
                          </m:e>
                          <m:sup>
                            <m:r>
                              <a:rPr lang="en-US" altLang="ja-JP" b="0" i="1" smtClean="0">
                                <a:solidFill>
                                  <a:prstClr val="black"/>
                                </a:solidFill>
                                <a:latin typeface="Cambria Math" panose="02040503050406030204" pitchFamily="18" charset="0"/>
                              </a:rPr>
                              <m:t>𝑖</m:t>
                            </m:r>
                          </m:sup>
                        </m:sSup>
                        <m:r>
                          <a:rPr lang="en-US" altLang="ja-JP" b="0" i="1" smtClean="0">
                            <a:solidFill>
                              <a:prstClr val="black"/>
                            </a:solidFill>
                            <a:latin typeface="Cambria Math" panose="02040503050406030204" pitchFamily="18" charset="0"/>
                          </a:rPr>
                          <m:t>)</m:t>
                        </m:r>
                      </m:oMath>
                    </m:oMathPara>
                  </a14:m>
                  <a:endParaRPr lang="ja-JP" altLang="en-US"/>
                </a:p>
              </p:txBody>
            </p:sp>
          </mc:Choice>
          <mc:Fallback xmlns="">
            <p:sp>
              <p:nvSpPr>
                <p:cNvPr id="47" name="テキスト ボックス 46">
                  <a:extLst>
                    <a:ext uri="{FF2B5EF4-FFF2-40B4-BE49-F238E27FC236}">
                      <a16:creationId xmlns:a16="http://schemas.microsoft.com/office/drawing/2014/main" id="{94CDD4E7-D0F6-B30E-9343-8EEDC2749458}"/>
                    </a:ext>
                  </a:extLst>
                </p:cNvPr>
                <p:cNvSpPr txBox="1">
                  <a:spLocks noRot="1" noChangeAspect="1" noMove="1" noResize="1" noEditPoints="1" noAdjustHandles="1" noChangeArrowheads="1" noChangeShapeType="1" noTextEdit="1"/>
                </p:cNvSpPr>
                <p:nvPr/>
              </p:nvSpPr>
              <p:spPr>
                <a:xfrm>
                  <a:off x="7712078" y="2741366"/>
                  <a:ext cx="2356115" cy="378245"/>
                </a:xfrm>
                <a:prstGeom prst="rect">
                  <a:avLst/>
                </a:prstGeom>
                <a:blipFill>
                  <a:blip r:embed="rId4"/>
                  <a:stretch>
                    <a:fillRect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FBB77C2E-B123-DB78-5AA2-4BD969C862B1}"/>
                    </a:ext>
                  </a:extLst>
                </p:cNvPr>
                <p:cNvSpPr txBox="1"/>
                <p:nvPr/>
              </p:nvSpPr>
              <p:spPr>
                <a:xfrm>
                  <a:off x="6557358" y="2493634"/>
                  <a:ext cx="467987" cy="3782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ja-JP" b="0" i="1" smtClean="0">
                                <a:solidFill>
                                  <a:prstClr val="black"/>
                                </a:solidFill>
                                <a:latin typeface="Cambria Math" panose="02040503050406030204" pitchFamily="18" charset="0"/>
                              </a:rPr>
                            </m:ctrlPr>
                          </m:sSupPr>
                          <m:e>
                            <m:r>
                              <a:rPr lang="en-US" altLang="ja-JP" b="0" i="1" smtClean="0">
                                <a:solidFill>
                                  <a:prstClr val="black"/>
                                </a:solidFill>
                                <a:latin typeface="Cambria Math" panose="02040503050406030204" pitchFamily="18" charset="0"/>
                              </a:rPr>
                              <m:t>𝑑𝑥</m:t>
                            </m:r>
                          </m:e>
                          <m:sup>
                            <m:r>
                              <a:rPr lang="en-US" altLang="ja-JP" b="0" i="1" smtClean="0">
                                <a:solidFill>
                                  <a:prstClr val="black"/>
                                </a:solidFill>
                                <a:latin typeface="Cambria Math" panose="02040503050406030204" pitchFamily="18" charset="0"/>
                              </a:rPr>
                              <m:t>𝑖</m:t>
                            </m:r>
                          </m:sup>
                        </m:sSup>
                      </m:oMath>
                    </m:oMathPara>
                  </a14:m>
                  <a:endParaRPr lang="ja-JP" altLang="en-US"/>
                </a:p>
              </p:txBody>
            </p:sp>
          </mc:Choice>
          <mc:Fallback xmlns="">
            <p:sp>
              <p:nvSpPr>
                <p:cNvPr id="48" name="テキスト ボックス 47">
                  <a:extLst>
                    <a:ext uri="{FF2B5EF4-FFF2-40B4-BE49-F238E27FC236}">
                      <a16:creationId xmlns:a16="http://schemas.microsoft.com/office/drawing/2014/main" id="{FBB77C2E-B123-DB78-5AA2-4BD969C862B1}"/>
                    </a:ext>
                  </a:extLst>
                </p:cNvPr>
                <p:cNvSpPr txBox="1">
                  <a:spLocks noRot="1" noChangeAspect="1" noMove="1" noResize="1" noEditPoints="1" noAdjustHandles="1" noChangeArrowheads="1" noChangeShapeType="1" noTextEdit="1"/>
                </p:cNvSpPr>
                <p:nvPr/>
              </p:nvSpPr>
              <p:spPr>
                <a:xfrm>
                  <a:off x="6557358" y="2493634"/>
                  <a:ext cx="467987" cy="378245"/>
                </a:xfrm>
                <a:prstGeom prst="rect">
                  <a:avLst/>
                </a:prstGeom>
                <a:blipFill>
                  <a:blip r:embed="rId5"/>
                  <a:stretch>
                    <a:fillRect r="-27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6E0BCB5A-DF66-6BF4-3EBC-99ECE4B69C6F}"/>
                    </a:ext>
                  </a:extLst>
                </p:cNvPr>
                <p:cNvSpPr txBox="1"/>
                <p:nvPr/>
              </p:nvSpPr>
              <p:spPr>
                <a:xfrm>
                  <a:off x="3402351" y="5167348"/>
                  <a:ext cx="1298822" cy="3929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a:solidFill>
                              <a:prstClr val="black"/>
                            </a:solidFill>
                            <a:latin typeface="Cambria Math" panose="02040503050406030204" pitchFamily="18" charset="0"/>
                          </a:rPr>
                          <m:t>𝑃</m:t>
                        </m:r>
                        <m:r>
                          <a:rPr lang="en-US" altLang="ja-JP" b="0" i="1" smtClean="0">
                            <a:solidFill>
                              <a:prstClr val="black"/>
                            </a:solidFill>
                            <a:latin typeface="Cambria Math" panose="02040503050406030204" pitchFamily="18" charset="0"/>
                          </a:rPr>
                          <m:t>(</m:t>
                        </m:r>
                        <m:r>
                          <a:rPr lang="en-US" altLang="ja-JP" b="0" i="1" smtClean="0">
                            <a:solidFill>
                              <a:prstClr val="black"/>
                            </a:solidFill>
                            <a:latin typeface="Cambria Math" panose="02040503050406030204" pitchFamily="18" charset="0"/>
                          </a:rPr>
                          <m:t>𝑡</m:t>
                        </m:r>
                        <m:r>
                          <a:rPr lang="en-US" altLang="ja-JP" b="0" i="1" smtClean="0">
                            <a:solidFill>
                              <a:prstClr val="black"/>
                            </a:solidFill>
                            <a:latin typeface="Cambria Math" panose="02040503050406030204" pitchFamily="18" charset="0"/>
                          </a:rPr>
                          <m:t>, </m:t>
                        </m:r>
                        <m:sSup>
                          <m:sSupPr>
                            <m:ctrlPr>
                              <a:rPr lang="en-US" altLang="ja-JP" b="0" i="1" smtClean="0">
                                <a:solidFill>
                                  <a:prstClr val="black"/>
                                </a:solidFill>
                                <a:latin typeface="Cambria Math" panose="02040503050406030204" pitchFamily="18" charset="0"/>
                              </a:rPr>
                            </m:ctrlPr>
                          </m:sSupPr>
                          <m:e>
                            <m:r>
                              <a:rPr lang="en-US" altLang="ja-JP" b="0" i="1" smtClean="0">
                                <a:solidFill>
                                  <a:prstClr val="black"/>
                                </a:solidFill>
                                <a:latin typeface="Cambria Math" panose="02040503050406030204" pitchFamily="18" charset="0"/>
                              </a:rPr>
                              <m:t>𝑥</m:t>
                            </m:r>
                          </m:e>
                          <m:sup>
                            <m:r>
                              <a:rPr lang="en-US" altLang="ja-JP" b="0" i="1" smtClean="0">
                                <a:solidFill>
                                  <a:prstClr val="black"/>
                                </a:solidFill>
                                <a:latin typeface="Cambria Math" panose="02040503050406030204" pitchFamily="18" charset="0"/>
                              </a:rPr>
                              <m:t>𝑖</m:t>
                            </m:r>
                          </m:sup>
                        </m:sSup>
                        <m:r>
                          <a:rPr lang="en-US" altLang="ja-JP" b="0" i="1" smtClean="0">
                            <a:solidFill>
                              <a:prstClr val="black"/>
                            </a:solidFill>
                            <a:latin typeface="Cambria Math" panose="02040503050406030204" pitchFamily="18" charset="0"/>
                          </a:rPr>
                          <m:t>)</m:t>
                        </m:r>
                      </m:oMath>
                    </m:oMathPara>
                  </a14:m>
                  <a:endParaRPr lang="ja-JP" altLang="en-US"/>
                </a:p>
              </p:txBody>
            </p:sp>
          </mc:Choice>
          <mc:Fallback xmlns="">
            <p:sp>
              <p:nvSpPr>
                <p:cNvPr id="49" name="テキスト ボックス 48">
                  <a:extLst>
                    <a:ext uri="{FF2B5EF4-FFF2-40B4-BE49-F238E27FC236}">
                      <a16:creationId xmlns:a16="http://schemas.microsoft.com/office/drawing/2014/main" id="{6E0BCB5A-DF66-6BF4-3EBC-99ECE4B69C6F}"/>
                    </a:ext>
                  </a:extLst>
                </p:cNvPr>
                <p:cNvSpPr txBox="1">
                  <a:spLocks noRot="1" noChangeAspect="1" noMove="1" noResize="1" noEditPoints="1" noAdjustHandles="1" noChangeArrowheads="1" noChangeShapeType="1" noTextEdit="1"/>
                </p:cNvSpPr>
                <p:nvPr/>
              </p:nvSpPr>
              <p:spPr>
                <a:xfrm>
                  <a:off x="3402351" y="5167348"/>
                  <a:ext cx="1298822" cy="392993"/>
                </a:xfrm>
                <a:prstGeom prst="rect">
                  <a:avLst/>
                </a:prstGeom>
                <a:blipFill>
                  <a:blip r:embed="rId6"/>
                  <a:stretch>
                    <a:fillRect b="-96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545A7AC2-5B92-2F3D-8386-607E8A1D9A6C}"/>
                    </a:ext>
                  </a:extLst>
                </p:cNvPr>
                <p:cNvSpPr txBox="1"/>
                <p:nvPr/>
              </p:nvSpPr>
              <p:spPr>
                <a:xfrm>
                  <a:off x="5672412" y="4056443"/>
                  <a:ext cx="12988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b="0" i="1" smtClean="0">
                            <a:solidFill>
                              <a:prstClr val="black"/>
                            </a:solidFill>
                            <a:latin typeface="Cambria Math" panose="02040503050406030204" pitchFamily="18" charset="0"/>
                          </a:rPr>
                          <m:t>𝑑𝑠</m:t>
                        </m:r>
                      </m:oMath>
                    </m:oMathPara>
                  </a14:m>
                  <a:endParaRPr lang="ja-JP" altLang="en-US"/>
                </a:p>
              </p:txBody>
            </p:sp>
          </mc:Choice>
          <mc:Fallback xmlns="">
            <p:sp>
              <p:nvSpPr>
                <p:cNvPr id="50" name="テキスト ボックス 49">
                  <a:extLst>
                    <a:ext uri="{FF2B5EF4-FFF2-40B4-BE49-F238E27FC236}">
                      <a16:creationId xmlns:a16="http://schemas.microsoft.com/office/drawing/2014/main" id="{545A7AC2-5B92-2F3D-8386-607E8A1D9A6C}"/>
                    </a:ext>
                  </a:extLst>
                </p:cNvPr>
                <p:cNvSpPr txBox="1">
                  <a:spLocks noRot="1" noChangeAspect="1" noMove="1" noResize="1" noEditPoints="1" noAdjustHandles="1" noChangeArrowheads="1" noChangeShapeType="1" noTextEdit="1"/>
                </p:cNvSpPr>
                <p:nvPr/>
              </p:nvSpPr>
              <p:spPr>
                <a:xfrm>
                  <a:off x="5672412" y="4056443"/>
                  <a:ext cx="1298822"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B20B9E02-AC51-57B7-CE5A-709D417A12DE}"/>
                    </a:ext>
                  </a:extLst>
                </p:cNvPr>
                <p:cNvSpPr txBox="1"/>
                <p:nvPr/>
              </p:nvSpPr>
              <p:spPr>
                <a:xfrm>
                  <a:off x="4679332" y="2517677"/>
                  <a:ext cx="922558" cy="3782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ja-JP" b="0" i="1" smtClean="0">
                                <a:solidFill>
                                  <a:prstClr val="black"/>
                                </a:solidFill>
                                <a:latin typeface="Cambria Math" panose="02040503050406030204" pitchFamily="18" charset="0"/>
                              </a:rPr>
                            </m:ctrlPr>
                          </m:sSupPr>
                          <m:e>
                            <m:r>
                              <a:rPr lang="en-US" altLang="ja-JP" b="0" i="1" smtClean="0">
                                <a:solidFill>
                                  <a:prstClr val="black"/>
                                </a:solidFill>
                                <a:latin typeface="Cambria Math" panose="02040503050406030204" pitchFamily="18" charset="0"/>
                                <a:ea typeface="Cambria Math" panose="02040503050406030204" pitchFamily="18" charset="0"/>
                              </a:rPr>
                              <m:t>𝛽</m:t>
                            </m:r>
                          </m:e>
                          <m:sup>
                            <m:r>
                              <a:rPr lang="en-US" altLang="ja-JP" b="0" i="1" smtClean="0">
                                <a:solidFill>
                                  <a:prstClr val="black"/>
                                </a:solidFill>
                                <a:latin typeface="Cambria Math" panose="02040503050406030204" pitchFamily="18" charset="0"/>
                              </a:rPr>
                              <m:t>𝑖</m:t>
                            </m:r>
                          </m:sup>
                        </m:sSup>
                      </m:oMath>
                    </m:oMathPara>
                  </a14:m>
                  <a:endParaRPr lang="ja-JP" altLang="en-US"/>
                </a:p>
              </p:txBody>
            </p:sp>
          </mc:Choice>
          <mc:Fallback xmlns="">
            <p:sp>
              <p:nvSpPr>
                <p:cNvPr id="52" name="テキスト ボックス 51">
                  <a:extLst>
                    <a:ext uri="{FF2B5EF4-FFF2-40B4-BE49-F238E27FC236}">
                      <a16:creationId xmlns:a16="http://schemas.microsoft.com/office/drawing/2014/main" id="{B20B9E02-AC51-57B7-CE5A-709D417A12DE}"/>
                    </a:ext>
                  </a:extLst>
                </p:cNvPr>
                <p:cNvSpPr txBox="1">
                  <a:spLocks noRot="1" noChangeAspect="1" noMove="1" noResize="1" noEditPoints="1" noAdjustHandles="1" noChangeArrowheads="1" noChangeShapeType="1" noTextEdit="1"/>
                </p:cNvSpPr>
                <p:nvPr/>
              </p:nvSpPr>
              <p:spPr>
                <a:xfrm>
                  <a:off x="4679332" y="2517677"/>
                  <a:ext cx="922558" cy="378245"/>
                </a:xfrm>
                <a:prstGeom prst="rect">
                  <a:avLst/>
                </a:prstGeom>
                <a:blipFill>
                  <a:blip r:embed="rId8"/>
                  <a:stretch>
                    <a:fillRect b="-96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32EF5233-B6BE-852C-4D08-0884567A4C14}"/>
                    </a:ext>
                  </a:extLst>
                </p:cNvPr>
                <p:cNvSpPr txBox="1"/>
                <p:nvPr/>
              </p:nvSpPr>
              <p:spPr>
                <a:xfrm>
                  <a:off x="3851239" y="3805295"/>
                  <a:ext cx="500708" cy="3793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b="0" i="1" smtClean="0">
                            <a:solidFill>
                              <a:prstClr val="black"/>
                            </a:solidFill>
                            <a:latin typeface="Cambria Math" panose="02040503050406030204" pitchFamily="18" charset="0"/>
                            <a:ea typeface="Cambria Math" panose="02040503050406030204" pitchFamily="18" charset="0"/>
                          </a:rPr>
                          <m:t>𝛼</m:t>
                        </m:r>
                        <m:r>
                          <a:rPr lang="en-US" altLang="ja-JP" b="0" i="1" smtClean="0">
                            <a:solidFill>
                              <a:prstClr val="black"/>
                            </a:solidFill>
                            <a:latin typeface="Cambria Math" panose="02040503050406030204" pitchFamily="18" charset="0"/>
                            <a:ea typeface="Cambria Math" panose="02040503050406030204" pitchFamily="18" charset="0"/>
                          </a:rPr>
                          <m:t>𝑑𝑡</m:t>
                        </m:r>
                      </m:oMath>
                    </m:oMathPara>
                  </a14:m>
                  <a:endParaRPr lang="ja-JP" altLang="en-US"/>
                </a:p>
              </p:txBody>
            </p:sp>
          </mc:Choice>
          <mc:Fallback xmlns="">
            <p:sp>
              <p:nvSpPr>
                <p:cNvPr id="54" name="テキスト ボックス 53">
                  <a:extLst>
                    <a:ext uri="{FF2B5EF4-FFF2-40B4-BE49-F238E27FC236}">
                      <a16:creationId xmlns:a16="http://schemas.microsoft.com/office/drawing/2014/main" id="{32EF5233-B6BE-852C-4D08-0884567A4C14}"/>
                    </a:ext>
                  </a:extLst>
                </p:cNvPr>
                <p:cNvSpPr txBox="1">
                  <a:spLocks noRot="1" noChangeAspect="1" noMove="1" noResize="1" noEditPoints="1" noAdjustHandles="1" noChangeArrowheads="1" noChangeShapeType="1" noTextEdit="1"/>
                </p:cNvSpPr>
                <p:nvPr/>
              </p:nvSpPr>
              <p:spPr>
                <a:xfrm>
                  <a:off x="3851239" y="3805295"/>
                  <a:ext cx="500708" cy="379377"/>
                </a:xfrm>
                <a:prstGeom prst="rect">
                  <a:avLst/>
                </a:prstGeom>
                <a:blipFill>
                  <a:blip r:embed="rId9"/>
                  <a:stretch>
                    <a:fillRect r="-75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155059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3.1.1</a:t>
            </a:r>
            <a:r>
              <a:rPr lang="en-US" altLang="ja-JP" sz="4000" dirty="0"/>
              <a:t> </a:t>
            </a:r>
            <a:r>
              <a:rPr kumimoji="1" lang="en-US" altLang="ja-JP" sz="4000" dirty="0"/>
              <a:t>ADM</a:t>
            </a:r>
            <a:r>
              <a:rPr kumimoji="1" lang="ja-JP" altLang="en-US" sz="4000"/>
              <a:t>分解</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buNone/>
                </a:pPr>
                <a:r>
                  <a:rPr lang="en-US" altLang="ja-JP" sz="1800" dirty="0"/>
                  <a:t>(3.3)</a:t>
                </a:r>
                <a:r>
                  <a:rPr lang="ja-JP" altLang="en-US" sz="1800"/>
                  <a:t>式</a:t>
                </a:r>
                <a:r>
                  <a:rPr lang="ja-JP" altLang="en-US" sz="1800" dirty="0"/>
                  <a:t>を見ると、時間に関係する成分</a:t>
                </a:r>
                <a14:m>
                  <m:oMath xmlns:m="http://schemas.openxmlformats.org/officeDocument/2006/math">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00</m:t>
                        </m:r>
                      </m:sub>
                    </m:sSub>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0</m:t>
                        </m:r>
                        <m:r>
                          <a:rPr lang="en-US" altLang="ja-JP" sz="1800" b="0" i="1" smtClean="0">
                            <a:latin typeface="Cambria Math" panose="02040503050406030204" pitchFamily="18" charset="0"/>
                          </a:rPr>
                          <m:t>𝑖</m:t>
                        </m:r>
                      </m:sub>
                    </m:sSub>
                  </m:oMath>
                </a14:m>
                <a:r>
                  <a:rPr lang="ja-JP" altLang="en-US" sz="1800" dirty="0"/>
                  <a:t>がラプス関数</a:t>
                </a:r>
                <a:r>
                  <a:rPr lang="ja-JP" altLang="en-US" sz="1800"/>
                  <a:t>とシフトベクトルで</a:t>
                </a:r>
                <a:r>
                  <a:rPr lang="ja-JP" altLang="en-US" sz="1800" dirty="0"/>
                  <a:t>、空間に関係する成分が空間の計量</a:t>
                </a:r>
                <a14:m>
                  <m:oMath xmlns:m="http://schemas.openxmlformats.org/officeDocument/2006/math">
                    <m:sSub>
                      <m:sSubPr>
                        <m:ctrlPr>
                          <a:rPr lang="en-US" altLang="ja-JP" sz="1800" i="1">
                            <a:latin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b="0" i="1" smtClean="0">
                            <a:latin typeface="Cambria Math" panose="02040503050406030204" pitchFamily="18" charset="0"/>
                          </a:rPr>
                          <m:t>𝑖𝑗</m:t>
                        </m:r>
                      </m:sub>
                    </m:sSub>
                  </m:oMath>
                </a14:m>
                <a:r>
                  <a:rPr lang="ja-JP" altLang="en-US" sz="1800" dirty="0"/>
                  <a:t>であらわされていることがわかる。</a:t>
                </a:r>
                <a:endParaRPr lang="en-US" altLang="ja-JP" sz="1800" dirty="0"/>
              </a:p>
              <a:p>
                <a:pPr marL="0" indent="0">
                  <a:buNone/>
                </a:pPr>
                <a:r>
                  <a:rPr lang="ja-JP" altLang="en-US" sz="1800"/>
                  <a:t>また</a:t>
                </a:r>
                <a:endParaRPr lang="en-US" altLang="ja-JP" sz="1800" dirty="0"/>
              </a:p>
              <a:p>
                <a:pPr marL="0" indent="0">
                  <a:buNone/>
                </a:pPr>
                <a:endParaRPr lang="en-US" altLang="ja-JP" sz="1800" dirty="0"/>
              </a:p>
              <a:p>
                <a:pPr marL="0" indent="0" algn="ctr">
                  <a:buNone/>
                </a:pPr>
                <a14:m>
                  <m:oMath xmlns:m="http://schemas.openxmlformats.org/officeDocument/2006/math">
                    <m:r>
                      <a:rPr lang="en-US" altLang="ja-JP" sz="1800" b="0" i="1" smtClean="0">
                        <a:latin typeface="Cambria Math" panose="02040503050406030204" pitchFamily="18" charset="0"/>
                      </a:rPr>
                      <m:t>𝑔</m:t>
                    </m:r>
                    <m:r>
                      <a:rPr lang="en-US" altLang="ja-JP" sz="1800" b="0" i="1" smtClean="0">
                        <a:latin typeface="Cambria Math" panose="02040503050406030204" pitchFamily="18" charset="0"/>
                      </a:rPr>
                      <m:t>=</m:t>
                    </m:r>
                    <m:func>
                      <m:funcPr>
                        <m:ctrlPr>
                          <a:rPr lang="en-US" altLang="ja-JP" sz="1800" b="0" i="1" smtClean="0">
                            <a:latin typeface="Cambria Math" panose="02040503050406030204" pitchFamily="18" charset="0"/>
                          </a:rPr>
                        </m:ctrlPr>
                      </m:funcPr>
                      <m:fName>
                        <m:r>
                          <m:rPr>
                            <m:sty m:val="p"/>
                          </m:rPr>
                          <a:rPr lang="en-US" altLang="ja-JP" sz="1800" b="0" i="0" smtClean="0">
                            <a:latin typeface="Cambria Math" panose="02040503050406030204" pitchFamily="18" charset="0"/>
                          </a:rPr>
                          <m:t>det</m:t>
                        </m:r>
                      </m:fName>
                      <m:e>
                        <m:d>
                          <m:dPr>
                            <m:ctrlPr>
                              <a:rPr lang="en-US" altLang="ja-JP" sz="1800" b="0" i="1" smtClean="0">
                                <a:latin typeface="Cambria Math" panose="02040503050406030204" pitchFamily="18" charset="0"/>
                              </a:rPr>
                            </m:ctrlPr>
                          </m:dPr>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𝑔</m:t>
                                </m:r>
                              </m:e>
                              <m:sub>
                                <m:r>
                                  <a:rPr lang="ja-JP" altLang="en-US" sz="1800" i="1">
                                    <a:latin typeface="Cambria Math" panose="02040503050406030204" pitchFamily="18" charset="0"/>
                                  </a:rPr>
                                  <m:t>𝜇𝜈</m:t>
                                </m:r>
                              </m:sub>
                            </m:sSub>
                          </m:e>
                        </m:d>
                      </m:e>
                    </m:func>
                    <m:r>
                      <a:rPr lang="en-US" altLang="ja-JP" sz="1800" b="0" i="1" smtClean="0">
                        <a:latin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𝛾</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ea typeface="Cambria Math" panose="02040503050406030204" pitchFamily="18" charset="0"/>
                          </a:rPr>
                          <m:t>𝛼</m:t>
                        </m:r>
                      </m:e>
                      <m:sup>
                        <m:r>
                          <a:rPr lang="en-US" altLang="ja-JP" sz="1800" b="0" i="1" smtClean="0">
                            <a:latin typeface="Cambria Math" panose="02040503050406030204" pitchFamily="18" charset="0"/>
                          </a:rPr>
                          <m:t>2</m:t>
                        </m:r>
                      </m:sup>
                    </m:sSup>
                  </m:oMath>
                </a14:m>
                <a:r>
                  <a:rPr lang="en-US" altLang="ja-JP" sz="1800" b="0" dirty="0"/>
                  <a:t>,     </a:t>
                </a:r>
                <a14:m>
                  <m:oMath xmlns:m="http://schemas.openxmlformats.org/officeDocument/2006/math">
                    <m:r>
                      <m:rPr>
                        <m:sty m:val="p"/>
                      </m:rPr>
                      <a:rPr lang="el-GR" altLang="ja-JP" sz="1800" b="0" i="1" smtClean="0">
                        <a:latin typeface="Cambria Math" panose="02040503050406030204" pitchFamily="18" charset="0"/>
                        <a:ea typeface="Cambria Math" panose="02040503050406030204" pitchFamily="18" charset="0"/>
                      </a:rPr>
                      <m:t>γ</m:t>
                    </m:r>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det</m:t>
                        </m:r>
                      </m:fName>
                      <m:e>
                        <m:d>
                          <m:dPr>
                            <m:ctrlPr>
                              <a:rPr lang="en-US" altLang="ja-JP" sz="1800" i="1">
                                <a:latin typeface="Cambria Math" panose="02040503050406030204" pitchFamily="18" charset="0"/>
                              </a:rPr>
                            </m:ctrlPr>
                          </m:dPr>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b="0" i="1" smtClean="0">
                                    <a:latin typeface="Cambria Math" panose="02040503050406030204" pitchFamily="18" charset="0"/>
                                  </a:rPr>
                                  <m:t>𝑖𝑗</m:t>
                                </m:r>
                              </m:sub>
                            </m:sSub>
                          </m:e>
                        </m:d>
                      </m:e>
                    </m:func>
                  </m:oMath>
                </a14:m>
                <a:endParaRPr lang="en-US" altLang="ja-JP" sz="1800" dirty="0"/>
              </a:p>
              <a:p>
                <a:pPr marL="0" indent="0" algn="ctr">
                  <a:buNone/>
                </a:pPr>
                <a:endParaRPr lang="en-US" altLang="ja-JP" sz="1800" dirty="0"/>
              </a:p>
              <a:p>
                <a:pPr marL="0" indent="0">
                  <a:buNone/>
                </a:pPr>
                <a14:m>
                  <m:oMathPara xmlns:m="http://schemas.openxmlformats.org/officeDocument/2006/math">
                    <m:oMathParaPr>
                      <m:jc m:val="centerGroup"/>
                    </m:oMathParaPr>
                    <m:oMath xmlns:m="http://schemas.openxmlformats.org/officeDocument/2006/math">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𝑔</m:t>
                          </m:r>
                        </m:e>
                        <m:sup>
                          <m:r>
                            <a:rPr lang="ja-JP" altLang="en-US" sz="1800" i="1">
                              <a:latin typeface="Cambria Math" panose="02040503050406030204" pitchFamily="18" charset="0"/>
                            </a:rPr>
                            <m:t>𝜇</m:t>
                          </m:r>
                          <m:r>
                            <a:rPr lang="ja-JP" altLang="en-US" sz="1800" i="1" smtClean="0">
                              <a:latin typeface="Cambria Math" panose="02040503050406030204" pitchFamily="18" charset="0"/>
                            </a:rPr>
                            <m:t>𝜈</m:t>
                          </m:r>
                        </m:sup>
                      </m:sSup>
                      <m:eqArr>
                        <m:eqArrPr>
                          <m:ctrlPr>
                            <a:rPr lang="en-US" altLang="ja-JP" sz="1800" b="0" i="1" smtClean="0">
                              <a:latin typeface="Cambria Math" panose="02040503050406030204" pitchFamily="18" charset="0"/>
                            </a:rPr>
                          </m:ctrlPr>
                        </m:eqArrPr>
                        <m:e>
                          <m:eqArr>
                            <m:eqArrPr>
                              <m:ctrlPr>
                                <a:rPr lang="en-US" altLang="ja-JP" sz="1800" b="0" i="1" smtClean="0">
                                  <a:latin typeface="Cambria Math" panose="02040503050406030204" pitchFamily="18" charset="0"/>
                                </a:rPr>
                              </m:ctrlPr>
                            </m:eqArrPr>
                            <m:e>
                              <m:r>
                                <a:rPr lang="en-US" altLang="ja-JP" sz="1800" b="0" i="0" smtClean="0">
                                  <a:latin typeface="Cambria Math" panose="02040503050406030204" pitchFamily="18" charset="0"/>
                                </a:rPr>
                                <m:t>=</m:t>
                              </m:r>
                              <m:d>
                                <m:dPr>
                                  <m:ctrlPr>
                                    <a:rPr lang="en-US" altLang="ja-JP" sz="1800" b="0" i="1" smtClean="0">
                                      <a:latin typeface="Cambria Math" panose="02040503050406030204" pitchFamily="18" charset="0"/>
                                    </a:rPr>
                                  </m:ctrlPr>
                                </m:dPr>
                                <m:e>
                                  <m:m>
                                    <m:mPr>
                                      <m:mcs>
                                        <m:mc>
                                          <m:mcPr>
                                            <m:count m:val="2"/>
                                            <m:mcJc m:val="center"/>
                                          </m:mcPr>
                                        </m:mc>
                                      </m:mcs>
                                      <m:ctrlPr>
                                        <a:rPr lang="en-US" altLang="ja-JP" sz="1800" b="0" i="1" smtClean="0">
                                          <a:latin typeface="Cambria Math" panose="02040503050406030204" pitchFamily="18" charset="0"/>
                                        </a:rPr>
                                      </m:ctrlPr>
                                    </m:mPr>
                                    <m:mr>
                                      <m:e>
                                        <m:r>
                                          <m:rPr>
                                            <m:brk m:alnAt="7"/>
                                          </m:rP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ea typeface="Cambria Math" panose="02040503050406030204" pitchFamily="18" charset="0"/>
                                              </a:rPr>
                                              <m:t>𝛼</m:t>
                                            </m:r>
                                          </m:e>
                                          <m:sup>
                                            <m:r>
                                              <a:rPr lang="en-US" altLang="ja-JP" sz="1800" b="0" i="1" smtClean="0">
                                                <a:latin typeface="Cambria Math" panose="02040503050406030204" pitchFamily="18" charset="0"/>
                                              </a:rPr>
                                              <m:t>−2</m:t>
                                            </m:r>
                                          </m:sup>
                                        </m:sSup>
                                      </m:e>
                                      <m:e>
                                        <m:sSup>
                                          <m:sSupPr>
                                            <m:ctrlPr>
                                              <a:rPr lang="en-US" altLang="ja-JP" sz="1800" i="1">
                                                <a:latin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𝛼</m:t>
                                            </m:r>
                                          </m:e>
                                          <m:sup>
                                            <m:r>
                                              <a:rPr lang="en-US" altLang="ja-JP" sz="1800" i="1">
                                                <a:latin typeface="Cambria Math" panose="02040503050406030204" pitchFamily="18" charset="0"/>
                                              </a:rPr>
                                              <m:t>−2</m:t>
                                            </m:r>
                                          </m:sup>
                                        </m:sSup>
                                        <m:sSup>
                                          <m:sSupPr>
                                            <m:ctrlPr>
                                              <a:rPr lang="en-US" altLang="ja-JP" sz="1800" i="1">
                                                <a:latin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𝛽</m:t>
                                            </m:r>
                                          </m:e>
                                          <m:sup>
                                            <m:r>
                                              <a:rPr lang="en-US" altLang="ja-JP" sz="1800" b="0" i="1" smtClean="0">
                                                <a:latin typeface="Cambria Math" panose="02040503050406030204" pitchFamily="18" charset="0"/>
                                              </a:rPr>
                                              <m:t>𝑖</m:t>
                                            </m:r>
                                          </m:sup>
                                        </m:sSup>
                                      </m:e>
                                    </m:mr>
                                    <m:mr>
                                      <m:e>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ea typeface="Cambria Math" panose="02040503050406030204" pitchFamily="18" charset="0"/>
                                              </a:rPr>
                                              <m:t>𝛼</m:t>
                                            </m:r>
                                          </m:e>
                                          <m:sup>
                                            <m:r>
                                              <a:rPr lang="en-US" altLang="ja-JP" sz="1800" b="0" i="1" smtClean="0">
                                                <a:latin typeface="Cambria Math" panose="02040503050406030204" pitchFamily="18" charset="0"/>
                                              </a:rPr>
                                              <m:t>−2</m:t>
                                            </m:r>
                                          </m:sup>
                                        </m:sSup>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ea typeface="Cambria Math" panose="02040503050406030204" pitchFamily="18" charset="0"/>
                                              </a:rPr>
                                              <m:t>𝛽</m:t>
                                            </m:r>
                                          </m:e>
                                          <m:sup>
                                            <m:r>
                                              <a:rPr lang="en-US" altLang="ja-JP" sz="1800" b="0" i="1" smtClean="0">
                                                <a:latin typeface="Cambria Math" panose="02040503050406030204" pitchFamily="18" charset="0"/>
                                              </a:rPr>
                                              <m:t>𝑗</m:t>
                                            </m:r>
                                          </m:sup>
                                        </m:sSup>
                                      </m:e>
                                      <m:e>
                                        <m:sSup>
                                          <m:sSupPr>
                                            <m:ctrlPr>
                                              <a:rPr lang="en-US" altLang="ja-JP" sz="1800" b="0" i="1" smtClean="0">
                                                <a:latin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𝛾</m:t>
                                            </m:r>
                                          </m:e>
                                          <m:sup>
                                            <m:r>
                                              <a:rPr lang="en-US" altLang="ja-JP" sz="1800" b="0" i="1" smtClean="0">
                                                <a:latin typeface="Cambria Math" panose="02040503050406030204" pitchFamily="18" charset="0"/>
                                              </a:rPr>
                                              <m:t>𝑖𝑗</m:t>
                                            </m:r>
                                          </m:sup>
                                        </m:sSup>
                                        <m: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ea typeface="Cambria Math" panose="02040503050406030204" pitchFamily="18" charset="0"/>
                                              </a:rPr>
                                              <m:t>𝛼</m:t>
                                            </m:r>
                                          </m:e>
                                          <m:sup>
                                            <m:r>
                                              <a:rPr lang="en-US" altLang="ja-JP" sz="1800" b="0" i="1" smtClean="0">
                                                <a:latin typeface="Cambria Math" panose="02040503050406030204" pitchFamily="18" charset="0"/>
                                              </a:rPr>
                                              <m:t>−2</m:t>
                                            </m:r>
                                          </m:sup>
                                        </m:sSup>
                                        <m:sSup>
                                          <m:sSupPr>
                                            <m:ctrlPr>
                                              <a:rPr lang="en-US" altLang="ja-JP" sz="1800" i="1">
                                                <a:latin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𝛽</m:t>
                                            </m:r>
                                          </m:e>
                                          <m:sup>
                                            <m:r>
                                              <a:rPr lang="en-US" altLang="ja-JP" sz="1800" b="0" i="1" smtClean="0">
                                                <a:latin typeface="Cambria Math" panose="02040503050406030204" pitchFamily="18" charset="0"/>
                                              </a:rPr>
                                              <m:t>𝑖</m:t>
                                            </m:r>
                                          </m:sup>
                                        </m:sSup>
                                        <m:sSup>
                                          <m:sSupPr>
                                            <m:ctrlPr>
                                              <a:rPr lang="en-US" altLang="ja-JP" sz="1800" i="1">
                                                <a:latin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𝛽</m:t>
                                            </m:r>
                                          </m:e>
                                          <m:sup>
                                            <m:r>
                                              <a:rPr lang="en-US" altLang="ja-JP" sz="1800" b="0" i="1" smtClean="0">
                                                <a:latin typeface="Cambria Math" panose="02040503050406030204" pitchFamily="18" charset="0"/>
                                              </a:rPr>
                                              <m:t>𝑗</m:t>
                                            </m:r>
                                          </m:sup>
                                        </m:sSup>
                                      </m:e>
                                    </m:mr>
                                  </m:m>
                                </m:e>
                              </m:d>
                              <m:r>
                                <a:rPr lang="en-US" altLang="ja-JP" sz="1800" b="0" i="1" smtClean="0">
                                  <a:latin typeface="Cambria Math" panose="02040503050406030204" pitchFamily="18" charset="0"/>
                                </a:rPr>
                                <m:t>#</m:t>
                              </m:r>
                            </m:e>
                          </m:eqArr>
                          <m:r>
                            <a:rPr lang="en-US" altLang="ja-JP" sz="1800" b="0" i="1" smtClean="0">
                              <a:latin typeface="Cambria Math" panose="02040503050406030204" pitchFamily="18" charset="0"/>
                            </a:rPr>
                            <m:t>#</m:t>
                          </m:r>
                        </m:e>
                      </m:eqArr>
                    </m:oMath>
                  </m:oMathPara>
                </a14:m>
                <a:endParaRPr lang="en-US" altLang="ja-JP" sz="1800" b="0" dirty="0"/>
              </a:p>
              <a:p>
                <a:pPr marL="0" indent="0">
                  <a:buNone/>
                </a:pPr>
                <a:endParaRPr lang="en-US" altLang="ja-JP" sz="1800" dirty="0"/>
              </a:p>
              <a:p>
                <a:pPr marL="0" indent="0">
                  <a:buNone/>
                </a:pPr>
                <a:r>
                  <a:rPr lang="ja-JP" altLang="en-US" sz="1800" dirty="0"/>
                  <a:t>で</a:t>
                </a:r>
                <a:r>
                  <a:rPr lang="ja-JP" altLang="en-US" sz="1800"/>
                  <a:t>ある。</a:t>
                </a:r>
                <a:endParaRPr lang="en-US" altLang="ja-JP" sz="1800" dirty="0"/>
              </a:p>
              <a:p>
                <a:pPr marL="0" indent="0">
                  <a:buNone/>
                </a:pPr>
                <a:r>
                  <a:rPr lang="ja-JP" altLang="en-US" sz="1800"/>
                  <a:t>計量がもとまったのでアフィン係数、リーマンテンソルを書き下すことができ、</a:t>
                </a:r>
                <a:r>
                  <a:rPr lang="en-US" altLang="ja-JP" sz="1800" dirty="0"/>
                  <a:t>Einstein Hilbert</a:t>
                </a:r>
                <a:r>
                  <a:rPr lang="ja-JP" altLang="en-US" sz="1800"/>
                  <a:t>作用を求めることができる。</a:t>
                </a:r>
                <a:r>
                  <a:rPr lang="en-US" altLang="ja-JP" sz="1800" dirty="0"/>
                  <a:t>(</a:t>
                </a:r>
                <a:r>
                  <a:rPr lang="ja-JP" altLang="en-US" sz="1800"/>
                  <a:t>導出省略</a:t>
                </a:r>
                <a:r>
                  <a:rPr lang="en-US" altLang="ja-JP" sz="1800" dirty="0"/>
                  <a:t>)</a:t>
                </a:r>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603" t="-1140" r="-362"/>
                </a:stretch>
              </a:blipFill>
            </p:spPr>
            <p:txBody>
              <a:bodyPr/>
              <a:lstStyle/>
              <a:p>
                <a:r>
                  <a:rPr lang="ja-JP" altLang="en-US">
                    <a:noFill/>
                  </a:rPr>
                  <a:t> </a:t>
                </a:r>
              </a:p>
            </p:txBody>
          </p:sp>
        </mc:Fallback>
      </mc:AlternateContent>
      <p:grpSp>
        <p:nvGrpSpPr>
          <p:cNvPr id="22" name="グループ化 21">
            <a:extLst>
              <a:ext uri="{FF2B5EF4-FFF2-40B4-BE49-F238E27FC236}">
                <a16:creationId xmlns:a16="http://schemas.microsoft.com/office/drawing/2014/main" id="{9C4D8821-A0C2-2F21-A9B3-2DEADE1AC348}"/>
              </a:ext>
            </a:extLst>
          </p:cNvPr>
          <p:cNvGrpSpPr/>
          <p:nvPr/>
        </p:nvGrpSpPr>
        <p:grpSpPr>
          <a:xfrm>
            <a:off x="5245390" y="4187295"/>
            <a:ext cx="2298410" cy="587830"/>
            <a:chOff x="3772292" y="5109018"/>
            <a:chExt cx="3928533" cy="1016725"/>
          </a:xfrm>
        </p:grpSpPr>
        <p:cxnSp>
          <p:nvCxnSpPr>
            <p:cNvPr id="20" name="直線コネクタ 19">
              <a:extLst>
                <a:ext uri="{FF2B5EF4-FFF2-40B4-BE49-F238E27FC236}">
                  <a16:creationId xmlns:a16="http://schemas.microsoft.com/office/drawing/2014/main" id="{5B225564-D84D-03CC-D25F-C02910D434F2}"/>
                </a:ext>
              </a:extLst>
            </p:cNvPr>
            <p:cNvCxnSpPr>
              <a:cxnSpLocks/>
            </p:cNvCxnSpPr>
            <p:nvPr/>
          </p:nvCxnSpPr>
          <p:spPr>
            <a:xfrm>
              <a:off x="3772292" y="5617381"/>
              <a:ext cx="3928533" cy="0"/>
            </a:xfrm>
            <a:prstGeom prst="line">
              <a:avLst/>
            </a:prstGeom>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C96FBACF-1A55-A621-527D-806C10EB67D9}"/>
                </a:ext>
              </a:extLst>
            </p:cNvPr>
            <p:cNvCxnSpPr>
              <a:cxnSpLocks/>
            </p:cNvCxnSpPr>
            <p:nvPr/>
          </p:nvCxnSpPr>
          <p:spPr>
            <a:xfrm>
              <a:off x="4992795" y="5109018"/>
              <a:ext cx="0" cy="1016725"/>
            </a:xfrm>
            <a:prstGeom prst="line">
              <a:avLst/>
            </a:prstGeom>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27E1A68-D539-132B-3771-A407CA20544B}"/>
                  </a:ext>
                </a:extLst>
              </p:cNvPr>
              <p:cNvSpPr txBox="1"/>
              <p:nvPr/>
            </p:nvSpPr>
            <p:spPr>
              <a:xfrm>
                <a:off x="10799377" y="4443035"/>
                <a:ext cx="5626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(3.5)</m:t>
                      </m:r>
                    </m:oMath>
                  </m:oMathPara>
                </a14:m>
                <a:endParaRPr kumimoji="1" lang="ja-JP" altLang="en-US"/>
              </a:p>
            </p:txBody>
          </p:sp>
        </mc:Choice>
        <mc:Fallback xmlns="">
          <p:sp>
            <p:nvSpPr>
              <p:cNvPr id="4" name="テキスト ボックス 3">
                <a:extLst>
                  <a:ext uri="{FF2B5EF4-FFF2-40B4-BE49-F238E27FC236}">
                    <a16:creationId xmlns:a16="http://schemas.microsoft.com/office/drawing/2014/main" id="{727E1A68-D539-132B-3771-A407CA20544B}"/>
                  </a:ext>
                </a:extLst>
              </p:cNvPr>
              <p:cNvSpPr txBox="1">
                <a:spLocks noRot="1" noChangeAspect="1" noMove="1" noResize="1" noEditPoints="1" noAdjustHandles="1" noChangeArrowheads="1" noChangeShapeType="1" noTextEdit="1"/>
              </p:cNvSpPr>
              <p:nvPr/>
            </p:nvSpPr>
            <p:spPr>
              <a:xfrm>
                <a:off x="10799377" y="4443035"/>
                <a:ext cx="562655" cy="276999"/>
              </a:xfrm>
              <a:prstGeom prst="rect">
                <a:avLst/>
              </a:prstGeom>
              <a:blipFill>
                <a:blip r:embed="rId3"/>
                <a:stretch>
                  <a:fillRect l="-13333" r="-13333"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6A36E4B9-AFF3-C0C0-4F29-7E37F7455351}"/>
                  </a:ext>
                </a:extLst>
              </p:cNvPr>
              <p:cNvSpPr txBox="1"/>
              <p:nvPr/>
            </p:nvSpPr>
            <p:spPr>
              <a:xfrm>
                <a:off x="10773977" y="3628569"/>
                <a:ext cx="5626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(3.4)</m:t>
                      </m:r>
                    </m:oMath>
                  </m:oMathPara>
                </a14:m>
                <a:endParaRPr kumimoji="1" lang="ja-JP" altLang="en-US"/>
              </a:p>
            </p:txBody>
          </p:sp>
        </mc:Choice>
        <mc:Fallback xmlns="">
          <p:sp>
            <p:nvSpPr>
              <p:cNvPr id="5" name="テキスト ボックス 4">
                <a:extLst>
                  <a:ext uri="{FF2B5EF4-FFF2-40B4-BE49-F238E27FC236}">
                    <a16:creationId xmlns:a16="http://schemas.microsoft.com/office/drawing/2014/main" id="{6A36E4B9-AFF3-C0C0-4F29-7E37F7455351}"/>
                  </a:ext>
                </a:extLst>
              </p:cNvPr>
              <p:cNvSpPr txBox="1">
                <a:spLocks noRot="1" noChangeAspect="1" noMove="1" noResize="1" noEditPoints="1" noAdjustHandles="1" noChangeArrowheads="1" noChangeShapeType="1" noTextEdit="1"/>
              </p:cNvSpPr>
              <p:nvPr/>
            </p:nvSpPr>
            <p:spPr>
              <a:xfrm>
                <a:off x="10773977" y="3628569"/>
                <a:ext cx="562655" cy="276999"/>
              </a:xfrm>
              <a:prstGeom prst="rect">
                <a:avLst/>
              </a:prstGeom>
              <a:blipFill>
                <a:blip r:embed="rId4"/>
                <a:stretch>
                  <a:fillRect l="-13333" r="-13333" b="-3478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060278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3.1.1</a:t>
            </a:r>
            <a:r>
              <a:rPr lang="en-US" altLang="ja-JP" sz="4000" dirty="0"/>
              <a:t> </a:t>
            </a:r>
            <a:r>
              <a:rPr kumimoji="1" lang="en-US" altLang="ja-JP" sz="4000" dirty="0"/>
              <a:t>ADM</a:t>
            </a:r>
            <a:r>
              <a:rPr kumimoji="1" lang="ja-JP" altLang="en-US" sz="4000"/>
              <a:t>分解</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Autofit/>
              </a:bodyPr>
              <a:lstStyle/>
              <a:p>
                <a:pPr marL="0" indent="0">
                  <a:buNone/>
                </a:pPr>
                <a:r>
                  <a:rPr lang="en-US" altLang="ja-JP" sz="1800" dirty="0"/>
                  <a:t>ADM</a:t>
                </a:r>
                <a:r>
                  <a:rPr lang="ja-JP" altLang="en-US" sz="1800"/>
                  <a:t>分解した作用は</a:t>
                </a:r>
                <a:endParaRPr lang="en-US" altLang="ja-JP" sz="1800" dirty="0"/>
              </a:p>
              <a:p>
                <a:pPr marL="0" indent="0">
                  <a:buNone/>
                </a:pPr>
                <a:endParaRPr lang="en-US" altLang="ja-JP" sz="1800" dirty="0"/>
              </a:p>
              <a:p>
                <a:pPr marL="0" indent="0">
                  <a:buNone/>
                </a:pPr>
                <a14:m>
                  <m:oMathPara xmlns:m="http://schemas.openxmlformats.org/officeDocument/2006/math">
                    <m:oMathParaPr>
                      <m:jc m:val="centerGroup"/>
                    </m:oMathParaPr>
                    <m:oMath xmlns:m="http://schemas.openxmlformats.org/officeDocument/2006/math">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𝑆</m:t>
                          </m:r>
                        </m:e>
                        <m:sub>
                          <m:r>
                            <a:rPr lang="en-US" altLang="ja-JP" sz="1800" i="1">
                              <a:latin typeface="Cambria Math" panose="02040503050406030204" pitchFamily="18" charset="0"/>
                            </a:rPr>
                            <m:t>𝐸</m:t>
                          </m:r>
                        </m:sub>
                      </m:sSub>
                      <m:r>
                        <a:rPr lang="en-US" altLang="ja-JP" sz="1800" i="1">
                          <a:latin typeface="Cambria Math" panose="02040503050406030204" pitchFamily="18" charset="0"/>
                        </a:rPr>
                        <m:t>=</m:t>
                      </m:r>
                      <m:f>
                        <m:fPr>
                          <m:ctrlPr>
                            <a:rPr lang="en-US" altLang="ja-JP" sz="1800" i="1">
                              <a:latin typeface="Cambria Math" panose="02040503050406030204" pitchFamily="18" charset="0"/>
                              <a:ea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1</m:t>
                          </m:r>
                        </m:num>
                        <m:den>
                          <m:r>
                            <a:rPr lang="en-US" altLang="ja-JP" sz="1800" i="1">
                              <a:latin typeface="Cambria Math" panose="02040503050406030204" pitchFamily="18" charset="0"/>
                              <a:ea typeface="Cambria Math" panose="02040503050406030204" pitchFamily="18" charset="0"/>
                            </a:rPr>
                            <m:t>2</m:t>
                          </m:r>
                          <m:r>
                            <a:rPr lang="en-US" altLang="ja-JP" sz="1800" i="1">
                              <a:latin typeface="Cambria Math" panose="02040503050406030204" pitchFamily="18" charset="0"/>
                              <a:ea typeface="Cambria Math" panose="02040503050406030204" pitchFamily="18" charset="0"/>
                            </a:rPr>
                            <m:t>𝜅</m:t>
                          </m:r>
                        </m:den>
                      </m:f>
                      <m:nary>
                        <m:naryPr>
                          <m:limLoc m:val="undOvr"/>
                          <m:subHide m:val="on"/>
                          <m:supHide m:val="on"/>
                          <m:ctrlPr>
                            <a:rPr lang="en-US" altLang="ja-JP" sz="1800" i="1">
                              <a:latin typeface="Cambria Math" panose="02040503050406030204" pitchFamily="18" charset="0"/>
                              <a:ea typeface="Cambria Math" panose="02040503050406030204" pitchFamily="18" charset="0"/>
                            </a:rPr>
                          </m:ctrlPr>
                        </m:naryPr>
                        <m:sub/>
                        <m:sup/>
                        <m:e>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𝑑</m:t>
                              </m:r>
                            </m:e>
                            <m:sup>
                              <m:r>
                                <a:rPr lang="en-US" altLang="ja-JP" sz="1800" i="1">
                                  <a:latin typeface="Cambria Math" panose="02040503050406030204" pitchFamily="18" charset="0"/>
                                </a:rPr>
                                <m:t>4</m:t>
                              </m:r>
                            </m:sup>
                          </m:sSup>
                          <m:r>
                            <a:rPr lang="en-US" altLang="ja-JP" sz="1800" i="1">
                              <a:latin typeface="Cambria Math" panose="02040503050406030204" pitchFamily="18" charset="0"/>
                            </a:rPr>
                            <m:t>𝑥</m:t>
                          </m:r>
                          <m:rad>
                            <m:radPr>
                              <m:degHide m:val="on"/>
                              <m:ctrlPr>
                                <a:rPr lang="ja-JP" altLang="en-US" sz="1800" i="1" dirty="0">
                                  <a:latin typeface="Cambria Math" panose="02040503050406030204" pitchFamily="18" charset="0"/>
                                </a:rPr>
                              </m:ctrlPr>
                            </m:radPr>
                            <m:deg/>
                            <m:e>
                              <m:r>
                                <a:rPr lang="en-US" altLang="ja-JP" sz="1800" i="1" dirty="0">
                                  <a:latin typeface="Cambria Math" panose="02040503050406030204" pitchFamily="18" charset="0"/>
                                </a:rPr>
                                <m:t>−</m:t>
                              </m:r>
                              <m:sSup>
                                <m:sSupPr>
                                  <m:ctrlPr>
                                    <a:rPr lang="en-US" altLang="ja-JP" sz="1800" i="1" dirty="0">
                                      <a:latin typeface="Cambria Math" panose="02040503050406030204" pitchFamily="18" charset="0"/>
                                    </a:rPr>
                                  </m:ctrlPr>
                                </m:sSupPr>
                                <m:e>
                                  <m:r>
                                    <a:rPr lang="en-US" altLang="ja-JP" sz="1800" i="1" dirty="0">
                                      <a:latin typeface="Cambria Math" panose="02040503050406030204" pitchFamily="18" charset="0"/>
                                    </a:rPr>
                                    <m:t>𝑔</m:t>
                                  </m:r>
                                </m:e>
                                <m:sup>
                                  <m:d>
                                    <m:dPr>
                                      <m:ctrlPr>
                                        <a:rPr lang="en-US" altLang="ja-JP" sz="1800" i="1" dirty="0">
                                          <a:latin typeface="Cambria Math" panose="02040503050406030204" pitchFamily="18" charset="0"/>
                                        </a:rPr>
                                      </m:ctrlPr>
                                    </m:dPr>
                                    <m:e>
                                      <m:r>
                                        <a:rPr lang="en-US" altLang="ja-JP" sz="1800" i="1" dirty="0">
                                          <a:latin typeface="Cambria Math" panose="02040503050406030204" pitchFamily="18" charset="0"/>
                                        </a:rPr>
                                        <m:t>4</m:t>
                                      </m:r>
                                    </m:e>
                                  </m:d>
                                </m:sup>
                              </m:sSup>
                            </m:e>
                          </m:rad>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𝑅</m:t>
                              </m:r>
                            </m:e>
                            <m:sup>
                              <m:d>
                                <m:dPr>
                                  <m:ctrlPr>
                                    <a:rPr lang="en-US" altLang="ja-JP" sz="1800" i="1">
                                      <a:latin typeface="Cambria Math" panose="02040503050406030204" pitchFamily="18" charset="0"/>
                                    </a:rPr>
                                  </m:ctrlPr>
                                </m:dPr>
                                <m:e>
                                  <m:r>
                                    <a:rPr lang="en-US" altLang="ja-JP" sz="1800" i="1">
                                      <a:latin typeface="Cambria Math" panose="02040503050406030204" pitchFamily="18" charset="0"/>
                                    </a:rPr>
                                    <m:t>4</m:t>
                                  </m:r>
                                </m:e>
                              </m:d>
                            </m:sup>
                          </m:sSup>
                        </m:e>
                      </m:nary>
                      <m:r>
                        <a:rPr lang="en-US" altLang="ja-JP" sz="1800" i="1">
                          <a:latin typeface="Cambria Math" panose="02040503050406030204" pitchFamily="18" charset="0"/>
                        </a:rPr>
                        <m:t>=</m:t>
                      </m:r>
                      <m:f>
                        <m:fPr>
                          <m:ctrlPr>
                            <a:rPr lang="en-US" altLang="ja-JP" sz="1800" i="1">
                              <a:latin typeface="Cambria Math" panose="02040503050406030204" pitchFamily="18" charset="0"/>
                              <a:ea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1</m:t>
                          </m:r>
                        </m:num>
                        <m:den>
                          <m:r>
                            <a:rPr lang="en-US" altLang="ja-JP" sz="1800" i="1">
                              <a:latin typeface="Cambria Math" panose="02040503050406030204" pitchFamily="18" charset="0"/>
                              <a:ea typeface="Cambria Math" panose="02040503050406030204" pitchFamily="18" charset="0"/>
                            </a:rPr>
                            <m:t>2</m:t>
                          </m:r>
                          <m:r>
                            <a:rPr lang="en-US" altLang="ja-JP" sz="1800" i="1">
                              <a:latin typeface="Cambria Math" panose="02040503050406030204" pitchFamily="18" charset="0"/>
                              <a:ea typeface="Cambria Math" panose="02040503050406030204" pitchFamily="18" charset="0"/>
                            </a:rPr>
                            <m:t>𝜅</m:t>
                          </m:r>
                        </m:den>
                      </m:f>
                      <m:nary>
                        <m:naryPr>
                          <m:limLoc m:val="undOvr"/>
                          <m:subHide m:val="on"/>
                          <m:supHide m:val="on"/>
                          <m:ctrlPr>
                            <a:rPr lang="en-US" altLang="ja-JP" sz="1800" i="1">
                              <a:latin typeface="Cambria Math" panose="02040503050406030204" pitchFamily="18" charset="0"/>
                              <a:ea typeface="Cambria Math" panose="02040503050406030204" pitchFamily="18" charset="0"/>
                            </a:rPr>
                          </m:ctrlPr>
                        </m:naryPr>
                        <m:sub/>
                        <m:sup/>
                        <m:e>
                          <m:r>
                            <a:rPr lang="en-US" altLang="ja-JP" sz="1800" i="1">
                              <a:latin typeface="Cambria Math" panose="02040503050406030204" pitchFamily="18" charset="0"/>
                              <a:ea typeface="Cambria Math" panose="02040503050406030204" pitchFamily="18" charset="0"/>
                            </a:rPr>
                            <m:t>𝑑𝑡</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𝑑</m:t>
                              </m:r>
                            </m:e>
                            <m:sup>
                              <m:r>
                                <a:rPr lang="en-US" altLang="ja-JP" sz="1800" i="1">
                                  <a:latin typeface="Cambria Math" panose="02040503050406030204" pitchFamily="18" charset="0"/>
                                  <a:ea typeface="Cambria Math" panose="02040503050406030204" pitchFamily="18" charset="0"/>
                                </a:rPr>
                                <m:t>3</m:t>
                              </m:r>
                            </m:sup>
                          </m:sSup>
                          <m:r>
                            <a:rPr lang="en-US" altLang="ja-JP" sz="1800" i="1">
                              <a:latin typeface="Cambria Math" panose="02040503050406030204" pitchFamily="18" charset="0"/>
                              <a:ea typeface="Cambria Math" panose="02040503050406030204" pitchFamily="18" charset="0"/>
                            </a:rPr>
                            <m:t>𝑥</m:t>
                          </m:r>
                          <m:r>
                            <a:rPr lang="en-US" altLang="ja-JP" sz="1800" i="1">
                              <a:latin typeface="Cambria Math" panose="02040503050406030204" pitchFamily="18" charset="0"/>
                              <a:ea typeface="Cambria Math" panose="02040503050406030204" pitchFamily="18" charset="0"/>
                            </a:rPr>
                            <m:t> </m:t>
                          </m:r>
                          <m:r>
                            <a:rPr lang="en-US" altLang="ja-JP" sz="1800" i="1" smtClean="0">
                              <a:latin typeface="Cambria Math" panose="02040503050406030204" pitchFamily="18" charset="0"/>
                              <a:ea typeface="Cambria Math" panose="02040503050406030204" pitchFamily="18" charset="0"/>
                            </a:rPr>
                            <m:t>𝛼</m:t>
                          </m:r>
                          <m:rad>
                            <m:radPr>
                              <m:degHide m:val="on"/>
                              <m:ctrlPr>
                                <a:rPr lang="ja-JP" altLang="en-US" sz="1800" i="1" dirty="0">
                                  <a:latin typeface="Cambria Math" panose="02040503050406030204" pitchFamily="18" charset="0"/>
                                </a:rPr>
                              </m:ctrlPr>
                            </m:radPr>
                            <m:deg/>
                            <m:e>
                              <m:r>
                                <a:rPr lang="en-US" altLang="ja-JP" sz="1800" i="1" dirty="0">
                                  <a:latin typeface="Cambria Math" panose="02040503050406030204" pitchFamily="18" charset="0"/>
                                  <a:ea typeface="Cambria Math" panose="02040503050406030204" pitchFamily="18" charset="0"/>
                                </a:rPr>
                                <m:t>𝛾</m:t>
                              </m:r>
                            </m:e>
                          </m:rad>
                          <m:d>
                            <m:dPr>
                              <m:ctrlPr>
                                <a:rPr lang="en-US" altLang="ja-JP" sz="1800" i="1" dirty="0">
                                  <a:latin typeface="Cambria Math" panose="02040503050406030204" pitchFamily="18" charset="0"/>
                                </a:rPr>
                              </m:ctrlPr>
                            </m:dPr>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𝐾</m:t>
                                  </m:r>
                                </m:e>
                                <m:sub>
                                  <m:r>
                                    <a:rPr lang="en-US" altLang="ja-JP" sz="1800" i="1">
                                      <a:latin typeface="Cambria Math" panose="02040503050406030204" pitchFamily="18" charset="0"/>
                                    </a:rPr>
                                    <m:t>𝑖𝑗</m:t>
                                  </m:r>
                                </m:sub>
                              </m:sSub>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𝐾</m:t>
                                  </m:r>
                                </m:e>
                                <m:sup>
                                  <m:r>
                                    <a:rPr lang="en-US" altLang="ja-JP" sz="1800" i="1">
                                      <a:latin typeface="Cambria Math" panose="02040503050406030204" pitchFamily="18" charset="0"/>
                                    </a:rPr>
                                    <m:t>𝑖𝑗</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𝐾</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𝑅</m:t>
                                  </m:r>
                                </m:e>
                                <m:sup>
                                  <m:d>
                                    <m:dPr>
                                      <m:ctrlPr>
                                        <a:rPr lang="en-US" altLang="ja-JP" sz="1800" i="1">
                                          <a:latin typeface="Cambria Math" panose="02040503050406030204" pitchFamily="18" charset="0"/>
                                        </a:rPr>
                                      </m:ctrlPr>
                                    </m:dPr>
                                    <m:e>
                                      <m:r>
                                        <a:rPr lang="en-US" altLang="ja-JP" sz="1800" i="1">
                                          <a:latin typeface="Cambria Math" panose="02040503050406030204" pitchFamily="18" charset="0"/>
                                        </a:rPr>
                                        <m:t>3</m:t>
                                      </m:r>
                                    </m:e>
                                  </m:d>
                                </m:sup>
                              </m:sSup>
                            </m:e>
                          </m:d>
                        </m:e>
                      </m:nary>
                    </m:oMath>
                  </m:oMathPara>
                </a14:m>
                <a:endParaRPr lang="en-US" altLang="ja-JP" sz="1800" dirty="0"/>
              </a:p>
              <a:p>
                <a:pPr marL="0" indent="0">
                  <a:buNone/>
                </a:pPr>
                <a:endParaRPr lang="en-US" altLang="ja-JP" sz="1800" dirty="0"/>
              </a:p>
              <a:p>
                <a:pPr marL="0" indent="0">
                  <a:buNone/>
                </a:pPr>
                <a14:m>
                  <m:oMathPara xmlns:m="http://schemas.openxmlformats.org/officeDocument/2006/math">
                    <m:oMathParaPr>
                      <m:jc m:val="centerGroup"/>
                    </m:oMathParaPr>
                    <m:oMath xmlns:m="http://schemas.openxmlformats.org/officeDocument/2006/math">
                      <m:sSub>
                        <m:sSubPr>
                          <m:ctrlPr>
                            <a:rPr lang="en-US" altLang="ja-JP" sz="1800" i="1" smtClean="0">
                              <a:latin typeface="Cambria Math" panose="02040503050406030204" pitchFamily="18" charset="0"/>
                            </a:rPr>
                          </m:ctrlPr>
                        </m:sSubPr>
                        <m:e>
                          <m:r>
                            <a:rPr lang="en-US" altLang="ja-JP" sz="1800" i="1">
                              <a:latin typeface="Cambria Math" panose="02040503050406030204" pitchFamily="18" charset="0"/>
                            </a:rPr>
                            <m:t>𝐾</m:t>
                          </m:r>
                        </m:e>
                        <m:sub>
                          <m:r>
                            <a:rPr lang="en-US" altLang="ja-JP" sz="1800" i="1">
                              <a:latin typeface="Cambria Math" panose="02040503050406030204" pitchFamily="18" charset="0"/>
                            </a:rPr>
                            <m:t>𝑖𝑗</m:t>
                          </m:r>
                        </m:sub>
                      </m:sSub>
                      <m:r>
                        <a:rPr lang="en-US" altLang="ja-JP" sz="1800">
                          <a:latin typeface="Cambria Math" panose="02040503050406030204" pitchFamily="18" charset="0"/>
                        </a:rPr>
                        <m:t>=</m:t>
                      </m:r>
                      <m:r>
                        <a:rPr lang="en-US" altLang="ja-JP" sz="1800" b="0" i="1" smtClean="0">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
                            <a:rPr lang="en-US" altLang="ja-JP" sz="1800" i="1">
                              <a:latin typeface="Cambria Math" panose="02040503050406030204" pitchFamily="18" charset="0"/>
                            </a:rPr>
                            <m:t>2</m:t>
                          </m:r>
                          <m:r>
                            <a:rPr lang="en-US" altLang="ja-JP" sz="1800" i="1" smtClean="0">
                              <a:latin typeface="Cambria Math" panose="02040503050406030204" pitchFamily="18" charset="0"/>
                              <a:ea typeface="Cambria Math" panose="02040503050406030204" pitchFamily="18" charset="0"/>
                            </a:rPr>
                            <m:t>𝛼</m:t>
                          </m:r>
                        </m:den>
                      </m:f>
                      <m:f>
                        <m:fPr>
                          <m:ctrlPr>
                            <a:rPr lang="en-US" altLang="ja-JP" sz="1800" i="1">
                              <a:latin typeface="Cambria Math" panose="02040503050406030204" pitchFamily="18" charset="0"/>
                            </a:rPr>
                          </m:ctrlPr>
                        </m:fPr>
                        <m:num>
                          <m:r>
                            <a:rPr lang="en-US" altLang="ja-JP" sz="1800" b="0" i="1" smtClean="0">
                              <a:latin typeface="Cambria Math" panose="02040503050406030204" pitchFamily="18" charset="0"/>
                            </a:rPr>
                            <m:t>𝑑</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rPr>
                                <m:t>𝑖𝑗</m:t>
                              </m:r>
                            </m:sub>
                          </m:sSub>
                        </m:num>
                        <m:den>
                          <m:r>
                            <a:rPr lang="en-US" altLang="ja-JP" sz="1800" b="0" i="1" smtClean="0">
                              <a:latin typeface="Cambria Math" panose="02040503050406030204" pitchFamily="18" charset="0"/>
                            </a:rPr>
                            <m:t>𝑑</m:t>
                          </m:r>
                          <m:r>
                            <a:rPr lang="en-US" altLang="ja-JP" sz="1800" i="1">
                              <a:latin typeface="Cambria Math" panose="02040503050406030204" pitchFamily="18" charset="0"/>
                            </a:rPr>
                            <m:t>𝑡</m:t>
                          </m:r>
                        </m:den>
                      </m:f>
                    </m:oMath>
                  </m:oMathPara>
                </a14:m>
                <a:endParaRPr lang="en-US" altLang="ja-JP" sz="1800" dirty="0"/>
              </a:p>
              <a:p>
                <a:pPr marL="0" indent="0">
                  <a:buNone/>
                </a:pPr>
                <a:endParaRPr lang="en-US" altLang="ja-JP" sz="1800" dirty="0"/>
              </a:p>
              <a:p>
                <a:pPr marL="0" indent="0">
                  <a:buNone/>
                </a:pPr>
                <a:r>
                  <a:rPr lang="ja-JP" altLang="en-US" sz="1800"/>
                  <a:t>とかける。ただし</a:t>
                </a:r>
                <a:r>
                  <a:rPr lang="en-US" altLang="ja-JP" sz="1800" dirty="0"/>
                  <a:t> </a:t>
                </a:r>
                <a14:m>
                  <m:oMath xmlns:m="http://schemas.openxmlformats.org/officeDocument/2006/math">
                    <m:sSup>
                      <m:sSupPr>
                        <m:ctrlPr>
                          <a:rPr lang="en-US" altLang="ja-JP" sz="1800" i="1" smtClean="0">
                            <a:latin typeface="Cambria Math" panose="02040503050406030204" pitchFamily="18" charset="0"/>
                          </a:rPr>
                        </m:ctrlPr>
                      </m:sSupPr>
                      <m:e>
                        <m:r>
                          <a:rPr lang="en-US" altLang="ja-JP" sz="1800" i="1">
                            <a:latin typeface="Cambria Math" panose="02040503050406030204" pitchFamily="18" charset="0"/>
                          </a:rPr>
                          <m:t>𝑅</m:t>
                        </m:r>
                      </m:e>
                      <m:sup>
                        <m:r>
                          <a:rPr lang="en-US" altLang="ja-JP" sz="1800" i="1">
                            <a:latin typeface="Cambria Math" panose="02040503050406030204" pitchFamily="18" charset="0"/>
                          </a:rPr>
                          <m:t>(4)</m:t>
                        </m:r>
                      </m:sup>
                    </m:sSup>
                    <m:r>
                      <a:rPr lang="en-US" altLang="ja-JP" sz="1800" b="0" i="0" smtClean="0">
                        <a:latin typeface="Cambria Math" panose="02040503050406030204" pitchFamily="18" charset="0"/>
                      </a:rPr>
                      <m:t> </m:t>
                    </m:r>
                    <m:r>
                      <a:rPr lang="ja-JP" altLang="en-US" sz="1800" i="1">
                        <a:latin typeface="Cambria Math" panose="02040503050406030204" pitchFamily="18" charset="0"/>
                      </a:rPr>
                      <m:t>は</m:t>
                    </m:r>
                  </m:oMath>
                </a14:m>
                <a:r>
                  <a:rPr lang="ja-JP" altLang="en-US" sz="1800"/>
                  <a:t>通常のリッチスカラー、</a:t>
                </a:r>
                <a:r>
                  <a:rPr lang="en-US" altLang="ja-JP" sz="1800" dirty="0"/>
                  <a:t> </a:t>
                </a:r>
                <a14:m>
                  <m:oMath xmlns:m="http://schemas.openxmlformats.org/officeDocument/2006/math">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𝑅</m:t>
                        </m:r>
                      </m:e>
                      <m:sup>
                        <m:r>
                          <a:rPr lang="en-US" altLang="ja-JP" sz="1800" i="1">
                            <a:latin typeface="Cambria Math" panose="02040503050406030204" pitchFamily="18" charset="0"/>
                          </a:rPr>
                          <m:t>(</m:t>
                        </m:r>
                        <m:r>
                          <a:rPr lang="en-US" altLang="ja-JP" sz="1800" b="0" i="1" smtClean="0">
                            <a:latin typeface="Cambria Math" panose="02040503050406030204" pitchFamily="18" charset="0"/>
                          </a:rPr>
                          <m:t>3</m:t>
                        </m:r>
                        <m:r>
                          <a:rPr lang="en-US" altLang="ja-JP" sz="1800" i="1">
                            <a:latin typeface="Cambria Math" panose="02040503050406030204" pitchFamily="18" charset="0"/>
                          </a:rPr>
                          <m:t>)</m:t>
                        </m:r>
                      </m:sup>
                    </m:sSup>
                  </m:oMath>
                </a14:m>
                <a:r>
                  <a:rPr lang="ja-JP" altLang="en-US" sz="1800"/>
                  <a:t>は空間計量</a:t>
                </a:r>
                <a:r>
                  <a:rPr lang="en-US" altLang="ja-JP" sz="1800" dirty="0"/>
                  <a:t> </a:t>
                </a:r>
                <a14:m>
                  <m:oMath xmlns:m="http://schemas.openxmlformats.org/officeDocument/2006/math">
                    <m:sSub>
                      <m:sSubPr>
                        <m:ctrlPr>
                          <a:rPr lang="en-US" altLang="ja-JP" sz="1800" i="1">
                            <a:latin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rPr>
                          <m:t>𝑖𝑗</m:t>
                        </m:r>
                      </m:sub>
                    </m:sSub>
                  </m:oMath>
                </a14:m>
                <a:r>
                  <a:rPr lang="en-US" altLang="ja-JP" sz="1800" dirty="0"/>
                  <a:t> </a:t>
                </a:r>
                <a:r>
                  <a:rPr lang="ja-JP" altLang="en-US" sz="1800"/>
                  <a:t>のみで作ったリッチスカラーである。</a:t>
                </a:r>
                <a:r>
                  <a:rPr lang="en-US" altLang="ja-JP" sz="1800" dirty="0"/>
                  <a:t> </a:t>
                </a:r>
                <a14:m>
                  <m:oMath xmlns:m="http://schemas.openxmlformats.org/officeDocument/2006/math">
                    <m:r>
                      <a:rPr lang="en-US" altLang="ja-JP" sz="1800" b="0" i="1" dirty="0" smtClean="0">
                        <a:latin typeface="Cambria Math" panose="02040503050406030204" pitchFamily="18" charset="0"/>
                      </a:rPr>
                      <m:t>𝐾</m:t>
                    </m:r>
                  </m:oMath>
                </a14:m>
                <a:r>
                  <a:rPr lang="en-US" altLang="ja-JP" sz="1800" dirty="0"/>
                  <a:t> </a:t>
                </a:r>
                <a:r>
                  <a:rPr lang="ja-JP" altLang="en-US" sz="1800" dirty="0"/>
                  <a:t>は</a:t>
                </a:r>
                <a14:m>
                  <m:oMath xmlns:m="http://schemas.openxmlformats.org/officeDocument/2006/math">
                    <m:sSubSup>
                      <m:sSubSupPr>
                        <m:ctrlPr>
                          <a:rPr lang="en-US" altLang="ja-JP" sz="1800" b="0" i="1" smtClean="0">
                            <a:latin typeface="Cambria Math" panose="02040503050406030204" pitchFamily="18" charset="0"/>
                          </a:rPr>
                        </m:ctrlPr>
                      </m:sSubSupPr>
                      <m:e>
                        <m:r>
                          <a:rPr lang="en-US" altLang="ja-JP" sz="1800" b="0" i="1" smtClean="0">
                            <a:latin typeface="Cambria Math" panose="02040503050406030204" pitchFamily="18" charset="0"/>
                          </a:rPr>
                          <m:t>𝐾</m:t>
                        </m:r>
                      </m:e>
                      <m:sub>
                        <m:r>
                          <a:rPr lang="en-US" altLang="ja-JP" sz="1800" b="0" i="1" smtClean="0">
                            <a:latin typeface="Cambria Math" panose="02040503050406030204" pitchFamily="18" charset="0"/>
                          </a:rPr>
                          <m:t>𝑖</m:t>
                        </m:r>
                      </m:sub>
                      <m:sup>
                        <m:r>
                          <a:rPr lang="en-US" altLang="ja-JP" sz="1800" b="0" i="1" smtClean="0">
                            <a:latin typeface="Cambria Math" panose="02040503050406030204" pitchFamily="18" charset="0"/>
                          </a:rPr>
                          <m:t>𝑖</m:t>
                        </m:r>
                      </m:sup>
                    </m:sSubSup>
                  </m:oMath>
                </a14:m>
                <a:r>
                  <a:rPr lang="ja-JP" altLang="en-US" sz="1800"/>
                  <a:t>、空間のみに関する共変微分を</a:t>
                </a:r>
                <a:r>
                  <a:rPr lang="en-US" altLang="ja-JP" sz="1800" dirty="0"/>
                  <a:t> </a:t>
                </a:r>
                <a14:m>
                  <m:oMath xmlns:m="http://schemas.openxmlformats.org/officeDocument/2006/math">
                    <m:r>
                      <a:rPr lang="en-US" altLang="ja-JP" sz="1800" i="1">
                        <a:latin typeface="Cambria Math" panose="02040503050406030204" pitchFamily="18" charset="0"/>
                      </a:rPr>
                      <m:t>|</m:t>
                    </m:r>
                    <m:r>
                      <a:rPr lang="en-US" altLang="ja-JP" sz="1800" i="1">
                        <a:latin typeface="Cambria Math" panose="02040503050406030204" pitchFamily="18" charset="0"/>
                      </a:rPr>
                      <m:t>𝑖</m:t>
                    </m:r>
                  </m:oMath>
                </a14:m>
                <a:r>
                  <a:rPr lang="en-US" altLang="ja-JP" sz="1800" dirty="0"/>
                  <a:t> </a:t>
                </a:r>
                <a:r>
                  <a:rPr lang="ja-JP" altLang="en-US" sz="1800"/>
                  <a:t>で表す。</a:t>
                </a:r>
                <a:endParaRPr lang="en-US" altLang="ja-JP" sz="1800" dirty="0"/>
              </a:p>
              <a:p>
                <a:pPr marL="0" indent="0">
                  <a:buNone/>
                </a:pPr>
                <a:r>
                  <a:rPr lang="ja-JP" altLang="en-US" sz="1800"/>
                  <a:t>また</a:t>
                </a:r>
                <a:r>
                  <a:rPr lang="en-US" altLang="ja-JP" sz="1800" dirty="0"/>
                  <a:t> </a:t>
                </a:r>
                <a14:m>
                  <m:oMath xmlns:m="http://schemas.openxmlformats.org/officeDocument/2006/math">
                    <m:sSub>
                      <m:sSubPr>
                        <m:ctrlPr>
                          <a:rPr lang="en-US" altLang="ja-JP" sz="1800" i="1" smtClean="0">
                            <a:latin typeface="Cambria Math" panose="02040503050406030204" pitchFamily="18" charset="0"/>
                          </a:rPr>
                        </m:ctrlPr>
                      </m:sSubPr>
                      <m:e>
                        <m:r>
                          <a:rPr lang="en-US" altLang="ja-JP" sz="1800" i="1">
                            <a:latin typeface="Cambria Math" panose="02040503050406030204" pitchFamily="18" charset="0"/>
                          </a:rPr>
                          <m:t>𝐾</m:t>
                        </m:r>
                      </m:e>
                      <m:sub>
                        <m:r>
                          <a:rPr lang="en-US" altLang="ja-JP" sz="1800" i="1">
                            <a:latin typeface="Cambria Math" panose="02040503050406030204" pitchFamily="18" charset="0"/>
                          </a:rPr>
                          <m:t>𝑖𝑗</m:t>
                        </m:r>
                      </m:sub>
                    </m:sSub>
                  </m:oMath>
                </a14:m>
                <a:r>
                  <a:rPr lang="en-US" altLang="ja-JP" sz="1800" dirty="0"/>
                  <a:t> </a:t>
                </a:r>
                <a:r>
                  <a:rPr lang="ja-JP" altLang="en-US" sz="1800" dirty="0"/>
                  <a:t>の</a:t>
                </a:r>
                <a:r>
                  <a:rPr lang="ja-JP" altLang="en-US" sz="1800"/>
                  <a:t>ことを</a:t>
                </a:r>
                <a:r>
                  <a:rPr lang="en-US" altLang="ja-JP" sz="1800" dirty="0"/>
                  <a:t>extrinsic curvature (</a:t>
                </a:r>
                <a:r>
                  <a:rPr lang="ja-JP" altLang="en-US" sz="1800"/>
                  <a:t>外部曲率</a:t>
                </a:r>
                <a:r>
                  <a:rPr lang="en-US" altLang="ja-JP" sz="1800" dirty="0"/>
                  <a:t>)</a:t>
                </a:r>
                <a:r>
                  <a:rPr lang="ja-JP" altLang="en-US" sz="1800"/>
                  <a:t>と呼ぶ。</a:t>
                </a:r>
                <a:endParaRPr lang="en-US" altLang="ja-JP" sz="1800" dirty="0"/>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603" t="-119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C4B3F7D-3A26-7805-38DA-46E723E9EF63}"/>
                  </a:ext>
                </a:extLst>
              </p:cNvPr>
              <p:cNvSpPr txBox="1"/>
              <p:nvPr/>
            </p:nvSpPr>
            <p:spPr>
              <a:xfrm>
                <a:off x="10791145" y="2982535"/>
                <a:ext cx="5626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(3.6)</m:t>
                      </m:r>
                    </m:oMath>
                  </m:oMathPara>
                </a14:m>
                <a:endParaRPr kumimoji="1" lang="ja-JP" altLang="en-US"/>
              </a:p>
            </p:txBody>
          </p:sp>
        </mc:Choice>
        <mc:Fallback xmlns="">
          <p:sp>
            <p:nvSpPr>
              <p:cNvPr id="4" name="テキスト ボックス 3">
                <a:extLst>
                  <a:ext uri="{FF2B5EF4-FFF2-40B4-BE49-F238E27FC236}">
                    <a16:creationId xmlns:a16="http://schemas.microsoft.com/office/drawing/2014/main" id="{0C4B3F7D-3A26-7805-38DA-46E723E9EF63}"/>
                  </a:ext>
                </a:extLst>
              </p:cNvPr>
              <p:cNvSpPr txBox="1">
                <a:spLocks noRot="1" noChangeAspect="1" noMove="1" noResize="1" noEditPoints="1" noAdjustHandles="1" noChangeArrowheads="1" noChangeShapeType="1" noTextEdit="1"/>
              </p:cNvSpPr>
              <p:nvPr/>
            </p:nvSpPr>
            <p:spPr>
              <a:xfrm>
                <a:off x="10791145" y="2982535"/>
                <a:ext cx="562655" cy="276999"/>
              </a:xfrm>
              <a:prstGeom prst="rect">
                <a:avLst/>
              </a:prstGeom>
              <a:blipFill>
                <a:blip r:embed="rId3"/>
                <a:stretch>
                  <a:fillRect l="-13043" r="-13043"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225843B-A819-D128-BA87-23585BE60374}"/>
                  </a:ext>
                </a:extLst>
              </p:cNvPr>
              <p:cNvSpPr txBox="1"/>
              <p:nvPr/>
            </p:nvSpPr>
            <p:spPr>
              <a:xfrm>
                <a:off x="10791145" y="3967741"/>
                <a:ext cx="5626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(3.7)</m:t>
                      </m:r>
                    </m:oMath>
                  </m:oMathPara>
                </a14:m>
                <a:endParaRPr kumimoji="1" lang="ja-JP" altLang="en-US"/>
              </a:p>
            </p:txBody>
          </p:sp>
        </mc:Choice>
        <mc:Fallback xmlns="">
          <p:sp>
            <p:nvSpPr>
              <p:cNvPr id="5" name="テキスト ボックス 4">
                <a:extLst>
                  <a:ext uri="{FF2B5EF4-FFF2-40B4-BE49-F238E27FC236}">
                    <a16:creationId xmlns:a16="http://schemas.microsoft.com/office/drawing/2014/main" id="{D225843B-A819-D128-BA87-23585BE60374}"/>
                  </a:ext>
                </a:extLst>
              </p:cNvPr>
              <p:cNvSpPr txBox="1">
                <a:spLocks noRot="1" noChangeAspect="1" noMove="1" noResize="1" noEditPoints="1" noAdjustHandles="1" noChangeArrowheads="1" noChangeShapeType="1" noTextEdit="1"/>
              </p:cNvSpPr>
              <p:nvPr/>
            </p:nvSpPr>
            <p:spPr>
              <a:xfrm>
                <a:off x="10791145" y="3967741"/>
                <a:ext cx="562655" cy="276999"/>
              </a:xfrm>
              <a:prstGeom prst="rect">
                <a:avLst/>
              </a:prstGeom>
              <a:blipFill>
                <a:blip r:embed="rId4"/>
                <a:stretch>
                  <a:fillRect l="-13043" r="-13043" b="-3478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93946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3.1.1</a:t>
            </a:r>
            <a:r>
              <a:rPr lang="en-US" altLang="ja-JP" sz="4000" dirty="0"/>
              <a:t> </a:t>
            </a:r>
            <a:r>
              <a:rPr kumimoji="1" lang="en-US" altLang="ja-JP" sz="4000" dirty="0"/>
              <a:t>ADM</a:t>
            </a:r>
            <a:r>
              <a:rPr kumimoji="1" lang="ja-JP" altLang="en-US" sz="4000"/>
              <a:t>分解</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Autofit/>
              </a:bodyPr>
              <a:lstStyle/>
              <a:p>
                <a:pPr marL="0" indent="0">
                  <a:buNone/>
                </a:pPr>
                <a:r>
                  <a:rPr lang="ja-JP" altLang="en-US" sz="1800"/>
                  <a:t>ただし</a:t>
                </a:r>
                <a:endParaRPr lang="en-US" altLang="ja-JP" sz="1800" dirty="0"/>
              </a:p>
              <a:p>
                <a:pPr marL="0" indent="0">
                  <a:buNone/>
                </a:pPr>
                <a14:m>
                  <m:oMathPara xmlns:m="http://schemas.openxmlformats.org/officeDocument/2006/math">
                    <m:oMathParaPr>
                      <m:jc m:val="centerGroup"/>
                    </m:oMathParaPr>
                    <m:oMath xmlns:m="http://schemas.openxmlformats.org/officeDocument/2006/math">
                      <m:f>
                        <m:fPr>
                          <m:ctrlPr>
                            <a:rPr lang="en-US" altLang="ja-JP" sz="1800" i="1" smtClean="0">
                              <a:latin typeface="Cambria Math" panose="02040503050406030204" pitchFamily="18" charset="0"/>
                            </a:rPr>
                          </m:ctrlPr>
                        </m:fPr>
                        <m:num>
                          <m:r>
                            <a:rPr lang="en-US" altLang="ja-JP" sz="1800" b="0" i="1" smtClean="0">
                              <a:latin typeface="Cambria Math" panose="02040503050406030204" pitchFamily="18" charset="0"/>
                            </a:rPr>
                            <m:t>𝑑</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rPr>
                                <m:t>𝑖𝑗</m:t>
                              </m:r>
                            </m:sub>
                          </m:sSub>
                        </m:num>
                        <m:den>
                          <m:r>
                            <a:rPr lang="en-US" altLang="ja-JP" sz="1800" b="0" i="1" smtClean="0">
                              <a:latin typeface="Cambria Math" panose="02040503050406030204" pitchFamily="18" charset="0"/>
                            </a:rPr>
                            <m:t>𝑑𝑡</m:t>
                          </m:r>
                        </m:den>
                      </m:f>
                      <m:r>
                        <a:rPr lang="en-US" altLang="ja-JP" sz="1800" b="0" i="1" smtClean="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b="0" i="1" smtClean="0">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rPr>
                                <m:t>𝑖𝑗</m:t>
                              </m:r>
                            </m:sub>
                          </m:sSub>
                        </m:num>
                        <m:den>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𝑡</m:t>
                          </m:r>
                        </m:den>
                      </m:f>
                      <m:r>
                        <a:rPr lang="en-US" altLang="ja-JP" sz="1800" b="0" i="1" smtClean="0">
                          <a:latin typeface="Cambria Math" panose="02040503050406030204" pitchFamily="18" charset="0"/>
                        </a:rPr>
                        <m:t>−</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ea typeface="Cambria Math" panose="02040503050406030204" pitchFamily="18" charset="0"/>
                            </a:rPr>
                            <m:t>ℒ</m:t>
                          </m:r>
                        </m:e>
                        <m:sub>
                          <m:r>
                            <a:rPr lang="en-US" altLang="ja-JP" sz="1800" b="0" i="1" smtClean="0">
                              <a:latin typeface="Cambria Math" panose="02040503050406030204" pitchFamily="18" charset="0"/>
                              <a:ea typeface="Cambria Math" panose="02040503050406030204" pitchFamily="18" charset="0"/>
                            </a:rPr>
                            <m:t>𝛽</m:t>
                          </m:r>
                        </m:sub>
                      </m:sSub>
                      <m:sSub>
                        <m:sSubPr>
                          <m:ctrlPr>
                            <a:rPr lang="en-US" altLang="ja-JP" sz="1800" i="1">
                              <a:latin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rPr>
                            <m:t>𝑖𝑗</m:t>
                          </m:r>
                        </m:sub>
                      </m:sSub>
                      <m:r>
                        <a:rPr lang="en-US" altLang="ja-JP" sz="1800" b="0" i="1" smtClean="0">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rPr>
                                <m:t>𝑖𝑗</m:t>
                              </m:r>
                            </m:sub>
                          </m:sSub>
                        </m:num>
                        <m:den>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den>
                      </m:f>
                      <m:r>
                        <a:rPr lang="en-US" altLang="ja-JP" sz="1800" b="0" i="1" smtClean="0">
                          <a:latin typeface="Cambria Math" panose="02040503050406030204" pitchFamily="18" charset="0"/>
                          <a:ea typeface="Cambria Math" panose="02040503050406030204" pitchFamily="18" charset="0"/>
                        </a:rPr>
                        <m:t>−</m:t>
                      </m:r>
                      <m:d>
                        <m:dPr>
                          <m:ctrlPr>
                            <a:rPr lang="en-US" altLang="ja-JP" sz="1800" b="0" i="1" smtClean="0">
                              <a:latin typeface="Cambria Math" panose="02040503050406030204" pitchFamily="18" charset="0"/>
                              <a:ea typeface="Cambria Math" panose="02040503050406030204" pitchFamily="18" charset="0"/>
                            </a:rPr>
                          </m:ctrlPr>
                        </m:dPr>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rPr>
                                <m:t>𝑘𝑖</m:t>
                              </m:r>
                            </m:sub>
                          </m:sSub>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𝛽</m:t>
                              </m:r>
                            </m:e>
                            <m:sub>
                              <m:r>
                                <a:rPr lang="en-US" altLang="ja-JP" sz="1800" i="1">
                                  <a:latin typeface="Cambria Math" panose="02040503050406030204" pitchFamily="18" charset="0"/>
                                </a:rPr>
                                <m:t>|</m:t>
                              </m:r>
                              <m:r>
                                <a:rPr lang="en-US" altLang="ja-JP" sz="1800" i="1">
                                  <a:latin typeface="Cambria Math" panose="02040503050406030204" pitchFamily="18" charset="0"/>
                                </a:rPr>
                                <m:t>𝑗</m:t>
                              </m:r>
                            </m:sub>
                            <m:sup>
                              <m:r>
                                <a:rPr lang="en-US" altLang="ja-JP" sz="1800" i="1">
                                  <a:latin typeface="Cambria Math" panose="02040503050406030204" pitchFamily="18" charset="0"/>
                                </a:rPr>
                                <m:t>𝑘</m:t>
                              </m:r>
                            </m:sup>
                          </m:sSubSup>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rPr>
                                <m:t>𝑘𝑗</m:t>
                              </m:r>
                            </m:sub>
                          </m:sSub>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𝛽</m:t>
                              </m:r>
                            </m:e>
                            <m:sub>
                              <m:r>
                                <a:rPr lang="en-US" altLang="ja-JP" sz="1800" i="1">
                                  <a:latin typeface="Cambria Math" panose="02040503050406030204" pitchFamily="18" charset="0"/>
                                </a:rPr>
                                <m:t>|</m:t>
                              </m:r>
                              <m:r>
                                <a:rPr lang="en-US" altLang="ja-JP" sz="1800" i="1">
                                  <a:latin typeface="Cambria Math" panose="02040503050406030204" pitchFamily="18" charset="0"/>
                                </a:rPr>
                                <m:t>𝑖</m:t>
                              </m:r>
                            </m:sub>
                            <m:sup>
                              <m:r>
                                <a:rPr lang="en-US" altLang="ja-JP" sz="1800" i="1">
                                  <a:latin typeface="Cambria Math" panose="02040503050406030204" pitchFamily="18" charset="0"/>
                                </a:rPr>
                                <m:t>𝑘</m:t>
                              </m:r>
                            </m:sup>
                          </m:sSub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𝛽</m:t>
                              </m:r>
                            </m:e>
                            <m:sup>
                              <m:r>
                                <a:rPr lang="en-US" altLang="ja-JP" sz="1800" i="1">
                                  <a:latin typeface="Cambria Math" panose="02040503050406030204" pitchFamily="18" charset="0"/>
                                </a:rPr>
                                <m:t>𝑘</m:t>
                              </m:r>
                            </m:sup>
                          </m:sSup>
                          <m:sSub>
                            <m:sSubPr>
                              <m:ctrlPr>
                                <a:rPr lang="en-US" altLang="ja-JP" sz="1800" i="1">
                                  <a:latin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rPr>
                                <m:t>𝑖𝑗</m:t>
                              </m:r>
                              <m:r>
                                <a:rPr lang="en-US" altLang="ja-JP" sz="1800" i="1">
                                  <a:latin typeface="Cambria Math" panose="02040503050406030204" pitchFamily="18" charset="0"/>
                                </a:rPr>
                                <m:t>|</m:t>
                              </m:r>
                              <m:r>
                                <a:rPr lang="en-US" altLang="ja-JP" sz="1800" i="1">
                                  <a:latin typeface="Cambria Math" panose="02040503050406030204" pitchFamily="18" charset="0"/>
                                </a:rPr>
                                <m:t>𝑘</m:t>
                              </m:r>
                            </m:sub>
                          </m:sSub>
                        </m:e>
                      </m:d>
                    </m:oMath>
                    <m:oMath xmlns:m="http://schemas.openxmlformats.org/officeDocument/2006/math">
                      <m:r>
                        <a:rPr lang="en-US" altLang="ja-JP" sz="1800" b="0" i="1" smtClean="0">
                          <a:latin typeface="Cambria Math" panose="02040503050406030204" pitchFamily="18" charset="0"/>
                          <a:ea typeface="Cambria Math" panose="02040503050406030204" pitchFamily="18" charset="0"/>
                        </a:rPr>
                        <m:t> </m:t>
                      </m:r>
                    </m:oMath>
                    <m:oMath xmlns:m="http://schemas.openxmlformats.org/officeDocument/2006/math">
                      <m:r>
                        <a:rPr lang="en-US" altLang="ja-JP" sz="1800" b="0" i="0" smtClean="0">
                          <a:latin typeface="Cambria Math" panose="02040503050406030204" pitchFamily="18" charset="0"/>
                          <a:ea typeface="Cambria Math" panose="02040503050406030204" pitchFamily="18" charset="0"/>
                        </a:rPr>
                        <m:t>         </m:t>
                      </m:r>
                      <m:r>
                        <a:rPr lang="en-US" altLang="ja-JP" sz="1800" b="0" i="1" smtClean="0">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rPr>
                                <m:t>𝑖𝑗</m:t>
                              </m:r>
                            </m:sub>
                          </m:sSub>
                        </m:num>
                        <m:den>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𝑡</m:t>
                          </m:r>
                        </m:den>
                      </m:f>
                      <m:r>
                        <a:rPr lang="en-US" altLang="ja-JP" sz="1800" i="1">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smtClean="0">
                              <a:latin typeface="Cambria Math" panose="02040503050406030204" pitchFamily="18" charset="0"/>
                              <a:ea typeface="Cambria Math" panose="02040503050406030204" pitchFamily="18" charset="0"/>
                            </a:rPr>
                            <m:t>𝛽</m:t>
                          </m:r>
                        </m:e>
                        <m:sub>
                          <m:r>
                            <a:rPr lang="en-US" altLang="ja-JP" sz="1800" i="1">
                              <a:latin typeface="Cambria Math" panose="02040503050406030204" pitchFamily="18" charset="0"/>
                            </a:rPr>
                            <m:t>𝑖</m:t>
                          </m:r>
                          <m:r>
                            <a:rPr lang="en-US" altLang="ja-JP" sz="1800" i="1">
                              <a:latin typeface="Cambria Math" panose="02040503050406030204" pitchFamily="18" charset="0"/>
                            </a:rPr>
                            <m:t>|</m:t>
                          </m:r>
                          <m:r>
                            <a:rPr lang="en-US" altLang="ja-JP" sz="1800" i="1">
                              <a:latin typeface="Cambria Math" panose="02040503050406030204" pitchFamily="18" charset="0"/>
                            </a:rPr>
                            <m:t>𝑗</m:t>
                          </m:r>
                        </m:sub>
                      </m:sSub>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smtClean="0">
                              <a:latin typeface="Cambria Math" panose="02040503050406030204" pitchFamily="18" charset="0"/>
                              <a:ea typeface="Cambria Math" panose="02040503050406030204" pitchFamily="18" charset="0"/>
                            </a:rPr>
                            <m:t>𝛽</m:t>
                          </m:r>
                        </m:e>
                        <m:sub>
                          <m:r>
                            <a:rPr lang="en-US" altLang="ja-JP" sz="1800" i="1">
                              <a:latin typeface="Cambria Math" panose="02040503050406030204" pitchFamily="18" charset="0"/>
                            </a:rPr>
                            <m:t>𝑗</m:t>
                          </m:r>
                          <m:r>
                            <a:rPr lang="en-US" altLang="ja-JP" sz="1800" i="1">
                              <a:latin typeface="Cambria Math" panose="02040503050406030204" pitchFamily="18" charset="0"/>
                            </a:rPr>
                            <m:t>|</m:t>
                          </m:r>
                          <m:r>
                            <a:rPr lang="en-US" altLang="ja-JP" sz="1800" i="1">
                              <a:latin typeface="Cambria Math" panose="02040503050406030204" pitchFamily="18" charset="0"/>
                            </a:rPr>
                            <m:t>𝑖</m:t>
                          </m:r>
                        </m:sub>
                      </m:sSub>
                    </m:oMath>
                  </m:oMathPara>
                </a14:m>
                <a:endParaRPr lang="en-US" altLang="ja-JP" sz="1800" dirty="0"/>
              </a:p>
              <a:p>
                <a:pPr marL="0" indent="0">
                  <a:buNone/>
                </a:pPr>
                <a:r>
                  <a:rPr lang="ja-JP" altLang="en-US" sz="1800"/>
                  <a:t>である。</a:t>
                </a:r>
                <a:endParaRPr lang="en-US" altLang="ja-JP" sz="1800" dirty="0"/>
              </a:p>
              <a:p>
                <a:pPr marL="0" indent="0">
                  <a:buNone/>
                </a:pPr>
                <a14:m>
                  <m:oMath xmlns:m="http://schemas.openxmlformats.org/officeDocument/2006/math">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ea typeface="Cambria Math" panose="02040503050406030204" pitchFamily="18" charset="0"/>
                          </a:rPr>
                          <m:t>ℒ</m:t>
                        </m:r>
                      </m:e>
                      <m:sub>
                        <m:r>
                          <a:rPr lang="en-US" altLang="ja-JP" sz="1800" b="0" i="1" smtClean="0">
                            <a:latin typeface="Cambria Math" panose="02040503050406030204" pitchFamily="18" charset="0"/>
                            <a:ea typeface="Cambria Math" panose="02040503050406030204" pitchFamily="18" charset="0"/>
                          </a:rPr>
                          <m:t>𝛽</m:t>
                        </m:r>
                      </m:sub>
                    </m:sSub>
                  </m:oMath>
                </a14:m>
                <a:r>
                  <a:rPr lang="en-US" altLang="ja-JP" sz="1800" dirty="0"/>
                  <a:t> </a:t>
                </a:r>
                <a:r>
                  <a:rPr lang="ja-JP" altLang="en-US" sz="1800" dirty="0"/>
                  <a:t>は</a:t>
                </a:r>
                <a:r>
                  <a:rPr lang="en-US" altLang="ja-JP" sz="1800" dirty="0"/>
                  <a:t> </a:t>
                </a:r>
                <a14:m>
                  <m:oMath xmlns:m="http://schemas.openxmlformats.org/officeDocument/2006/math">
                    <m:sSub>
                      <m:sSubPr>
                        <m:ctrlPr>
                          <a:rPr lang="en-US" altLang="ja-JP" sz="1800" i="1">
                            <a:latin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𝛽</m:t>
                        </m:r>
                      </m:e>
                      <m:sub>
                        <m:r>
                          <a:rPr lang="en-US" altLang="ja-JP" sz="1800" i="1">
                            <a:latin typeface="Cambria Math" panose="02040503050406030204" pitchFamily="18" charset="0"/>
                          </a:rPr>
                          <m:t>𝑖</m:t>
                        </m:r>
                      </m:sub>
                    </m:sSub>
                  </m:oMath>
                </a14:m>
                <a:r>
                  <a:rPr lang="en-US" altLang="ja-JP" sz="1800" dirty="0"/>
                  <a:t> </a:t>
                </a:r>
                <a:r>
                  <a:rPr lang="ja-JP" altLang="en-US" sz="1800"/>
                  <a:t>に関する</a:t>
                </a:r>
                <a:r>
                  <a:rPr lang="en-US" altLang="ja-JP" sz="1800" dirty="0"/>
                  <a:t>Lie</a:t>
                </a:r>
                <a:r>
                  <a:rPr lang="ja-JP" altLang="en-US" sz="1800"/>
                  <a:t>微分であり、</a:t>
                </a:r>
                <a:r>
                  <a:rPr lang="en-US" altLang="ja-JP" sz="1800" dirty="0"/>
                  <a:t> Lie</a:t>
                </a:r>
                <a:r>
                  <a:rPr lang="ja-JP" altLang="en-US" sz="1800"/>
                  <a:t>微分とはあるテンソルを微小座標変換した時の変化量を表す。</a:t>
                </a:r>
                <a:endParaRPr lang="en-US" altLang="ja-JP" sz="1800" dirty="0"/>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603" t="-114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966595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3.1.1</a:t>
            </a:r>
            <a:r>
              <a:rPr lang="en-US" altLang="ja-JP" sz="4000" dirty="0"/>
              <a:t> </a:t>
            </a:r>
            <a:r>
              <a:rPr kumimoji="1" lang="en-US" altLang="ja-JP" sz="4000" dirty="0"/>
              <a:t>ADM</a:t>
            </a:r>
            <a:r>
              <a:rPr kumimoji="1" lang="ja-JP" altLang="en-US" sz="4000"/>
              <a:t>分解</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buNone/>
                </a:pPr>
                <a:r>
                  <a:rPr lang="ja-JP" altLang="en-US" sz="1800"/>
                  <a:t>作用について</a:t>
                </a:r>
                <a:r>
                  <a:rPr lang="en-US" altLang="ja-JP" sz="1800" dirty="0"/>
                  <a:t> </a:t>
                </a:r>
                <a14:m>
                  <m:oMath xmlns:m="http://schemas.openxmlformats.org/officeDocument/2006/math">
                    <m:r>
                      <a:rPr lang="en-US" altLang="ja-JP" sz="1800" i="1" smtClean="0">
                        <a:latin typeface="Cambria Math" panose="02040503050406030204" pitchFamily="18" charset="0"/>
                        <a:ea typeface="Cambria Math" panose="02040503050406030204" pitchFamily="18" charset="0"/>
                      </a:rPr>
                      <m:t>𝛼</m:t>
                    </m:r>
                  </m:oMath>
                </a14:m>
                <a:r>
                  <a:rPr lang="en-US" altLang="ja-JP" sz="1800" dirty="0"/>
                  <a:t>, </a:t>
                </a:r>
                <a14:m>
                  <m:oMath xmlns:m="http://schemas.openxmlformats.org/officeDocument/2006/math">
                    <m:sSub>
                      <m:sSubPr>
                        <m:ctrlPr>
                          <a:rPr lang="en-US" altLang="ja-JP" sz="1800" i="1">
                            <a:latin typeface="Cambria Math" panose="02040503050406030204" pitchFamily="18" charset="0"/>
                          </a:rPr>
                        </m:ctrlPr>
                      </m:sSubPr>
                      <m:e>
                        <m:r>
                          <a:rPr lang="en-US" altLang="ja-JP" sz="1800" i="1" smtClean="0">
                            <a:latin typeface="Cambria Math" panose="02040503050406030204" pitchFamily="18" charset="0"/>
                            <a:ea typeface="Cambria Math" panose="02040503050406030204" pitchFamily="18" charset="0"/>
                          </a:rPr>
                          <m:t>𝛽</m:t>
                        </m:r>
                      </m:e>
                      <m:sub>
                        <m:r>
                          <a:rPr lang="en-US" altLang="ja-JP" sz="1800" i="1">
                            <a:latin typeface="Cambria Math" panose="02040503050406030204" pitchFamily="18" charset="0"/>
                          </a:rPr>
                          <m:t>𝑖</m:t>
                        </m:r>
                      </m:sub>
                    </m:sSub>
                  </m:oMath>
                </a14:m>
                <a:r>
                  <a:rPr lang="en-US" altLang="ja-JP" sz="1800" dirty="0"/>
                  <a:t>, </a:t>
                </a:r>
                <a14:m>
                  <m:oMath xmlns:m="http://schemas.openxmlformats.org/officeDocument/2006/math">
                    <m:sSub>
                      <m:sSubPr>
                        <m:ctrlPr>
                          <a:rPr lang="en-US" altLang="ja-JP" sz="1800" i="1">
                            <a:latin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rPr>
                          <m:t>𝑖𝑗</m:t>
                        </m:r>
                      </m:sub>
                    </m:sSub>
                  </m:oMath>
                </a14:m>
                <a:r>
                  <a:rPr lang="en-US" altLang="ja-JP" sz="1800" dirty="0"/>
                  <a:t> </a:t>
                </a:r>
                <a:r>
                  <a:rPr lang="ja-JP" altLang="en-US" sz="1800" dirty="0"/>
                  <a:t>で</a:t>
                </a:r>
                <a:r>
                  <a:rPr lang="ja-JP" altLang="en-US" sz="1800"/>
                  <a:t>変分をとるとそれぞれ以下の式が求められる。</a:t>
                </a:r>
                <a:endParaRPr lang="en-US" altLang="ja-JP" sz="1800" dirty="0"/>
              </a:p>
              <a:p>
                <a:pPr marL="0" indent="0">
                  <a:buNone/>
                </a:pPr>
                <a:endParaRPr lang="en-US" altLang="ja-JP" sz="1800" dirty="0"/>
              </a:p>
              <a:p>
                <a:pPr marL="0" indent="0">
                  <a:buNone/>
                </a:pPr>
                <a14:m>
                  <m:oMathPara xmlns:m="http://schemas.openxmlformats.org/officeDocument/2006/math">
                    <m:oMathParaPr>
                      <m:jc m:val="centerGroup"/>
                    </m:oMathParaPr>
                    <m:oMath xmlns:m="http://schemas.openxmlformats.org/officeDocument/2006/math">
                      <m:eqArr>
                        <m:eqArrPr>
                          <m:ctrlPr>
                            <a:rPr lang="en-US" altLang="ja-JP" sz="1800" b="0" i="1" smtClean="0">
                              <a:latin typeface="Cambria Math" panose="02040503050406030204" pitchFamily="18" charset="0"/>
                              <a:ea typeface="Cambria Math" panose="02040503050406030204" pitchFamily="18" charset="0"/>
                            </a:rPr>
                          </m:ctrlPr>
                        </m:eqArrPr>
                        <m:e>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𝑅</m:t>
                              </m:r>
                            </m:e>
                            <m:sup>
                              <m:d>
                                <m:dPr>
                                  <m:ctrlPr>
                                    <a:rPr lang="en-US" altLang="ja-JP" sz="1800" i="1">
                                      <a:latin typeface="Cambria Math" panose="02040503050406030204" pitchFamily="18" charset="0"/>
                                    </a:rPr>
                                  </m:ctrlPr>
                                </m:dPr>
                                <m:e>
                                  <m:r>
                                    <a:rPr lang="en-US" altLang="ja-JP" sz="1800" i="1">
                                      <a:latin typeface="Cambria Math" panose="02040503050406030204" pitchFamily="18" charset="0"/>
                                    </a:rPr>
                                    <m:t>3</m:t>
                                  </m:r>
                                </m:e>
                              </m:d>
                            </m:sup>
                          </m:sSup>
                          <m:r>
                            <a:rPr lang="en-US" altLang="ja-JP" sz="1800" b="0" i="1" smtClean="0">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𝐾</m:t>
                              </m:r>
                            </m:e>
                            <m:sub>
                              <m:r>
                                <a:rPr lang="en-US" altLang="ja-JP" sz="1800" i="1">
                                  <a:latin typeface="Cambria Math" panose="02040503050406030204" pitchFamily="18" charset="0"/>
                                </a:rPr>
                                <m:t>𝑖𝑗</m:t>
                              </m:r>
                            </m:sub>
                          </m:sSub>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𝐾</m:t>
                              </m:r>
                            </m:e>
                            <m:sup>
                              <m:r>
                                <a:rPr lang="en-US" altLang="ja-JP" sz="1800" i="1">
                                  <a:latin typeface="Cambria Math" panose="02040503050406030204" pitchFamily="18" charset="0"/>
                                </a:rPr>
                                <m:t>𝑖𝑗</m:t>
                              </m:r>
                            </m:sup>
                          </m:sSup>
                          <m:r>
                            <a:rPr lang="en-US" altLang="ja-JP" sz="1800" b="0" i="1" smtClean="0">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𝐾</m:t>
                              </m:r>
                            </m:e>
                            <m:sup>
                              <m:r>
                                <a:rPr lang="en-US" altLang="ja-JP" sz="1800" i="1">
                                  <a:latin typeface="Cambria Math" panose="02040503050406030204" pitchFamily="18" charset="0"/>
                                </a:rPr>
                                <m:t>2</m:t>
                              </m:r>
                            </m:sup>
                          </m:sSup>
                          <m:r>
                            <a:rPr lang="en-US" altLang="ja-JP" sz="1800" b="0" i="1" smtClean="0">
                              <a:latin typeface="Cambria Math" panose="02040503050406030204" pitchFamily="18" charset="0"/>
                            </a:rPr>
                            <m:t>=2</m:t>
                          </m:r>
                          <m:r>
                            <a:rPr lang="en-US" altLang="ja-JP" sz="1800" b="0" i="1" smtClean="0">
                              <a:latin typeface="Cambria Math" panose="02040503050406030204" pitchFamily="18" charset="0"/>
                              <a:ea typeface="Cambria Math" panose="02040503050406030204" pitchFamily="18" charset="0"/>
                            </a:rPr>
                            <m:t>𝜅</m:t>
                          </m:r>
                          <m:sSub>
                            <m:sSubPr>
                              <m:ctrlPr>
                                <a:rPr lang="en-US" altLang="ja-JP" sz="1800" b="0" i="1" smtClean="0">
                                  <a:latin typeface="Cambria Math" panose="02040503050406030204" pitchFamily="18" charset="0"/>
                                  <a:ea typeface="Cambria Math" panose="02040503050406030204" pitchFamily="18" charset="0"/>
                                </a:rPr>
                              </m:ctrlPr>
                            </m:sSubPr>
                            <m:e>
                              <m:r>
                                <a:rPr lang="en-US" altLang="ja-JP" sz="1800" b="0" i="1" smtClean="0">
                                  <a:latin typeface="Cambria Math" panose="02040503050406030204" pitchFamily="18" charset="0"/>
                                  <a:ea typeface="Cambria Math" panose="02040503050406030204" pitchFamily="18" charset="0"/>
                                </a:rPr>
                                <m:t>𝜌</m:t>
                              </m:r>
                            </m:e>
                            <m:sub>
                              <m:r>
                                <a:rPr lang="en-US" altLang="ja-JP" sz="1800" b="0" i="1" smtClean="0">
                                  <a:latin typeface="Cambria Math" panose="02040503050406030204" pitchFamily="18" charset="0"/>
                                  <a:ea typeface="Cambria Math" panose="02040503050406030204" pitchFamily="18" charset="0"/>
                                </a:rPr>
                                <m:t>𝐻</m:t>
                              </m:r>
                            </m:sub>
                          </m:sSub>
                          <m:r>
                            <a:rPr lang="en-US" altLang="ja-JP" sz="1800" b="0" i="1" smtClean="0">
                              <a:latin typeface="Cambria Math" panose="02040503050406030204" pitchFamily="18" charset="0"/>
                              <a:ea typeface="Cambria Math" panose="02040503050406030204" pitchFamily="18" charset="0"/>
                            </a:rPr>
                            <m:t>#</m:t>
                          </m:r>
                        </m:e>
                      </m:eqArr>
                    </m:oMath>
                  </m:oMathPara>
                </a14:m>
                <a:endParaRPr lang="en-US" altLang="ja-JP" sz="1800" b="0" dirty="0">
                  <a:ea typeface="Cambria Math" panose="02040503050406030204" pitchFamily="18" charset="0"/>
                </a:endParaRPr>
              </a:p>
              <a:p>
                <a:pPr marL="0" indent="0">
                  <a:buNone/>
                </a:pPr>
                <a:endParaRPr lang="en-US" altLang="ja-JP" sz="1800"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eqArr>
                        <m:eqArrPr>
                          <m:ctrlPr>
                            <a:rPr lang="en-US" altLang="ja-JP" sz="1800" b="0" i="1" smtClean="0">
                              <a:latin typeface="Cambria Math" panose="02040503050406030204" pitchFamily="18" charset="0"/>
                              <a:ea typeface="Cambria Math" panose="02040503050406030204" pitchFamily="18" charset="0"/>
                            </a:rPr>
                          </m:ctrlPr>
                        </m:eqArrPr>
                        <m:e>
                          <m:sSubSup>
                            <m:sSubSupPr>
                              <m:ctrlPr>
                                <a:rPr lang="en-US" altLang="ja-JP" sz="1800" i="1" smtClean="0">
                                  <a:latin typeface="Cambria Math" panose="02040503050406030204" pitchFamily="18" charset="0"/>
                                </a:rPr>
                              </m:ctrlPr>
                            </m:sSubSupPr>
                            <m:e>
                              <m:r>
                                <a:rPr lang="en-US" altLang="ja-JP" sz="1800" b="0" i="1" smtClean="0">
                                  <a:latin typeface="Cambria Math" panose="02040503050406030204" pitchFamily="18" charset="0"/>
                                </a:rPr>
                                <m:t>𝐾</m:t>
                              </m:r>
                            </m:e>
                            <m:sub>
                              <m:r>
                                <a:rPr lang="en-US" altLang="ja-JP" sz="1800" b="0" i="1" smtClean="0">
                                  <a:latin typeface="Cambria Math" panose="02040503050406030204" pitchFamily="18" charset="0"/>
                                </a:rPr>
                                <m:t>𝑗</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𝑖</m:t>
                              </m:r>
                            </m:sub>
                            <m:sup>
                              <m:r>
                                <a:rPr lang="en-US" altLang="ja-JP" sz="1800" b="0" i="1" smtClean="0">
                                  <a:latin typeface="Cambria Math" panose="02040503050406030204" pitchFamily="18" charset="0"/>
                                </a:rPr>
                                <m:t>𝑖</m:t>
                              </m:r>
                            </m:sup>
                          </m:sSubSup>
                          <m:r>
                            <a:rPr lang="en-US" altLang="ja-JP" sz="1800" b="0" i="1" smtClean="0">
                              <a:latin typeface="Cambria Math" panose="02040503050406030204" pitchFamily="18" charset="0"/>
                            </a:rPr>
                            <m:t>−</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𝐾</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rPr>
                                <m:t>𝑗</m:t>
                              </m:r>
                            </m:sub>
                          </m:sSub>
                          <m:r>
                            <a:rPr lang="en-US" altLang="ja-JP" sz="1800" b="0" i="1" smtClean="0">
                              <a:latin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𝜅</m:t>
                          </m:r>
                          <m:sSub>
                            <m:sSubPr>
                              <m:ctrlPr>
                                <a:rPr lang="en-US" altLang="ja-JP" sz="1800" b="0" i="1" smtClean="0">
                                  <a:latin typeface="Cambria Math" panose="02040503050406030204" pitchFamily="18" charset="0"/>
                                  <a:ea typeface="Cambria Math" panose="02040503050406030204" pitchFamily="18" charset="0"/>
                                </a:rPr>
                              </m:ctrlPr>
                            </m:sSubPr>
                            <m:e>
                              <m:r>
                                <a:rPr lang="en-US" altLang="ja-JP" sz="1800" b="0" i="1" smtClean="0">
                                  <a:latin typeface="Cambria Math" panose="02040503050406030204" pitchFamily="18" charset="0"/>
                                  <a:ea typeface="Cambria Math" panose="02040503050406030204" pitchFamily="18" charset="0"/>
                                </a:rPr>
                                <m:t>𝐽</m:t>
                              </m:r>
                            </m:e>
                            <m:sub>
                              <m:r>
                                <a:rPr lang="en-US" altLang="ja-JP" sz="1800" b="0" i="1" smtClean="0">
                                  <a:latin typeface="Cambria Math" panose="02040503050406030204" pitchFamily="18" charset="0"/>
                                  <a:ea typeface="Cambria Math" panose="02040503050406030204" pitchFamily="18" charset="0"/>
                                </a:rPr>
                                <m:t>𝑗</m:t>
                              </m:r>
                            </m:sub>
                          </m:sSub>
                          <m:r>
                            <a:rPr lang="en-US" altLang="ja-JP" sz="1800" b="0" i="1" smtClean="0">
                              <a:latin typeface="Cambria Math" panose="02040503050406030204" pitchFamily="18" charset="0"/>
                              <a:ea typeface="Cambria Math" panose="02040503050406030204" pitchFamily="18" charset="0"/>
                            </a:rPr>
                            <m:t>#</m:t>
                          </m:r>
                        </m:e>
                      </m:eqArr>
                    </m:oMath>
                  </m:oMathPara>
                </a14:m>
                <a:endParaRPr lang="en-US" altLang="ja-JP" sz="1800" b="0" dirty="0">
                  <a:ea typeface="Cambria Math" panose="02040503050406030204" pitchFamily="18" charset="0"/>
                </a:endParaRPr>
              </a:p>
              <a:p>
                <a:pPr marL="0" indent="0">
                  <a:buNone/>
                </a:pPr>
                <a:endParaRPr lang="en-US" altLang="ja-JP" sz="1800"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ja-JP" sz="1800" i="1">
                              <a:latin typeface="Cambria Math" panose="02040503050406030204" pitchFamily="18" charset="0"/>
                            </a:rPr>
                          </m:ctrlPr>
                        </m:fPr>
                        <m:num>
                          <m:r>
                            <a:rPr lang="en-US" altLang="ja-JP" sz="1800" i="1">
                              <a:latin typeface="Cambria Math" panose="02040503050406030204" pitchFamily="18" charset="0"/>
                            </a:rPr>
                            <m:t>𝑑</m:t>
                          </m:r>
                          <m:sSub>
                            <m:sSubPr>
                              <m:ctrlPr>
                                <a:rPr lang="en-US" altLang="ja-JP" sz="1800" i="1">
                                  <a:latin typeface="Cambria Math" panose="02040503050406030204" pitchFamily="18" charset="0"/>
                                </a:rPr>
                              </m:ctrlPr>
                            </m:sSubPr>
                            <m:e>
                              <m:r>
                                <a:rPr lang="en-US" altLang="ja-JP" sz="1800" b="0" i="1" smtClean="0">
                                  <a:latin typeface="Cambria Math" panose="02040503050406030204" pitchFamily="18" charset="0"/>
                                </a:rPr>
                                <m:t>𝐾</m:t>
                              </m:r>
                            </m:e>
                            <m:sub>
                              <m:r>
                                <a:rPr lang="en-US" altLang="ja-JP" sz="1800" i="1">
                                  <a:latin typeface="Cambria Math" panose="02040503050406030204" pitchFamily="18" charset="0"/>
                                </a:rPr>
                                <m:t>𝑖𝑗</m:t>
                              </m:r>
                            </m:sub>
                          </m:sSub>
                        </m:num>
                        <m:den>
                          <m:r>
                            <a:rPr lang="en-US" altLang="ja-JP" sz="1800" i="1">
                              <a:latin typeface="Cambria Math" panose="02040503050406030204" pitchFamily="18" charset="0"/>
                            </a:rPr>
                            <m:t>𝑑𝑡</m:t>
                          </m:r>
                        </m:den>
                      </m:f>
                      <m:r>
                        <a:rPr lang="en-US" altLang="ja-JP" sz="1800" b="0" i="1" smtClean="0">
                          <a:latin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𝛼</m:t>
                      </m:r>
                      <m:d>
                        <m:dPr>
                          <m:ctrlPr>
                            <a:rPr lang="en-US" altLang="ja-JP" sz="1800" b="0" i="1" smtClean="0">
                              <a:latin typeface="Cambria Math" panose="02040503050406030204" pitchFamily="18" charset="0"/>
                            </a:rPr>
                          </m:ctrlPr>
                        </m:dPr>
                        <m:e>
                          <m:sSubSup>
                            <m:sSubSupPr>
                              <m:ctrlPr>
                                <a:rPr lang="en-US" altLang="ja-JP" sz="1800" b="0" i="1" smtClean="0">
                                  <a:latin typeface="Cambria Math" panose="02040503050406030204" pitchFamily="18" charset="0"/>
                                </a:rPr>
                              </m:ctrlPr>
                            </m:sSubSupPr>
                            <m:e>
                              <m:r>
                                <a:rPr lang="en-US" altLang="ja-JP" sz="1800" b="0" i="1" smtClean="0">
                                  <a:latin typeface="Cambria Math" panose="02040503050406030204" pitchFamily="18" charset="0"/>
                                </a:rPr>
                                <m:t>𝑅</m:t>
                              </m:r>
                            </m:e>
                            <m:sub>
                              <m:r>
                                <a:rPr lang="en-US" altLang="ja-JP" sz="1800" b="0" i="1" smtClean="0">
                                  <a:latin typeface="Cambria Math" panose="02040503050406030204" pitchFamily="18" charset="0"/>
                                </a:rPr>
                                <m:t>𝑖𝑗</m:t>
                              </m:r>
                            </m:sub>
                            <m:sup>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3</m:t>
                                  </m:r>
                                </m:e>
                              </m:d>
                            </m:sup>
                          </m:sSubSup>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𝐾</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𝐾</m:t>
                              </m:r>
                            </m:e>
                            <m:sub>
                              <m:r>
                                <a:rPr lang="en-US" altLang="ja-JP" sz="1800" b="0" i="1" smtClean="0">
                                  <a:latin typeface="Cambria Math" panose="02040503050406030204" pitchFamily="18" charset="0"/>
                                </a:rPr>
                                <m:t>𝑖𝑗</m:t>
                              </m:r>
                            </m:sub>
                          </m:sSub>
                          <m:r>
                            <a:rPr lang="en-US" altLang="ja-JP" sz="1800" b="0" i="1" smtClean="0">
                              <a:latin typeface="Cambria Math" panose="02040503050406030204" pitchFamily="18" charset="0"/>
                            </a:rPr>
                            <m:t>−2</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𝐾</m:t>
                              </m:r>
                            </m:e>
                            <m:sub>
                              <m:r>
                                <a:rPr lang="en-US" altLang="ja-JP" sz="1800" b="0" i="1" smtClean="0">
                                  <a:latin typeface="Cambria Math" panose="02040503050406030204" pitchFamily="18" charset="0"/>
                                </a:rPr>
                                <m:t>𝑖𝑙</m:t>
                              </m:r>
                            </m:sub>
                          </m:sSub>
                          <m:sSubSup>
                            <m:sSubSupPr>
                              <m:ctrlPr>
                                <a:rPr lang="en-US" altLang="ja-JP" sz="1800" b="0" i="1" smtClean="0">
                                  <a:latin typeface="Cambria Math" panose="02040503050406030204" pitchFamily="18" charset="0"/>
                                </a:rPr>
                              </m:ctrlPr>
                            </m:sSubSupPr>
                            <m:e>
                              <m:r>
                                <a:rPr lang="en-US" altLang="ja-JP" sz="1800" b="0" i="1" smtClean="0">
                                  <a:latin typeface="Cambria Math" panose="02040503050406030204" pitchFamily="18" charset="0"/>
                                </a:rPr>
                                <m:t>𝐾</m:t>
                              </m:r>
                            </m:e>
                            <m:sub>
                              <m:r>
                                <a:rPr lang="en-US" altLang="ja-JP" sz="1800" b="0" i="1" smtClean="0">
                                  <a:latin typeface="Cambria Math" panose="02040503050406030204" pitchFamily="18" charset="0"/>
                                </a:rPr>
                                <m:t>𝑗</m:t>
                              </m:r>
                            </m:sub>
                            <m:sup>
                              <m:r>
                                <a:rPr lang="en-US" altLang="ja-JP" sz="1800" b="0" i="1" smtClean="0">
                                  <a:latin typeface="Cambria Math" panose="02040503050406030204" pitchFamily="18" charset="0"/>
                                </a:rPr>
                                <m:t>𝑙</m:t>
                              </m:r>
                            </m:sup>
                          </m:sSubSup>
                        </m:e>
                      </m:d>
                    </m:oMath>
                    <m:oMath xmlns:m="http://schemas.openxmlformats.org/officeDocument/2006/math">
                      <m:r>
                        <a:rPr lang="en-US" altLang="ja-JP" sz="1800" i="1">
                          <a:latin typeface="Cambria Math" panose="02040503050406030204" pitchFamily="18" charset="0"/>
                        </a:rPr>
                        <m:t> </m:t>
                      </m:r>
                      <m:r>
                        <a:rPr lang="en-US" altLang="ja-JP" sz="1800" b="0" i="1" smtClean="0">
                          <a:latin typeface="Cambria Math" panose="02040503050406030204" pitchFamily="18" charset="0"/>
                        </a:rPr>
                        <m:t>             </m:t>
                      </m:r>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smtClean="0">
                              <a:latin typeface="Cambria Math" panose="02040503050406030204" pitchFamily="18" charset="0"/>
                              <a:ea typeface="Cambria Math" panose="02040503050406030204" pitchFamily="18" charset="0"/>
                            </a:rPr>
                            <m:t>𝛽</m:t>
                          </m:r>
                        </m:e>
                        <m:sub>
                          <m:d>
                            <m:dPr>
                              <m:begChr m:val="|"/>
                              <m:endChr m:val="|"/>
                              <m:ctrlPr>
                                <a:rPr lang="en-US" altLang="ja-JP" sz="1800" i="1">
                                  <a:latin typeface="Cambria Math" panose="02040503050406030204" pitchFamily="18" charset="0"/>
                                  <a:ea typeface="Cambria Math" panose="02040503050406030204" pitchFamily="18" charset="0"/>
                                </a:rPr>
                              </m:ctrlPr>
                            </m:dPr>
                            <m:e>
                              <m:r>
                                <a:rPr lang="en-US" altLang="ja-JP" sz="1800" i="1">
                                  <a:latin typeface="Cambria Math" panose="02040503050406030204" pitchFamily="18" charset="0"/>
                                </a:rPr>
                                <m:t>𝑖</m:t>
                              </m:r>
                            </m:e>
                          </m:d>
                          <m:r>
                            <a:rPr lang="en-US" altLang="ja-JP" sz="1800" i="1">
                              <a:latin typeface="Cambria Math" panose="02040503050406030204" pitchFamily="18" charset="0"/>
                            </a:rPr>
                            <m:t>𝑗</m:t>
                          </m:r>
                        </m:sub>
                      </m:sSub>
                      <m:r>
                        <a:rPr lang="en-US" altLang="ja-JP" sz="1800" i="1">
                          <a:latin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𝜅𝛼</m:t>
                      </m:r>
                      <m:d>
                        <m:dPr>
                          <m:begChr m:val="{"/>
                          <m:endChr m:val="}"/>
                          <m:ctrlPr>
                            <a:rPr lang="en-US" altLang="ja-JP" sz="1800" i="1">
                              <a:latin typeface="Cambria Math" panose="02040503050406030204" pitchFamily="18" charset="0"/>
                              <a:ea typeface="Cambria Math" panose="02040503050406030204" pitchFamily="18" charset="0"/>
                            </a:rPr>
                          </m:ctrlPr>
                        </m:dPr>
                        <m:e>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𝑆</m:t>
                              </m:r>
                            </m:e>
                            <m:sub>
                              <m:r>
                                <a:rPr lang="en-US" altLang="ja-JP" sz="1800" i="1">
                                  <a:latin typeface="Cambria Math" panose="02040503050406030204" pitchFamily="18" charset="0"/>
                                  <a:ea typeface="Cambria Math" panose="02040503050406030204" pitchFamily="18" charset="0"/>
                                </a:rPr>
                                <m:t>𝑖𝑗</m:t>
                              </m:r>
                            </m:sub>
                          </m:sSub>
                          <m:r>
                            <a:rPr lang="en-US" altLang="ja-JP" sz="1800" i="1">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ea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1</m:t>
                              </m:r>
                            </m:num>
                            <m:den>
                              <m:r>
                                <a:rPr lang="en-US" altLang="ja-JP" sz="1800" i="1">
                                  <a:latin typeface="Cambria Math" panose="02040503050406030204" pitchFamily="18" charset="0"/>
                                  <a:ea typeface="Cambria Math" panose="02040503050406030204" pitchFamily="18" charset="0"/>
                                </a:rPr>
                                <m:t>2</m:t>
                              </m:r>
                            </m:den>
                          </m:f>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ea typeface="Cambria Math" panose="02040503050406030204" pitchFamily="18" charset="0"/>
                                </a:rPr>
                                <m:t>𝑖𝑗</m:t>
                              </m:r>
                            </m:sub>
                          </m:sSub>
                          <m:d>
                            <m:dPr>
                              <m:ctrlPr>
                                <a:rPr lang="en-US" altLang="ja-JP" sz="1800" i="1">
                                  <a:latin typeface="Cambria Math" panose="02040503050406030204" pitchFamily="18" charset="0"/>
                                  <a:ea typeface="Cambria Math" panose="02040503050406030204" pitchFamily="18" charset="0"/>
                                </a:rPr>
                              </m:ctrlPr>
                            </m:dPr>
                            <m:e>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𝜌</m:t>
                                  </m:r>
                                </m:e>
                                <m:sub>
                                  <m:r>
                                    <a:rPr lang="en-US" altLang="ja-JP" sz="1800" i="1">
                                      <a:latin typeface="Cambria Math" panose="02040503050406030204" pitchFamily="18" charset="0"/>
                                      <a:ea typeface="Cambria Math" panose="02040503050406030204" pitchFamily="18" charset="0"/>
                                    </a:rPr>
                                    <m:t>𝐻</m:t>
                                  </m:r>
                                </m:sub>
                              </m:sSub>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𝑆</m:t>
                              </m:r>
                            </m:e>
                          </m:d>
                        </m:e>
                      </m:d>
                    </m:oMath>
                  </m:oMathPara>
                </a14:m>
                <a:br>
                  <a:rPr lang="en-US" altLang="ja-JP" sz="1800" i="1" dirty="0">
                    <a:latin typeface="Cambria Math" panose="02040503050406030204" pitchFamily="18" charset="0"/>
                  </a:rPr>
                </a:br>
                <a:endParaRPr lang="en-US" altLang="ja-JP" sz="1800" dirty="0"/>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603" t="-114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56FF6AF-0439-C865-B04A-F1BB2B049C72}"/>
                  </a:ext>
                </a:extLst>
              </p:cNvPr>
              <p:cNvSpPr txBox="1"/>
              <p:nvPr/>
            </p:nvSpPr>
            <p:spPr>
              <a:xfrm>
                <a:off x="10791145" y="2919035"/>
                <a:ext cx="5626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(3.8)</m:t>
                      </m:r>
                    </m:oMath>
                  </m:oMathPara>
                </a14:m>
                <a:endParaRPr kumimoji="1" lang="ja-JP" altLang="en-US"/>
              </a:p>
            </p:txBody>
          </p:sp>
        </mc:Choice>
        <mc:Fallback xmlns="">
          <p:sp>
            <p:nvSpPr>
              <p:cNvPr id="4" name="テキスト ボックス 3">
                <a:extLst>
                  <a:ext uri="{FF2B5EF4-FFF2-40B4-BE49-F238E27FC236}">
                    <a16:creationId xmlns:a16="http://schemas.microsoft.com/office/drawing/2014/main" id="{656FF6AF-0439-C865-B04A-F1BB2B049C72}"/>
                  </a:ext>
                </a:extLst>
              </p:cNvPr>
              <p:cNvSpPr txBox="1">
                <a:spLocks noRot="1" noChangeAspect="1" noMove="1" noResize="1" noEditPoints="1" noAdjustHandles="1" noChangeArrowheads="1" noChangeShapeType="1" noTextEdit="1"/>
              </p:cNvSpPr>
              <p:nvPr/>
            </p:nvSpPr>
            <p:spPr>
              <a:xfrm>
                <a:off x="10791145" y="2919035"/>
                <a:ext cx="562655" cy="276999"/>
              </a:xfrm>
              <a:prstGeom prst="rect">
                <a:avLst/>
              </a:prstGeom>
              <a:blipFill>
                <a:blip r:embed="rId3"/>
                <a:stretch>
                  <a:fillRect l="-13043" r="-13043"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4D155D8C-5A4D-776B-DA9A-7E9B18BDE653}"/>
                  </a:ext>
                </a:extLst>
              </p:cNvPr>
              <p:cNvSpPr txBox="1"/>
              <p:nvPr/>
            </p:nvSpPr>
            <p:spPr>
              <a:xfrm>
                <a:off x="10791144" y="3451234"/>
                <a:ext cx="5626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(3.9)</m:t>
                      </m:r>
                    </m:oMath>
                  </m:oMathPara>
                </a14:m>
                <a:endParaRPr kumimoji="1" lang="ja-JP" altLang="en-US"/>
              </a:p>
            </p:txBody>
          </p:sp>
        </mc:Choice>
        <mc:Fallback xmlns="">
          <p:sp>
            <p:nvSpPr>
              <p:cNvPr id="5" name="テキスト ボックス 4">
                <a:extLst>
                  <a:ext uri="{FF2B5EF4-FFF2-40B4-BE49-F238E27FC236}">
                    <a16:creationId xmlns:a16="http://schemas.microsoft.com/office/drawing/2014/main" id="{4D155D8C-5A4D-776B-DA9A-7E9B18BDE653}"/>
                  </a:ext>
                </a:extLst>
              </p:cNvPr>
              <p:cNvSpPr txBox="1">
                <a:spLocks noRot="1" noChangeAspect="1" noMove="1" noResize="1" noEditPoints="1" noAdjustHandles="1" noChangeArrowheads="1" noChangeShapeType="1" noTextEdit="1"/>
              </p:cNvSpPr>
              <p:nvPr/>
            </p:nvSpPr>
            <p:spPr>
              <a:xfrm>
                <a:off x="10791144" y="3451234"/>
                <a:ext cx="562655" cy="276999"/>
              </a:xfrm>
              <a:prstGeom prst="rect">
                <a:avLst/>
              </a:prstGeom>
              <a:blipFill>
                <a:blip r:embed="rId4"/>
                <a:stretch>
                  <a:fillRect l="-13333" r="-15556"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B1155360-7316-9713-D978-1D722432F70C}"/>
                  </a:ext>
                </a:extLst>
              </p:cNvPr>
              <p:cNvSpPr txBox="1"/>
              <p:nvPr/>
            </p:nvSpPr>
            <p:spPr>
              <a:xfrm>
                <a:off x="10664429" y="4494271"/>
                <a:ext cx="6908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(3.10)</m:t>
                      </m:r>
                    </m:oMath>
                  </m:oMathPara>
                </a14:m>
                <a:endParaRPr kumimoji="1" lang="ja-JP" altLang="en-US"/>
              </a:p>
            </p:txBody>
          </p:sp>
        </mc:Choice>
        <mc:Fallback xmlns="">
          <p:sp>
            <p:nvSpPr>
              <p:cNvPr id="6" name="テキスト ボックス 5">
                <a:extLst>
                  <a:ext uri="{FF2B5EF4-FFF2-40B4-BE49-F238E27FC236}">
                    <a16:creationId xmlns:a16="http://schemas.microsoft.com/office/drawing/2014/main" id="{B1155360-7316-9713-D978-1D722432F70C}"/>
                  </a:ext>
                </a:extLst>
              </p:cNvPr>
              <p:cNvSpPr txBox="1">
                <a:spLocks noRot="1" noChangeAspect="1" noMove="1" noResize="1" noEditPoints="1" noAdjustHandles="1" noChangeArrowheads="1" noChangeShapeType="1" noTextEdit="1"/>
              </p:cNvSpPr>
              <p:nvPr/>
            </p:nvSpPr>
            <p:spPr>
              <a:xfrm>
                <a:off x="10664429" y="4494271"/>
                <a:ext cx="690895" cy="276999"/>
              </a:xfrm>
              <a:prstGeom prst="rect">
                <a:avLst/>
              </a:prstGeom>
              <a:blipFill>
                <a:blip r:embed="rId5"/>
                <a:stretch>
                  <a:fillRect l="-10714" r="-10714" b="-3478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75034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1. In</a:t>
            </a:r>
            <a:r>
              <a:rPr lang="en-US" altLang="ja-JP" sz="4000" dirty="0"/>
              <a:t>troduction</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lnSpc>
                <a:spcPct val="110000"/>
              </a:lnSpc>
              <a:buNone/>
            </a:pPr>
            <a:r>
              <a:rPr lang="ja-JP" altLang="en-US" sz="1800" b="1">
                <a:solidFill>
                  <a:schemeClr val="accent2"/>
                </a:solidFill>
              </a:rPr>
              <a:t>一般相対性理論（</a:t>
            </a:r>
            <a:r>
              <a:rPr lang="en-US" altLang="ja-JP" sz="1800" b="1" dirty="0">
                <a:solidFill>
                  <a:schemeClr val="accent2"/>
                </a:solidFill>
              </a:rPr>
              <a:t>GR</a:t>
            </a:r>
            <a:r>
              <a:rPr lang="ja-JP" altLang="en-US" sz="1800" b="1">
                <a:solidFill>
                  <a:schemeClr val="accent2"/>
                </a:solidFill>
              </a:rPr>
              <a:t>）</a:t>
            </a:r>
          </a:p>
          <a:p>
            <a:pPr marL="0" indent="0">
              <a:lnSpc>
                <a:spcPct val="110000"/>
              </a:lnSpc>
              <a:buNone/>
            </a:pPr>
            <a:r>
              <a:rPr lang="ja-JP" altLang="en-US" sz="1800" b="1">
                <a:solidFill>
                  <a:schemeClr val="accent2"/>
                </a:solidFill>
              </a:rPr>
              <a:t>　</a:t>
            </a:r>
            <a:r>
              <a:rPr lang="ja-JP" altLang="en-US" sz="1800"/>
              <a:t>一般相対性理論</a:t>
            </a:r>
            <a:r>
              <a:rPr lang="en-US" altLang="ja-JP" sz="1800" dirty="0"/>
              <a:t>(GR)</a:t>
            </a:r>
            <a:r>
              <a:rPr lang="ja-JP" altLang="en-US" sz="1800"/>
              <a:t>は重力に関しての理論、宇宙の諸現象を現在最も正確に記述することができる</a:t>
            </a:r>
            <a:endParaRPr lang="en-US" altLang="ja-JP" sz="1800" dirty="0"/>
          </a:p>
          <a:p>
            <a:pPr marL="0" indent="0">
              <a:lnSpc>
                <a:spcPct val="110000"/>
              </a:lnSpc>
              <a:buNone/>
            </a:pPr>
            <a:r>
              <a:rPr lang="ja-JP" altLang="en-US" sz="1800"/>
              <a:t>　</a:t>
            </a:r>
            <a:r>
              <a:rPr lang="en-US" altLang="ja-JP" sz="1800" dirty="0"/>
              <a:t>(</a:t>
            </a:r>
            <a:r>
              <a:rPr lang="ja-JP" altLang="en-US" sz="1800">
                <a:solidFill>
                  <a:srgbClr val="FF0000"/>
                </a:solidFill>
              </a:rPr>
              <a:t>一部観測と異なることがわかっており完璧な理論とは言えない。そのため新しい理論の必要あり</a:t>
            </a:r>
            <a:r>
              <a:rPr lang="en-US" altLang="ja-JP" sz="1800" dirty="0"/>
              <a:t>)</a:t>
            </a:r>
          </a:p>
          <a:p>
            <a:pPr marL="0" indent="0">
              <a:lnSpc>
                <a:spcPct val="110000"/>
              </a:lnSpc>
              <a:buNone/>
            </a:pPr>
            <a:r>
              <a:rPr lang="en-US" altLang="ja-JP" sz="1800" dirty="0"/>
              <a:t>							</a:t>
            </a:r>
            <a:r>
              <a:rPr lang="ja-JP" altLang="en-US" sz="1800"/>
              <a:t>　　　　</a:t>
            </a:r>
            <a:r>
              <a:rPr lang="en-US" altLang="ja-JP" sz="1800" dirty="0"/>
              <a:t>↑</a:t>
            </a:r>
            <a:r>
              <a:rPr lang="ja-JP" altLang="en-US" sz="1800"/>
              <a:t>加瀬研究室のメインテーマ</a:t>
            </a:r>
            <a:endParaRPr lang="en-US" altLang="ja-JP" sz="1800" dirty="0"/>
          </a:p>
          <a:p>
            <a:pPr marL="0" indent="0">
              <a:lnSpc>
                <a:spcPct val="110000"/>
              </a:lnSpc>
              <a:buNone/>
            </a:pPr>
            <a:r>
              <a:rPr lang="ja-JP" altLang="en-US" sz="1800"/>
              <a:t>　</a:t>
            </a:r>
            <a:endParaRPr lang="en-US" altLang="ja-JP" sz="1800" dirty="0"/>
          </a:p>
          <a:p>
            <a:pPr marL="0" indent="0">
              <a:lnSpc>
                <a:spcPct val="110000"/>
              </a:lnSpc>
              <a:buNone/>
            </a:pPr>
            <a:r>
              <a:rPr lang="en-US" altLang="ja-JP" sz="1800" dirty="0"/>
              <a:t>GR</a:t>
            </a:r>
            <a:r>
              <a:rPr lang="ja-JP" altLang="en-US" sz="1800"/>
              <a:t>ではどのように宇宙の現象を記述する？</a:t>
            </a:r>
            <a:endParaRPr lang="en-US" altLang="ja-JP" sz="1800" dirty="0"/>
          </a:p>
          <a:p>
            <a:pPr marL="0" indent="0">
              <a:lnSpc>
                <a:spcPct val="110000"/>
              </a:lnSpc>
              <a:buNone/>
            </a:pPr>
            <a:r>
              <a:rPr lang="en-US" altLang="ja-JP" sz="1800" dirty="0"/>
              <a:t>→Einstein</a:t>
            </a:r>
            <a:r>
              <a:rPr lang="ja-JP" altLang="en-US" sz="1800"/>
              <a:t>方程式を解いて計量を求める</a:t>
            </a:r>
            <a:endParaRPr lang="en-US" altLang="ja-JP" sz="1800" dirty="0"/>
          </a:p>
          <a:p>
            <a:pPr marL="0" indent="0">
              <a:lnSpc>
                <a:spcPct val="110000"/>
              </a:lnSpc>
              <a:buNone/>
            </a:pPr>
            <a:r>
              <a:rPr lang="en-US" altLang="ja-JP" sz="1800" dirty="0"/>
              <a:t>→</a:t>
            </a:r>
            <a:r>
              <a:rPr lang="ja-JP" altLang="en-US" sz="1800"/>
              <a:t>しかし</a:t>
            </a:r>
            <a:r>
              <a:rPr lang="en-US" altLang="ja-JP" sz="1800" dirty="0"/>
              <a:t>Einstein</a:t>
            </a:r>
            <a:r>
              <a:rPr lang="ja-JP" altLang="en-US" sz="1800"/>
              <a:t>方程式は非線形連立偏微分方程式なので解析的に一般解を求められない</a:t>
            </a:r>
            <a:endParaRPr lang="en-US" altLang="ja-JP" sz="1800" dirty="0"/>
          </a:p>
          <a:p>
            <a:pPr marL="0" indent="0">
              <a:lnSpc>
                <a:spcPct val="110000"/>
              </a:lnSpc>
              <a:buNone/>
            </a:pPr>
            <a:r>
              <a:rPr lang="en-US" altLang="ja-JP" sz="1800" dirty="0"/>
              <a:t>→</a:t>
            </a:r>
            <a:r>
              <a:rPr lang="ja-JP" altLang="en-US" sz="1800"/>
              <a:t>主に３つの方法が用いられる</a:t>
            </a:r>
            <a:endParaRPr lang="en-US" altLang="ja-JP" sz="1800" dirty="0"/>
          </a:p>
          <a:p>
            <a:pPr marL="0" indent="0" algn="ctr">
              <a:lnSpc>
                <a:spcPct val="110000"/>
              </a:lnSpc>
              <a:buNone/>
            </a:pPr>
            <a:r>
              <a:rPr lang="en-US" altLang="ja-JP" sz="1800" dirty="0"/>
              <a:t>① </a:t>
            </a:r>
            <a:r>
              <a:rPr lang="ja-JP" altLang="en-US" sz="1800"/>
              <a:t>時空に対称性を仮定　</a:t>
            </a:r>
            <a:r>
              <a:rPr lang="en-US" altLang="ja-JP" sz="1800" dirty="0"/>
              <a:t>② </a:t>
            </a:r>
            <a:r>
              <a:rPr lang="ja-JP" altLang="en-US" sz="1800"/>
              <a:t>弱重力場近似　③</a:t>
            </a:r>
            <a:r>
              <a:rPr lang="en-US" altLang="ja-JP" sz="1800" dirty="0"/>
              <a:t> </a:t>
            </a:r>
            <a:r>
              <a:rPr lang="ja-JP" altLang="en-US" sz="1800"/>
              <a:t>数値的に解く</a:t>
            </a:r>
            <a:endParaRPr lang="en-US" altLang="ja-JP" sz="1800" dirty="0"/>
          </a:p>
        </p:txBody>
      </p:sp>
      <p:sp>
        <p:nvSpPr>
          <p:cNvPr id="4" name="テキスト ボックス 3">
            <a:extLst>
              <a:ext uri="{FF2B5EF4-FFF2-40B4-BE49-F238E27FC236}">
                <a16:creationId xmlns:a16="http://schemas.microsoft.com/office/drawing/2014/main" id="{5F2A4D51-8450-DA51-F019-C848C3341203}"/>
              </a:ext>
            </a:extLst>
          </p:cNvPr>
          <p:cNvSpPr txBox="1"/>
          <p:nvPr/>
        </p:nvSpPr>
        <p:spPr>
          <a:xfrm>
            <a:off x="1155162" y="3820363"/>
            <a:ext cx="11264622" cy="369332"/>
          </a:xfrm>
          <a:prstGeom prst="rect">
            <a:avLst/>
          </a:prstGeom>
          <a:noFill/>
        </p:spPr>
        <p:txBody>
          <a:bodyPr wrap="none" rtlCol="0">
            <a:spAutoFit/>
          </a:bodyPr>
          <a:lstStyle/>
          <a:p>
            <a:r>
              <a:rPr kumimoji="1" lang="en-US" altLang="ja-JP" dirty="0"/>
              <a:t>↑</a:t>
            </a:r>
            <a:r>
              <a:rPr kumimoji="1" lang="ja-JP" altLang="en-US"/>
              <a:t>要修正：観測と異なる</a:t>
            </a:r>
            <a:r>
              <a:rPr kumimoji="1" lang="en-US" altLang="ja-JP" dirty="0"/>
              <a:t>→</a:t>
            </a:r>
            <a:r>
              <a:rPr kumimoji="1" lang="ja-JP" altLang="en-US"/>
              <a:t>観測の精度の問題で細かい因子を考慮できないためずれていることも考えられる</a:t>
            </a:r>
          </a:p>
        </p:txBody>
      </p:sp>
    </p:spTree>
    <p:extLst>
      <p:ext uri="{BB962C8B-B14F-4D97-AF65-F5344CB8AC3E}">
        <p14:creationId xmlns:p14="http://schemas.microsoft.com/office/powerpoint/2010/main" val="33465267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3.1.1</a:t>
            </a:r>
            <a:r>
              <a:rPr lang="en-US" altLang="ja-JP" sz="4000" dirty="0"/>
              <a:t> </a:t>
            </a:r>
            <a:r>
              <a:rPr kumimoji="1" lang="en-US" altLang="ja-JP" sz="4000" dirty="0"/>
              <a:t>ADM</a:t>
            </a:r>
            <a:r>
              <a:rPr kumimoji="1" lang="ja-JP" altLang="en-US" sz="4000"/>
              <a:t>分解</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buNone/>
                </a:pPr>
                <a:r>
                  <a:rPr kumimoji="1" lang="ja-JP" altLang="en-US" sz="1800"/>
                  <a:t>ただしエネルギー運動量テンソルを</a:t>
                </a:r>
                <a:endParaRPr kumimoji="1" lang="en-US" altLang="ja-JP" sz="1800" dirty="0"/>
              </a:p>
              <a:p>
                <a:pPr marL="0" indent="0">
                  <a:buNone/>
                </a:pPr>
                <a:endParaRPr lang="en-US" altLang="ja-JP" sz="1800" dirty="0"/>
              </a:p>
              <a:p>
                <a:pPr marL="0" indent="0">
                  <a:buNone/>
                </a:pPr>
                <a14:m>
                  <m:oMathPara xmlns:m="http://schemas.openxmlformats.org/officeDocument/2006/math">
                    <m:oMathParaPr>
                      <m:jc m:val="centerGroup"/>
                    </m:oMathParaPr>
                    <m:oMath xmlns:m="http://schemas.openxmlformats.org/officeDocument/2006/math">
                      <m:eqArr>
                        <m:eqArrPr>
                          <m:ctrlPr>
                            <a:rPr kumimoji="1" lang="en-US" altLang="ja-JP" sz="1800" b="0" i="1" smtClean="0">
                              <a:latin typeface="Cambria Math" panose="02040503050406030204" pitchFamily="18" charset="0"/>
                            </a:rPr>
                          </m:ctrlPr>
                        </m:eqArrPr>
                        <m:e>
                          <m:sSub>
                            <m:sSubPr>
                              <m:ctrlPr>
                                <a:rPr kumimoji="1" lang="en-US" altLang="ja-JP" sz="1800" i="1" smtClean="0">
                                  <a:latin typeface="Cambria Math" panose="02040503050406030204" pitchFamily="18" charset="0"/>
                                </a:rPr>
                              </m:ctrlPr>
                            </m:sSubPr>
                            <m:e>
                              <m:r>
                                <a:rPr kumimoji="1" lang="en-US" altLang="ja-JP" sz="1800" b="0" i="1" smtClean="0">
                                  <a:latin typeface="Cambria Math" panose="02040503050406030204" pitchFamily="18" charset="0"/>
                                </a:rPr>
                                <m:t>𝑇</m:t>
                              </m:r>
                            </m:e>
                            <m:sub>
                              <m:r>
                                <a:rPr kumimoji="1" lang="en-US" altLang="ja-JP" sz="1800" i="1" smtClean="0">
                                  <a:latin typeface="Cambria Math" panose="02040503050406030204" pitchFamily="18" charset="0"/>
                                  <a:ea typeface="Cambria Math" panose="02040503050406030204" pitchFamily="18" charset="0"/>
                                </a:rPr>
                                <m:t>𝜇𝜈</m:t>
                              </m:r>
                            </m:sub>
                          </m:sSub>
                          <m:r>
                            <a:rPr kumimoji="1" lang="en-US" altLang="ja-JP" sz="1800" b="0" i="1" smtClean="0">
                              <a:latin typeface="Cambria Math" panose="02040503050406030204" pitchFamily="18" charset="0"/>
                            </a:rPr>
                            <m:t>=</m:t>
                          </m:r>
                          <m:d>
                            <m:dPr>
                              <m:ctrlPr>
                                <a:rPr kumimoji="1" lang="en-US" altLang="ja-JP" sz="1800" b="0" i="1" smtClean="0">
                                  <a:latin typeface="Cambria Math" panose="02040503050406030204" pitchFamily="18" charset="0"/>
                                </a:rPr>
                              </m:ctrlPr>
                            </m:dPr>
                            <m:e>
                              <m:m>
                                <m:mPr>
                                  <m:mcs>
                                    <m:mc>
                                      <m:mcPr>
                                        <m:count m:val="2"/>
                                        <m:mcJc m:val="center"/>
                                      </m:mcPr>
                                    </m:mc>
                                  </m:mcs>
                                  <m:ctrlPr>
                                    <a:rPr kumimoji="1" lang="en-US" altLang="ja-JP" sz="1800" b="0" i="1" smtClean="0">
                                      <a:latin typeface="Cambria Math" panose="02040503050406030204" pitchFamily="18" charset="0"/>
                                    </a:rPr>
                                  </m:ctrlPr>
                                </m:mPr>
                                <m:mr>
                                  <m:e>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ea typeface="Cambria Math" panose="02040503050406030204" pitchFamily="18" charset="0"/>
                                          </a:rPr>
                                          <m:t>𝜌</m:t>
                                        </m:r>
                                      </m:e>
                                      <m:sub>
                                        <m:r>
                                          <a:rPr kumimoji="1" lang="en-US" altLang="ja-JP" sz="1800" b="0" i="1" smtClean="0">
                                            <a:latin typeface="Cambria Math" panose="02040503050406030204" pitchFamily="18" charset="0"/>
                                          </a:rPr>
                                          <m:t>𝐻</m:t>
                                        </m:r>
                                      </m:sub>
                                    </m:sSub>
                                  </m:e>
                                  <m:e>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𝐽</m:t>
                                        </m:r>
                                      </m:e>
                                      <m:sub>
                                        <m:r>
                                          <a:rPr kumimoji="1" lang="en-US" altLang="ja-JP" sz="1800" b="0" i="1" smtClean="0">
                                            <a:latin typeface="Cambria Math" panose="02040503050406030204" pitchFamily="18" charset="0"/>
                                          </a:rPr>
                                          <m:t>𝑖</m:t>
                                        </m:r>
                                      </m:sub>
                                    </m:sSub>
                                  </m:e>
                                </m:mr>
                                <m:mr>
                                  <m:e>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𝐽</m:t>
                                        </m:r>
                                      </m:e>
                                      <m:sub>
                                        <m:r>
                                          <a:rPr kumimoji="1" lang="en-US" altLang="ja-JP" sz="1800" b="0" i="1" smtClean="0">
                                            <a:latin typeface="Cambria Math" panose="02040503050406030204" pitchFamily="18" charset="0"/>
                                          </a:rPr>
                                          <m:t>𝑗</m:t>
                                        </m:r>
                                      </m:sub>
                                    </m:sSub>
                                  </m:e>
                                  <m:e>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𝑆</m:t>
                                        </m:r>
                                      </m:e>
                                      <m:sub>
                                        <m:r>
                                          <a:rPr kumimoji="1" lang="en-US" altLang="ja-JP" sz="1800" b="0" i="1" smtClean="0">
                                            <a:latin typeface="Cambria Math" panose="02040503050406030204" pitchFamily="18" charset="0"/>
                                          </a:rPr>
                                          <m:t>𝑖𝑗</m:t>
                                        </m:r>
                                      </m:sub>
                                    </m:sSub>
                                  </m:e>
                                </m:mr>
                              </m:m>
                            </m:e>
                          </m:d>
                          <m:r>
                            <a:rPr kumimoji="1" lang="en-US" altLang="ja-JP" sz="1800" b="0" i="1" smtClean="0">
                              <a:latin typeface="Cambria Math" panose="02040503050406030204" pitchFamily="18" charset="0"/>
                            </a:rPr>
                            <m:t>#</m:t>
                          </m:r>
                        </m:e>
                      </m:eqArr>
                    </m:oMath>
                  </m:oMathPara>
                </a14:m>
                <a:endParaRPr kumimoji="1" lang="en-US" altLang="ja-JP" sz="1800" b="0" dirty="0"/>
              </a:p>
              <a:p>
                <a:pPr marL="0" indent="0">
                  <a:buNone/>
                </a:pPr>
                <a:endParaRPr kumimoji="1" lang="en-US" altLang="ja-JP" sz="1800" dirty="0"/>
              </a:p>
              <a:p>
                <a:pPr marL="0" indent="0">
                  <a:buNone/>
                </a:pPr>
                <a:r>
                  <a:rPr lang="ja-JP" altLang="en-US" sz="1800"/>
                  <a:t>のように</a:t>
                </a:r>
                <a:r>
                  <a:rPr lang="en-US" altLang="ja-JP" sz="1800" dirty="0"/>
                  <a:t>ADM</a:t>
                </a:r>
                <a:r>
                  <a:rPr lang="ja-JP" altLang="en-US" sz="1800"/>
                  <a:t>分解している</a:t>
                </a:r>
                <a:r>
                  <a:rPr kumimoji="1" lang="ja-JP" altLang="en-US" sz="1800"/>
                  <a:t>。また</a:t>
                </a:r>
                <a:r>
                  <a:rPr kumimoji="1" lang="en-US" altLang="ja-JP" sz="1800" dirty="0"/>
                  <a:t> </a:t>
                </a:r>
                <a14:m>
                  <m:oMath xmlns:m="http://schemas.openxmlformats.org/officeDocument/2006/math">
                    <m:r>
                      <a:rPr kumimoji="1" lang="en-US" altLang="ja-JP" sz="1800" b="0" i="1" smtClean="0">
                        <a:latin typeface="Cambria Math" panose="02040503050406030204" pitchFamily="18" charset="0"/>
                      </a:rPr>
                      <m:t>𝑆</m:t>
                    </m:r>
                    <m:r>
                      <a:rPr kumimoji="1" lang="en-US" altLang="ja-JP" sz="1800" b="0" i="1" smtClean="0">
                        <a:solidFill>
                          <a:schemeClr val="tx1"/>
                        </a:solidFill>
                        <a:latin typeface="Cambria Math" panose="02040503050406030204" pitchFamily="18" charset="0"/>
                      </a:rPr>
                      <m:t>=</m:t>
                    </m:r>
                    <m:sSubSup>
                      <m:sSubSupPr>
                        <m:ctrlPr>
                          <a:rPr kumimoji="1" lang="en-US" altLang="ja-JP" sz="1800" b="0" i="1" smtClean="0">
                            <a:solidFill>
                              <a:schemeClr val="tx1"/>
                            </a:solidFill>
                            <a:latin typeface="Cambria Math" panose="02040503050406030204" pitchFamily="18" charset="0"/>
                          </a:rPr>
                        </m:ctrlPr>
                      </m:sSubSupPr>
                      <m:e>
                        <m:r>
                          <a:rPr kumimoji="1" lang="en-US" altLang="ja-JP" sz="1800" b="0" i="1" smtClean="0">
                            <a:solidFill>
                              <a:schemeClr val="tx1"/>
                            </a:solidFill>
                            <a:latin typeface="Cambria Math" panose="02040503050406030204" pitchFamily="18" charset="0"/>
                          </a:rPr>
                          <m:t>𝑆</m:t>
                        </m:r>
                      </m:e>
                      <m:sub>
                        <m:r>
                          <a:rPr kumimoji="1" lang="en-US" altLang="ja-JP" sz="1800" b="0" i="1" smtClean="0">
                            <a:solidFill>
                              <a:schemeClr val="tx1"/>
                            </a:solidFill>
                            <a:latin typeface="Cambria Math" panose="02040503050406030204" pitchFamily="18" charset="0"/>
                          </a:rPr>
                          <m:t>𝑖</m:t>
                        </m:r>
                      </m:sub>
                      <m:sup>
                        <m:r>
                          <a:rPr kumimoji="1" lang="en-US" altLang="ja-JP" sz="1800" b="0" i="1" smtClean="0">
                            <a:solidFill>
                              <a:schemeClr val="tx1"/>
                            </a:solidFill>
                            <a:latin typeface="Cambria Math" panose="02040503050406030204" pitchFamily="18" charset="0"/>
                          </a:rPr>
                          <m:t>𝑖</m:t>
                        </m:r>
                      </m:sup>
                    </m:sSubSup>
                  </m:oMath>
                </a14:m>
                <a:r>
                  <a:rPr kumimoji="1" lang="en-US" altLang="ja-JP" sz="1800" dirty="0">
                    <a:solidFill>
                      <a:schemeClr val="tx1"/>
                    </a:solidFill>
                  </a:rPr>
                  <a:t> </a:t>
                </a:r>
                <a:r>
                  <a:rPr kumimoji="1" lang="ja-JP" altLang="en-US" sz="1800">
                    <a:solidFill>
                      <a:schemeClr val="tx1"/>
                    </a:solidFill>
                  </a:rPr>
                  <a:t>である。</a:t>
                </a:r>
                <a:endParaRPr kumimoji="1" lang="en-US" altLang="ja-JP" sz="1800" dirty="0">
                  <a:solidFill>
                    <a:schemeClr val="tx1"/>
                  </a:solidFill>
                </a:endParaRPr>
              </a:p>
              <a:p>
                <a:pPr marL="0" indent="0">
                  <a:buNone/>
                </a:pPr>
                <a:endParaRPr lang="en-US" altLang="ja-JP" sz="1800" dirty="0">
                  <a:solidFill>
                    <a:srgbClr val="FF0000"/>
                  </a:solidFill>
                </a:endParaRPr>
              </a:p>
              <a:p>
                <a:pPr marL="0" indent="0">
                  <a:buNone/>
                </a:pPr>
                <a:r>
                  <a:rPr kumimoji="1" lang="en-US" altLang="ja-JP" sz="1800" dirty="0"/>
                  <a:t>(3.8),(3.9)</a:t>
                </a:r>
                <a:r>
                  <a:rPr kumimoji="1" lang="ja-JP" altLang="en-US" sz="1800"/>
                  <a:t>式には</a:t>
                </a:r>
                <a:r>
                  <a:rPr kumimoji="1" lang="en-US" altLang="ja-JP" sz="1800" dirty="0"/>
                  <a:t>2</a:t>
                </a:r>
                <a:r>
                  <a:rPr kumimoji="1" lang="ja-JP" altLang="en-US" sz="1800"/>
                  <a:t>階時間微分項が含まれていない。</a:t>
                </a:r>
                <a:r>
                  <a:rPr lang="ja-JP" altLang="en-US" sz="1800"/>
                  <a:t>一方、</a:t>
                </a:r>
                <a:r>
                  <a:rPr lang="en-US" altLang="ja-JP" sz="1800" dirty="0"/>
                  <a:t>(3.10)</a:t>
                </a:r>
                <a:r>
                  <a:rPr lang="ja-JP" altLang="en-US" sz="1800"/>
                  <a:t>式は</a:t>
                </a:r>
                <a:r>
                  <a:rPr kumimoji="1" lang="ja-JP" altLang="en-US" sz="1800"/>
                  <a:t>計量の</a:t>
                </a:r>
                <a:r>
                  <a:rPr lang="en-US" altLang="ja-JP" sz="1800" dirty="0"/>
                  <a:t>2</a:t>
                </a:r>
                <a:r>
                  <a:rPr lang="ja-JP" altLang="en-US" sz="1800"/>
                  <a:t>階時間微分が含まれる。</a:t>
                </a:r>
                <a:endParaRPr lang="en-US" altLang="ja-JP" sz="1800" dirty="0"/>
              </a:p>
              <a:p>
                <a:pPr marL="0" indent="0">
                  <a:buNone/>
                </a:pPr>
                <a:r>
                  <a:rPr lang="ja-JP" altLang="en-US" sz="1800"/>
                  <a:t>以上より計量の時間発展を記述するのは</a:t>
                </a:r>
                <a:r>
                  <a:rPr lang="en-US" altLang="ja-JP" sz="1800" dirty="0"/>
                  <a:t>(3.10)</a:t>
                </a:r>
                <a:r>
                  <a:rPr lang="ja-JP" altLang="en-US" sz="1800"/>
                  <a:t>式で、</a:t>
                </a:r>
                <a:r>
                  <a:rPr kumimoji="1" lang="en-US" altLang="ja-JP" sz="1800" dirty="0"/>
                  <a:t> (3.8),(3.9)</a:t>
                </a:r>
                <a:r>
                  <a:rPr lang="ja-JP" altLang="en-US" sz="1800"/>
                  <a:t>式はこれらに対する拘束条件であるといえる。</a:t>
                </a:r>
                <a:endParaRPr lang="en-US" altLang="ja-JP" sz="1800" dirty="0"/>
              </a:p>
              <a:p>
                <a:pPr marL="0" indent="0">
                  <a:buNone/>
                </a:pPr>
                <a:r>
                  <a:rPr kumimoji="1" lang="en-US" altLang="ja-JP" sz="1800" dirty="0"/>
                  <a:t>(3.8),(3.9)</a:t>
                </a:r>
                <a:r>
                  <a:rPr lang="ja-JP" altLang="en-US" sz="1800"/>
                  <a:t>式をそれぞれ</a:t>
                </a:r>
                <a:r>
                  <a:rPr lang="en-US" altLang="ja-JP" sz="1800" dirty="0"/>
                  <a:t>Hamiltonian constraint, Momentum constraint</a:t>
                </a:r>
                <a:r>
                  <a:rPr lang="ja-JP" altLang="en-US" sz="1800"/>
                  <a:t>と呼び、前者はエネルギー保存則に、後者は運動量保存則に対応している。</a:t>
                </a:r>
                <a:endParaRPr lang="en-US" altLang="ja-JP" sz="1800" dirty="0"/>
              </a:p>
              <a:p>
                <a:pPr marL="0" indent="0">
                  <a:buNone/>
                </a:pPr>
                <a:r>
                  <a:rPr lang="ja-JP" altLang="en-US" sz="1800"/>
                  <a:t>また</a:t>
                </a:r>
                <a:r>
                  <a:rPr lang="en-US" altLang="ja-JP" sz="1800" dirty="0"/>
                  <a:t> (3.7),(3.10)</a:t>
                </a:r>
                <a:r>
                  <a:rPr lang="ja-JP" altLang="en-US" sz="1800"/>
                  <a:t>式のことを発展方程式、</a:t>
                </a:r>
                <a:r>
                  <a:rPr kumimoji="1" lang="en-US" altLang="ja-JP" sz="1800" dirty="0"/>
                  <a:t> (3.8),(3.9)</a:t>
                </a:r>
                <a:r>
                  <a:rPr lang="ja-JP" altLang="en-US" sz="1800"/>
                  <a:t>式のことを拘束方程式と呼ぶ。</a:t>
                </a:r>
                <a:endParaRPr lang="en-US" altLang="ja-JP" sz="1800" dirty="0"/>
              </a:p>
              <a:p>
                <a:pPr marL="0" indent="0">
                  <a:buNone/>
                </a:pPr>
                <a:endParaRPr lang="en-US" altLang="ja-JP" sz="1800" dirty="0"/>
              </a:p>
              <a:p>
                <a:pPr marL="0" indent="0">
                  <a:buNone/>
                </a:pPr>
                <a:endParaRPr lang="en-US" altLang="ja-JP" sz="1800" dirty="0"/>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603" t="-1140" r="-724"/>
                </a:stretch>
              </a:blipFill>
            </p:spPr>
            <p:txBody>
              <a:bodyPr/>
              <a:lstStyle/>
              <a:p>
                <a:r>
                  <a:rPr lang="ja-JP" altLang="en-US">
                    <a:noFill/>
                  </a:rPr>
                  <a:t> </a:t>
                </a:r>
              </a:p>
            </p:txBody>
          </p:sp>
        </mc:Fallback>
      </mc:AlternateContent>
      <p:cxnSp>
        <p:nvCxnSpPr>
          <p:cNvPr id="4" name="直線コネクタ 3">
            <a:extLst>
              <a:ext uri="{FF2B5EF4-FFF2-40B4-BE49-F238E27FC236}">
                <a16:creationId xmlns:a16="http://schemas.microsoft.com/office/drawing/2014/main" id="{7EC5F23A-B0FA-E08C-DAA6-99CA39453884}"/>
              </a:ext>
            </a:extLst>
          </p:cNvPr>
          <p:cNvCxnSpPr>
            <a:cxnSpLocks/>
          </p:cNvCxnSpPr>
          <p:nvPr/>
        </p:nvCxnSpPr>
        <p:spPr>
          <a:xfrm>
            <a:off x="5949878" y="3046096"/>
            <a:ext cx="8812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4C184FA6-505A-4BA1-2706-A52DACC95815}"/>
              </a:ext>
            </a:extLst>
          </p:cNvPr>
          <p:cNvCxnSpPr>
            <a:cxnSpLocks/>
          </p:cNvCxnSpPr>
          <p:nvPr/>
        </p:nvCxnSpPr>
        <p:spPr>
          <a:xfrm>
            <a:off x="6387184" y="2830774"/>
            <a:ext cx="0" cy="4665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549ECEFB-5FD8-AE1A-4941-644348BBC9D3}"/>
                  </a:ext>
                </a:extLst>
              </p:cNvPr>
              <p:cNvSpPr txBox="1"/>
              <p:nvPr/>
            </p:nvSpPr>
            <p:spPr>
              <a:xfrm>
                <a:off x="10662905" y="2925525"/>
                <a:ext cx="6908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(3.11)</m:t>
                      </m:r>
                    </m:oMath>
                  </m:oMathPara>
                </a14:m>
                <a:endParaRPr kumimoji="1" lang="ja-JP" altLang="en-US"/>
              </a:p>
            </p:txBody>
          </p:sp>
        </mc:Choice>
        <mc:Fallback xmlns="">
          <p:sp>
            <p:nvSpPr>
              <p:cNvPr id="6" name="テキスト ボックス 5">
                <a:extLst>
                  <a:ext uri="{FF2B5EF4-FFF2-40B4-BE49-F238E27FC236}">
                    <a16:creationId xmlns:a16="http://schemas.microsoft.com/office/drawing/2014/main" id="{549ECEFB-5FD8-AE1A-4941-644348BBC9D3}"/>
                  </a:ext>
                </a:extLst>
              </p:cNvPr>
              <p:cNvSpPr txBox="1">
                <a:spLocks noRot="1" noChangeAspect="1" noMove="1" noResize="1" noEditPoints="1" noAdjustHandles="1" noChangeArrowheads="1" noChangeShapeType="1" noTextEdit="1"/>
              </p:cNvSpPr>
              <p:nvPr/>
            </p:nvSpPr>
            <p:spPr>
              <a:xfrm>
                <a:off x="10662905" y="2925525"/>
                <a:ext cx="690895" cy="276999"/>
              </a:xfrm>
              <a:prstGeom prst="rect">
                <a:avLst/>
              </a:prstGeom>
              <a:blipFill>
                <a:blip r:embed="rId3"/>
                <a:stretch>
                  <a:fillRect l="-10714" t="-4348" r="-10714" b="-3478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187187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3.1.1</a:t>
            </a:r>
            <a:r>
              <a:rPr lang="en-US" altLang="ja-JP" sz="4000" dirty="0"/>
              <a:t> </a:t>
            </a:r>
            <a:r>
              <a:rPr kumimoji="1" lang="en-US" altLang="ja-JP" sz="4000" dirty="0"/>
              <a:t>ADM</a:t>
            </a:r>
            <a:r>
              <a:rPr kumimoji="1" lang="ja-JP" altLang="en-US" sz="4000"/>
              <a:t>分解</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buNone/>
                </a:pPr>
                <a:r>
                  <a:rPr lang="ja-JP" altLang="en-US" sz="1800" b="1">
                    <a:solidFill>
                      <a:schemeClr val="accent2"/>
                    </a:solidFill>
                  </a:rPr>
                  <a:t>発展方程式</a:t>
                </a:r>
                <a:endParaRPr lang="en-US" altLang="ja-JP" sz="1800" b="1" dirty="0">
                  <a:solidFill>
                    <a:schemeClr val="accent2"/>
                  </a:solidFill>
                </a:endParaRPr>
              </a:p>
              <a:p>
                <a:pPr marL="0" indent="0">
                  <a:buNone/>
                </a:pPr>
                <a:endParaRPr lang="en-US" altLang="ja-JP" sz="1800" b="1" dirty="0">
                  <a:solidFill>
                    <a:schemeClr val="accent2"/>
                  </a:solidFill>
                </a:endParaRPr>
              </a:p>
              <a:p>
                <a:pPr marL="0" indent="0">
                  <a:buNone/>
                </a:pPr>
                <a14:m>
                  <m:oMathPara xmlns:m="http://schemas.openxmlformats.org/officeDocument/2006/math">
                    <m:oMathParaPr>
                      <m:jc m:val="centerGroup"/>
                    </m:oMathParaPr>
                    <m:oMath xmlns:m="http://schemas.openxmlformats.org/officeDocument/2006/math">
                      <m:f>
                        <m:fPr>
                          <m:ctrlPr>
                            <a:rPr lang="en-US" altLang="ja-JP" sz="1800" i="1">
                              <a:latin typeface="Cambria Math" panose="02040503050406030204" pitchFamily="18" charset="0"/>
                            </a:rPr>
                          </m:ctrlPr>
                        </m:fPr>
                        <m:num>
                          <m:r>
                            <a:rPr lang="en-US" altLang="ja-JP" sz="1800" i="1">
                              <a:latin typeface="Cambria Math" panose="02040503050406030204" pitchFamily="18" charset="0"/>
                            </a:rPr>
                            <m:t>𝑑</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rPr>
                                <m:t>𝑖𝑗</m:t>
                              </m:r>
                            </m:sub>
                          </m:sSub>
                        </m:num>
                        <m:den>
                          <m:r>
                            <a:rPr lang="en-US" altLang="ja-JP" sz="1800" i="1">
                              <a:latin typeface="Cambria Math" panose="02040503050406030204" pitchFamily="18" charset="0"/>
                            </a:rPr>
                            <m:t>𝑑𝑡</m:t>
                          </m:r>
                        </m:den>
                      </m:f>
                      <m:r>
                        <a:rPr lang="en-US" altLang="ja-JP" sz="1800">
                          <a:latin typeface="Cambria Math" panose="02040503050406030204" pitchFamily="18" charset="0"/>
                        </a:rPr>
                        <m:t>=</m:t>
                      </m:r>
                      <m:r>
                        <a:rPr lang="en-US" altLang="ja-JP" sz="1800" b="0" i="1" smtClean="0">
                          <a:latin typeface="Cambria Math" panose="02040503050406030204" pitchFamily="18" charset="0"/>
                        </a:rPr>
                        <m:t>−2</m:t>
                      </m:r>
                      <m:r>
                        <a:rPr lang="en-US" altLang="ja-JP" sz="1800" b="0" i="1" smtClean="0">
                          <a:latin typeface="Cambria Math" panose="02040503050406030204" pitchFamily="18" charset="0"/>
                          <a:ea typeface="Cambria Math" panose="02040503050406030204" pitchFamily="18" charset="0"/>
                        </a:rPr>
                        <m:t>𝛼</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𝐾</m:t>
                          </m:r>
                        </m:e>
                        <m:sub>
                          <m:r>
                            <a:rPr lang="en-US" altLang="ja-JP" sz="1800" i="1">
                              <a:latin typeface="Cambria Math" panose="02040503050406030204" pitchFamily="18" charset="0"/>
                            </a:rPr>
                            <m:t>𝑖𝑗</m:t>
                          </m:r>
                        </m:sub>
                      </m:sSub>
                    </m:oMath>
                  </m:oMathPara>
                </a14:m>
                <a:endParaRPr lang="en-US" altLang="ja-JP" sz="1800" dirty="0"/>
              </a:p>
              <a:p>
                <a:pPr marL="0" indent="0">
                  <a:buNone/>
                </a:pPr>
                <a:endParaRPr lang="en-US" altLang="ja-JP" sz="1800" dirty="0"/>
              </a:p>
              <a:p>
                <a:pPr marL="0" indent="0">
                  <a:buNone/>
                </a:pPr>
                <a14:m>
                  <m:oMathPara xmlns:m="http://schemas.openxmlformats.org/officeDocument/2006/math">
                    <m:oMathParaPr>
                      <m:jc m:val="centerGroup"/>
                    </m:oMathParaPr>
                    <m:oMath xmlns:m="http://schemas.openxmlformats.org/officeDocument/2006/math">
                      <m:f>
                        <m:fPr>
                          <m:ctrlPr>
                            <a:rPr lang="en-US" altLang="ja-JP" sz="1800" i="1">
                              <a:latin typeface="Cambria Math" panose="02040503050406030204" pitchFamily="18" charset="0"/>
                            </a:rPr>
                          </m:ctrlPr>
                        </m:fPr>
                        <m:num>
                          <m:r>
                            <a:rPr lang="en-US" altLang="ja-JP" sz="1800" i="1">
                              <a:latin typeface="Cambria Math" panose="02040503050406030204" pitchFamily="18" charset="0"/>
                            </a:rPr>
                            <m:t>𝑑</m:t>
                          </m:r>
                          <m:sSub>
                            <m:sSubPr>
                              <m:ctrlPr>
                                <a:rPr lang="en-US" altLang="ja-JP" sz="1800" i="1">
                                  <a:latin typeface="Cambria Math" panose="02040503050406030204" pitchFamily="18" charset="0"/>
                                </a:rPr>
                              </m:ctrlPr>
                            </m:sSubPr>
                            <m:e>
                              <m:r>
                                <a:rPr lang="en-US" altLang="ja-JP" sz="1800" b="0" i="1" smtClean="0">
                                  <a:latin typeface="Cambria Math" panose="02040503050406030204" pitchFamily="18" charset="0"/>
                                </a:rPr>
                                <m:t>𝐾</m:t>
                              </m:r>
                            </m:e>
                            <m:sub>
                              <m:r>
                                <a:rPr lang="en-US" altLang="ja-JP" sz="1800" i="1">
                                  <a:latin typeface="Cambria Math" panose="02040503050406030204" pitchFamily="18" charset="0"/>
                                </a:rPr>
                                <m:t>𝑖𝑗</m:t>
                              </m:r>
                            </m:sub>
                          </m:sSub>
                        </m:num>
                        <m:den>
                          <m:r>
                            <a:rPr lang="en-US" altLang="ja-JP" sz="1800" i="1">
                              <a:latin typeface="Cambria Math" panose="02040503050406030204" pitchFamily="18" charset="0"/>
                            </a:rPr>
                            <m:t>𝑑𝑡</m:t>
                          </m:r>
                        </m:den>
                      </m:f>
                      <m:r>
                        <a:rPr lang="en-US" altLang="ja-JP" sz="1800" b="0" i="1" smtClean="0">
                          <a:latin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𝛼</m:t>
                      </m:r>
                      <m:d>
                        <m:dPr>
                          <m:ctrlPr>
                            <a:rPr lang="en-US" altLang="ja-JP" sz="1800" b="0" i="1" smtClean="0">
                              <a:latin typeface="Cambria Math" panose="02040503050406030204" pitchFamily="18" charset="0"/>
                            </a:rPr>
                          </m:ctrlPr>
                        </m:dPr>
                        <m:e>
                          <m:sSubSup>
                            <m:sSubSupPr>
                              <m:ctrlPr>
                                <a:rPr lang="en-US" altLang="ja-JP" sz="1800" b="0" i="1" smtClean="0">
                                  <a:latin typeface="Cambria Math" panose="02040503050406030204" pitchFamily="18" charset="0"/>
                                </a:rPr>
                              </m:ctrlPr>
                            </m:sSubSupPr>
                            <m:e>
                              <m:r>
                                <a:rPr lang="en-US" altLang="ja-JP" sz="1800" b="0" i="1" smtClean="0">
                                  <a:latin typeface="Cambria Math" panose="02040503050406030204" pitchFamily="18" charset="0"/>
                                </a:rPr>
                                <m:t>𝑅</m:t>
                              </m:r>
                            </m:e>
                            <m:sub>
                              <m:r>
                                <a:rPr lang="en-US" altLang="ja-JP" sz="1800" b="0" i="1" smtClean="0">
                                  <a:latin typeface="Cambria Math" panose="02040503050406030204" pitchFamily="18" charset="0"/>
                                </a:rPr>
                                <m:t>𝑖𝑗</m:t>
                              </m:r>
                            </m:sub>
                            <m:sup>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3</m:t>
                                  </m:r>
                                </m:e>
                              </m:d>
                            </m:sup>
                          </m:sSubSup>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𝐾</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𝐾</m:t>
                              </m:r>
                            </m:e>
                            <m:sub>
                              <m:r>
                                <a:rPr lang="en-US" altLang="ja-JP" sz="1800" b="0" i="1" smtClean="0">
                                  <a:latin typeface="Cambria Math" panose="02040503050406030204" pitchFamily="18" charset="0"/>
                                </a:rPr>
                                <m:t>𝑖𝑗</m:t>
                              </m:r>
                            </m:sub>
                          </m:sSub>
                          <m:r>
                            <a:rPr lang="en-US" altLang="ja-JP" sz="1800" b="0" i="1" smtClean="0">
                              <a:latin typeface="Cambria Math" panose="02040503050406030204" pitchFamily="18" charset="0"/>
                            </a:rPr>
                            <m:t>−2</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𝐾</m:t>
                              </m:r>
                            </m:e>
                            <m:sub>
                              <m:r>
                                <a:rPr lang="en-US" altLang="ja-JP" sz="1800" b="0" i="1" smtClean="0">
                                  <a:latin typeface="Cambria Math" panose="02040503050406030204" pitchFamily="18" charset="0"/>
                                </a:rPr>
                                <m:t>𝑖𝑙</m:t>
                              </m:r>
                            </m:sub>
                          </m:sSub>
                          <m:sSubSup>
                            <m:sSubSupPr>
                              <m:ctrlPr>
                                <a:rPr lang="en-US" altLang="ja-JP" sz="1800" b="0" i="1" smtClean="0">
                                  <a:latin typeface="Cambria Math" panose="02040503050406030204" pitchFamily="18" charset="0"/>
                                </a:rPr>
                              </m:ctrlPr>
                            </m:sSubSupPr>
                            <m:e>
                              <m:r>
                                <a:rPr lang="en-US" altLang="ja-JP" sz="1800" b="0" i="1" smtClean="0">
                                  <a:latin typeface="Cambria Math" panose="02040503050406030204" pitchFamily="18" charset="0"/>
                                </a:rPr>
                                <m:t>𝐾</m:t>
                              </m:r>
                            </m:e>
                            <m:sub>
                              <m:r>
                                <a:rPr lang="en-US" altLang="ja-JP" sz="1800" b="0" i="1" smtClean="0">
                                  <a:latin typeface="Cambria Math" panose="02040503050406030204" pitchFamily="18" charset="0"/>
                                </a:rPr>
                                <m:t>𝑗</m:t>
                              </m:r>
                            </m:sub>
                            <m:sup>
                              <m:r>
                                <a:rPr lang="en-US" altLang="ja-JP" sz="1800" b="0" i="1" smtClean="0">
                                  <a:latin typeface="Cambria Math" panose="02040503050406030204" pitchFamily="18" charset="0"/>
                                </a:rPr>
                                <m:t>𝑙</m:t>
                              </m:r>
                            </m:sup>
                          </m:sSubSup>
                        </m:e>
                      </m:d>
                    </m:oMath>
                    <m:oMath xmlns:m="http://schemas.openxmlformats.org/officeDocument/2006/math">
                      <m:r>
                        <a:rPr lang="en-US" altLang="ja-JP" sz="1800" i="1">
                          <a:latin typeface="Cambria Math" panose="02040503050406030204" pitchFamily="18" charset="0"/>
                        </a:rPr>
                        <m:t> </m:t>
                      </m:r>
                      <m:r>
                        <a:rPr lang="en-US" altLang="ja-JP" sz="1800" b="0" i="1" smtClean="0">
                          <a:latin typeface="Cambria Math" panose="02040503050406030204" pitchFamily="18" charset="0"/>
                        </a:rPr>
                        <m:t>               </m:t>
                      </m:r>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smtClean="0">
                              <a:latin typeface="Cambria Math" panose="02040503050406030204" pitchFamily="18" charset="0"/>
                              <a:ea typeface="Cambria Math" panose="02040503050406030204" pitchFamily="18" charset="0"/>
                            </a:rPr>
                            <m:t>𝛽</m:t>
                          </m:r>
                        </m:e>
                        <m:sub>
                          <m:d>
                            <m:dPr>
                              <m:begChr m:val="|"/>
                              <m:endChr m:val="|"/>
                              <m:ctrlPr>
                                <a:rPr lang="en-US" altLang="ja-JP" sz="1800" i="1">
                                  <a:latin typeface="Cambria Math" panose="02040503050406030204" pitchFamily="18" charset="0"/>
                                  <a:ea typeface="Cambria Math" panose="02040503050406030204" pitchFamily="18" charset="0"/>
                                </a:rPr>
                              </m:ctrlPr>
                            </m:dPr>
                            <m:e>
                              <m:r>
                                <a:rPr lang="en-US" altLang="ja-JP" sz="1800" i="1">
                                  <a:latin typeface="Cambria Math" panose="02040503050406030204" pitchFamily="18" charset="0"/>
                                </a:rPr>
                                <m:t>𝑖</m:t>
                              </m:r>
                            </m:e>
                          </m:d>
                          <m:r>
                            <a:rPr lang="en-US" altLang="ja-JP" sz="1800" i="1">
                              <a:latin typeface="Cambria Math" panose="02040503050406030204" pitchFamily="18" charset="0"/>
                            </a:rPr>
                            <m:t>𝑗</m:t>
                          </m:r>
                        </m:sub>
                      </m:sSub>
                      <m:r>
                        <a:rPr lang="en-US" altLang="ja-JP" sz="1800" i="1">
                          <a:latin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𝜅𝛼</m:t>
                      </m:r>
                      <m:d>
                        <m:dPr>
                          <m:begChr m:val="{"/>
                          <m:endChr m:val="}"/>
                          <m:ctrlPr>
                            <a:rPr lang="en-US" altLang="ja-JP" sz="1800" i="1">
                              <a:latin typeface="Cambria Math" panose="02040503050406030204" pitchFamily="18" charset="0"/>
                              <a:ea typeface="Cambria Math" panose="02040503050406030204" pitchFamily="18" charset="0"/>
                            </a:rPr>
                          </m:ctrlPr>
                        </m:dPr>
                        <m:e>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𝑆</m:t>
                              </m:r>
                            </m:e>
                            <m:sub>
                              <m:r>
                                <a:rPr lang="en-US" altLang="ja-JP" sz="1800" i="1">
                                  <a:latin typeface="Cambria Math" panose="02040503050406030204" pitchFamily="18" charset="0"/>
                                  <a:ea typeface="Cambria Math" panose="02040503050406030204" pitchFamily="18" charset="0"/>
                                </a:rPr>
                                <m:t>𝑖𝑗</m:t>
                              </m:r>
                            </m:sub>
                          </m:sSub>
                          <m:r>
                            <a:rPr lang="en-US" altLang="ja-JP" sz="1800" i="1">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ea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1</m:t>
                              </m:r>
                            </m:num>
                            <m:den>
                              <m:r>
                                <a:rPr lang="en-US" altLang="ja-JP" sz="1800" i="1">
                                  <a:latin typeface="Cambria Math" panose="02040503050406030204" pitchFamily="18" charset="0"/>
                                  <a:ea typeface="Cambria Math" panose="02040503050406030204" pitchFamily="18" charset="0"/>
                                </a:rPr>
                                <m:t>2</m:t>
                              </m:r>
                            </m:den>
                          </m:f>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ea typeface="Cambria Math" panose="02040503050406030204" pitchFamily="18" charset="0"/>
                                </a:rPr>
                                <m:t>𝑖𝑗</m:t>
                              </m:r>
                            </m:sub>
                          </m:sSub>
                          <m:d>
                            <m:dPr>
                              <m:ctrlPr>
                                <a:rPr lang="en-US" altLang="ja-JP" sz="1800" i="1">
                                  <a:latin typeface="Cambria Math" panose="02040503050406030204" pitchFamily="18" charset="0"/>
                                  <a:ea typeface="Cambria Math" panose="02040503050406030204" pitchFamily="18" charset="0"/>
                                </a:rPr>
                              </m:ctrlPr>
                            </m:dPr>
                            <m:e>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𝜌</m:t>
                                  </m:r>
                                </m:e>
                                <m:sub>
                                  <m:r>
                                    <a:rPr lang="en-US" altLang="ja-JP" sz="1800" i="1">
                                      <a:latin typeface="Cambria Math" panose="02040503050406030204" pitchFamily="18" charset="0"/>
                                      <a:ea typeface="Cambria Math" panose="02040503050406030204" pitchFamily="18" charset="0"/>
                                    </a:rPr>
                                    <m:t>𝐻</m:t>
                                  </m:r>
                                </m:sub>
                              </m:sSub>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𝑆</m:t>
                              </m:r>
                            </m:e>
                          </m:d>
                        </m:e>
                      </m:d>
                    </m:oMath>
                  </m:oMathPara>
                </a14:m>
                <a:br>
                  <a:rPr lang="en-US" altLang="ja-JP" sz="1800" i="1" dirty="0">
                    <a:latin typeface="Cambria Math" panose="02040503050406030204" pitchFamily="18" charset="0"/>
                  </a:rPr>
                </a:br>
                <a:endParaRPr lang="en-US" altLang="ja-JP" sz="1800" dirty="0"/>
              </a:p>
              <a:p>
                <a:pPr marL="0" indent="0">
                  <a:buNone/>
                </a:pPr>
                <a:r>
                  <a:rPr lang="ja-JP" altLang="en-US" sz="1800" b="1">
                    <a:solidFill>
                      <a:schemeClr val="accent2"/>
                    </a:solidFill>
                  </a:rPr>
                  <a:t>拘束方程式</a:t>
                </a:r>
                <a:endParaRPr lang="en-US" altLang="ja-JP" sz="1800" b="1" dirty="0">
                  <a:solidFill>
                    <a:schemeClr val="accent2"/>
                  </a:solidFill>
                </a:endParaRPr>
              </a:p>
              <a:p>
                <a:pPr marL="0" indent="0">
                  <a:buNone/>
                </a:pPr>
                <a:endParaRPr lang="en-US" altLang="ja-JP" sz="1800" b="1" dirty="0">
                  <a:solidFill>
                    <a:schemeClr val="accent2"/>
                  </a:solidFill>
                </a:endParaRPr>
              </a:p>
              <a:p>
                <a:pPr marL="0" indent="0">
                  <a:buNone/>
                </a:pPr>
                <a14:m>
                  <m:oMathPara xmlns:m="http://schemas.openxmlformats.org/officeDocument/2006/math">
                    <m:oMathParaPr>
                      <m:jc m:val="centerGroup"/>
                    </m:oMathParaPr>
                    <m:oMath xmlns:m="http://schemas.openxmlformats.org/officeDocument/2006/math">
                      <m:eqArr>
                        <m:eqArrPr>
                          <m:ctrlPr>
                            <a:rPr lang="en-US" altLang="ja-JP" sz="1800" b="0" i="1" smtClean="0">
                              <a:latin typeface="Cambria Math" panose="02040503050406030204" pitchFamily="18" charset="0"/>
                              <a:ea typeface="Cambria Math" panose="02040503050406030204" pitchFamily="18" charset="0"/>
                            </a:rPr>
                          </m:ctrlPr>
                        </m:eqArrPr>
                        <m:e>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𝑅</m:t>
                              </m:r>
                            </m:e>
                            <m:sup>
                              <m:d>
                                <m:dPr>
                                  <m:ctrlPr>
                                    <a:rPr lang="en-US" altLang="ja-JP" sz="1800" i="1">
                                      <a:latin typeface="Cambria Math" panose="02040503050406030204" pitchFamily="18" charset="0"/>
                                    </a:rPr>
                                  </m:ctrlPr>
                                </m:dPr>
                                <m:e>
                                  <m:r>
                                    <a:rPr lang="en-US" altLang="ja-JP" sz="1800" i="1">
                                      <a:latin typeface="Cambria Math" panose="02040503050406030204" pitchFamily="18" charset="0"/>
                                    </a:rPr>
                                    <m:t>3</m:t>
                                  </m:r>
                                </m:e>
                              </m:d>
                            </m:sup>
                          </m:sSup>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𝐾</m:t>
                              </m:r>
                            </m:e>
                            <m:sub>
                              <m:r>
                                <a:rPr lang="en-US" altLang="ja-JP" sz="1800" i="1">
                                  <a:latin typeface="Cambria Math" panose="02040503050406030204" pitchFamily="18" charset="0"/>
                                </a:rPr>
                                <m:t>𝑖𝑗</m:t>
                              </m:r>
                            </m:sub>
                          </m:sSub>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𝐾</m:t>
                              </m:r>
                            </m:e>
                            <m:sup>
                              <m:r>
                                <a:rPr lang="en-US" altLang="ja-JP" sz="1800" i="1">
                                  <a:latin typeface="Cambria Math" panose="02040503050406030204" pitchFamily="18" charset="0"/>
                                </a:rPr>
                                <m:t>𝑖𝑗</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𝐾</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=2</m:t>
                          </m:r>
                          <m:r>
                            <a:rPr lang="en-US" altLang="ja-JP" sz="1800" i="1">
                              <a:latin typeface="Cambria Math" panose="02040503050406030204" pitchFamily="18" charset="0"/>
                              <a:ea typeface="Cambria Math" panose="02040503050406030204" pitchFamily="18" charset="0"/>
                            </a:rPr>
                            <m:t>𝜅</m:t>
                          </m:r>
                          <m:r>
                            <a:rPr lang="en-US" altLang="ja-JP" sz="1800" b="0" i="1" smtClean="0">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𝜌</m:t>
                              </m:r>
                            </m:e>
                            <m:sub>
                              <m:r>
                                <a:rPr lang="en-US" altLang="ja-JP" sz="1800" i="1">
                                  <a:latin typeface="Cambria Math" panose="02040503050406030204" pitchFamily="18" charset="0"/>
                                  <a:ea typeface="Cambria Math" panose="02040503050406030204" pitchFamily="18" charset="0"/>
                                </a:rPr>
                                <m:t>𝐻</m:t>
                              </m:r>
                            </m:sub>
                          </m:sSub>
                        </m:e>
                      </m:eqArr>
                    </m:oMath>
                  </m:oMathPara>
                </a14:m>
                <a:endParaRPr lang="en-US" altLang="ja-JP" sz="1800" b="0" dirty="0">
                  <a:ea typeface="Cambria Math" panose="02040503050406030204" pitchFamily="18" charset="0"/>
                </a:endParaRPr>
              </a:p>
              <a:p>
                <a:pPr marL="0" indent="0">
                  <a:buNone/>
                </a:pPr>
                <a:endParaRPr lang="en-US" altLang="ja-JP" sz="1800"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eqArr>
                        <m:eqArrPr>
                          <m:ctrlPr>
                            <a:rPr lang="en-US" altLang="ja-JP" sz="1800" b="0" i="1" smtClean="0">
                              <a:latin typeface="Cambria Math" panose="02040503050406030204" pitchFamily="18" charset="0"/>
                              <a:ea typeface="Cambria Math" panose="02040503050406030204" pitchFamily="18" charset="0"/>
                            </a:rPr>
                          </m:ctrlPr>
                        </m:eqArrPr>
                        <m:e>
                          <m:sSubSup>
                            <m:sSubSupPr>
                              <m:ctrlPr>
                                <a:rPr lang="en-US" altLang="ja-JP" sz="1800" i="1" smtClean="0">
                                  <a:latin typeface="Cambria Math" panose="02040503050406030204" pitchFamily="18" charset="0"/>
                                </a:rPr>
                              </m:ctrlPr>
                            </m:sSubSupPr>
                            <m:e>
                              <m:r>
                                <a:rPr lang="en-US" altLang="ja-JP" sz="1800" b="0" i="1" smtClean="0">
                                  <a:latin typeface="Cambria Math" panose="02040503050406030204" pitchFamily="18" charset="0"/>
                                </a:rPr>
                                <m:t>𝐾</m:t>
                              </m:r>
                            </m:e>
                            <m:sub>
                              <m:r>
                                <a:rPr lang="en-US" altLang="ja-JP" sz="1800" b="0" i="1" smtClean="0">
                                  <a:latin typeface="Cambria Math" panose="02040503050406030204" pitchFamily="18" charset="0"/>
                                </a:rPr>
                                <m:t>𝑗</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𝑖</m:t>
                              </m:r>
                            </m:sub>
                            <m:sup>
                              <m:r>
                                <a:rPr lang="en-US" altLang="ja-JP" sz="1800" b="0" i="1" smtClean="0">
                                  <a:latin typeface="Cambria Math" panose="02040503050406030204" pitchFamily="18" charset="0"/>
                                </a:rPr>
                                <m:t>𝑖</m:t>
                              </m:r>
                            </m:sup>
                          </m:sSubSup>
                          <m:r>
                            <a:rPr lang="en-US" altLang="ja-JP" sz="1800" b="0" i="1" smtClean="0">
                              <a:latin typeface="Cambria Math" panose="02040503050406030204" pitchFamily="18" charset="0"/>
                            </a:rPr>
                            <m:t>−</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𝐾</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rPr>
                                <m:t>𝑗</m:t>
                              </m:r>
                            </m:sub>
                          </m:sSub>
                          <m:r>
                            <a:rPr lang="en-US" altLang="ja-JP" sz="1800" b="0" i="1" smtClean="0">
                              <a:latin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𝜅</m:t>
                          </m:r>
                          <m:sSub>
                            <m:sSubPr>
                              <m:ctrlPr>
                                <a:rPr lang="en-US" altLang="ja-JP" sz="1800" b="0" i="1" smtClean="0">
                                  <a:latin typeface="Cambria Math" panose="02040503050406030204" pitchFamily="18" charset="0"/>
                                  <a:ea typeface="Cambria Math" panose="02040503050406030204" pitchFamily="18" charset="0"/>
                                </a:rPr>
                              </m:ctrlPr>
                            </m:sSubPr>
                            <m:e>
                              <m:r>
                                <a:rPr lang="en-US" altLang="ja-JP" sz="1800" b="0" i="1" smtClean="0">
                                  <a:latin typeface="Cambria Math" panose="02040503050406030204" pitchFamily="18" charset="0"/>
                                  <a:ea typeface="Cambria Math" panose="02040503050406030204" pitchFamily="18" charset="0"/>
                                </a:rPr>
                                <m:t>𝐽</m:t>
                              </m:r>
                            </m:e>
                            <m:sub>
                              <m:r>
                                <a:rPr lang="en-US" altLang="ja-JP" sz="1800" b="0" i="1" smtClean="0">
                                  <a:latin typeface="Cambria Math" panose="02040503050406030204" pitchFamily="18" charset="0"/>
                                  <a:ea typeface="Cambria Math" panose="02040503050406030204" pitchFamily="18" charset="0"/>
                                </a:rPr>
                                <m:t>𝑗</m:t>
                              </m:r>
                            </m:sub>
                          </m:sSub>
                          <m:r>
                            <a:rPr lang="en-US" altLang="ja-JP" sz="1800" b="0" i="1" smtClean="0">
                              <a:latin typeface="Cambria Math" panose="02040503050406030204" pitchFamily="18" charset="0"/>
                              <a:ea typeface="Cambria Math" panose="02040503050406030204" pitchFamily="18" charset="0"/>
                            </a:rPr>
                            <m:t>#</m:t>
                          </m:r>
                        </m:e>
                      </m:eqArr>
                    </m:oMath>
                  </m:oMathPara>
                </a14:m>
                <a:endParaRPr lang="en-US" altLang="ja-JP" sz="1800" b="0" dirty="0">
                  <a:ea typeface="Cambria Math" panose="02040503050406030204" pitchFamily="18" charset="0"/>
                </a:endParaRPr>
              </a:p>
              <a:p>
                <a:pPr marL="0" indent="0">
                  <a:buNone/>
                </a:pPr>
                <a:endParaRPr lang="en-US" altLang="ja-JP" sz="1800" b="1" dirty="0">
                  <a:solidFill>
                    <a:schemeClr val="accent2"/>
                  </a:solidFill>
                </a:endParaRPr>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603" t="-114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D4EE9C1-B04E-CF6A-757B-1355083AF3A8}"/>
                  </a:ext>
                </a:extLst>
              </p:cNvPr>
              <p:cNvSpPr txBox="1"/>
              <p:nvPr/>
            </p:nvSpPr>
            <p:spPr>
              <a:xfrm>
                <a:off x="10733359" y="2925525"/>
                <a:ext cx="6219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(3.7′)</m:t>
                      </m:r>
                    </m:oMath>
                  </m:oMathPara>
                </a14:m>
                <a:endParaRPr kumimoji="1" lang="ja-JP" altLang="en-US"/>
              </a:p>
            </p:txBody>
          </p:sp>
        </mc:Choice>
        <mc:Fallback xmlns="">
          <p:sp>
            <p:nvSpPr>
              <p:cNvPr id="6" name="テキスト ボックス 5">
                <a:extLst>
                  <a:ext uri="{FF2B5EF4-FFF2-40B4-BE49-F238E27FC236}">
                    <a16:creationId xmlns:a16="http://schemas.microsoft.com/office/drawing/2014/main" id="{1D4EE9C1-B04E-CF6A-757B-1355083AF3A8}"/>
                  </a:ext>
                </a:extLst>
              </p:cNvPr>
              <p:cNvSpPr txBox="1">
                <a:spLocks noRot="1" noChangeAspect="1" noMove="1" noResize="1" noEditPoints="1" noAdjustHandles="1" noChangeArrowheads="1" noChangeShapeType="1" noTextEdit="1"/>
              </p:cNvSpPr>
              <p:nvPr/>
            </p:nvSpPr>
            <p:spPr>
              <a:xfrm>
                <a:off x="10733359" y="2925525"/>
                <a:ext cx="621965" cy="276999"/>
              </a:xfrm>
              <a:prstGeom prst="rect">
                <a:avLst/>
              </a:prstGeom>
              <a:blipFill>
                <a:blip r:embed="rId3"/>
                <a:stretch>
                  <a:fillRect l="-12000" t="-4348" r="-12000"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28F9DAD7-827E-2EE9-12F9-0821F5A858BA}"/>
                  </a:ext>
                </a:extLst>
              </p:cNvPr>
              <p:cNvSpPr txBox="1"/>
              <p:nvPr/>
            </p:nvSpPr>
            <p:spPr>
              <a:xfrm>
                <a:off x="10662905" y="3975052"/>
                <a:ext cx="6908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(3.10)</m:t>
                      </m:r>
                    </m:oMath>
                  </m:oMathPara>
                </a14:m>
                <a:endParaRPr kumimoji="1" lang="ja-JP" altLang="en-US"/>
              </a:p>
            </p:txBody>
          </p:sp>
        </mc:Choice>
        <mc:Fallback xmlns="">
          <p:sp>
            <p:nvSpPr>
              <p:cNvPr id="7" name="テキスト ボックス 6">
                <a:extLst>
                  <a:ext uri="{FF2B5EF4-FFF2-40B4-BE49-F238E27FC236}">
                    <a16:creationId xmlns:a16="http://schemas.microsoft.com/office/drawing/2014/main" id="{28F9DAD7-827E-2EE9-12F9-0821F5A858BA}"/>
                  </a:ext>
                </a:extLst>
              </p:cNvPr>
              <p:cNvSpPr txBox="1">
                <a:spLocks noRot="1" noChangeAspect="1" noMove="1" noResize="1" noEditPoints="1" noAdjustHandles="1" noChangeArrowheads="1" noChangeShapeType="1" noTextEdit="1"/>
              </p:cNvSpPr>
              <p:nvPr/>
            </p:nvSpPr>
            <p:spPr>
              <a:xfrm>
                <a:off x="10662905" y="3975052"/>
                <a:ext cx="690895" cy="276999"/>
              </a:xfrm>
              <a:prstGeom prst="rect">
                <a:avLst/>
              </a:prstGeom>
              <a:blipFill>
                <a:blip r:embed="rId4"/>
                <a:stretch>
                  <a:fillRect l="-10714" r="-10714" b="-291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DB19724-277A-187C-5E00-0E892A15F080}"/>
                  </a:ext>
                </a:extLst>
              </p:cNvPr>
              <p:cNvSpPr txBox="1"/>
              <p:nvPr/>
            </p:nvSpPr>
            <p:spPr>
              <a:xfrm>
                <a:off x="10791907" y="5289827"/>
                <a:ext cx="5626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(3.8)</m:t>
                      </m:r>
                    </m:oMath>
                  </m:oMathPara>
                </a14:m>
                <a:endParaRPr kumimoji="1" lang="ja-JP" altLang="en-US"/>
              </a:p>
            </p:txBody>
          </p:sp>
        </mc:Choice>
        <mc:Fallback xmlns="">
          <p:sp>
            <p:nvSpPr>
              <p:cNvPr id="8" name="テキスト ボックス 7">
                <a:extLst>
                  <a:ext uri="{FF2B5EF4-FFF2-40B4-BE49-F238E27FC236}">
                    <a16:creationId xmlns:a16="http://schemas.microsoft.com/office/drawing/2014/main" id="{ADB19724-277A-187C-5E00-0E892A15F080}"/>
                  </a:ext>
                </a:extLst>
              </p:cNvPr>
              <p:cNvSpPr txBox="1">
                <a:spLocks noRot="1" noChangeAspect="1" noMove="1" noResize="1" noEditPoints="1" noAdjustHandles="1" noChangeArrowheads="1" noChangeShapeType="1" noTextEdit="1"/>
              </p:cNvSpPr>
              <p:nvPr/>
            </p:nvSpPr>
            <p:spPr>
              <a:xfrm>
                <a:off x="10791907" y="5289827"/>
                <a:ext cx="562655" cy="276999"/>
              </a:xfrm>
              <a:prstGeom prst="rect">
                <a:avLst/>
              </a:prstGeom>
              <a:blipFill>
                <a:blip r:embed="rId5"/>
                <a:stretch>
                  <a:fillRect l="-13043" r="-13043"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7F31AB48-98F9-BCAE-9B7E-8C0EE99A9F02}"/>
                  </a:ext>
                </a:extLst>
              </p:cNvPr>
              <p:cNvSpPr txBox="1"/>
              <p:nvPr/>
            </p:nvSpPr>
            <p:spPr>
              <a:xfrm>
                <a:off x="10791907" y="6073913"/>
                <a:ext cx="5626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(3.9)</m:t>
                      </m:r>
                    </m:oMath>
                  </m:oMathPara>
                </a14:m>
                <a:endParaRPr kumimoji="1" lang="ja-JP" altLang="en-US"/>
              </a:p>
            </p:txBody>
          </p:sp>
        </mc:Choice>
        <mc:Fallback xmlns="">
          <p:sp>
            <p:nvSpPr>
              <p:cNvPr id="9" name="テキスト ボックス 8">
                <a:extLst>
                  <a:ext uri="{FF2B5EF4-FFF2-40B4-BE49-F238E27FC236}">
                    <a16:creationId xmlns:a16="http://schemas.microsoft.com/office/drawing/2014/main" id="{7F31AB48-98F9-BCAE-9B7E-8C0EE99A9F02}"/>
                  </a:ext>
                </a:extLst>
              </p:cNvPr>
              <p:cNvSpPr txBox="1">
                <a:spLocks noRot="1" noChangeAspect="1" noMove="1" noResize="1" noEditPoints="1" noAdjustHandles="1" noChangeArrowheads="1" noChangeShapeType="1" noTextEdit="1"/>
              </p:cNvSpPr>
              <p:nvPr/>
            </p:nvSpPr>
            <p:spPr>
              <a:xfrm>
                <a:off x="10791907" y="6073913"/>
                <a:ext cx="562655" cy="276999"/>
              </a:xfrm>
              <a:prstGeom prst="rect">
                <a:avLst/>
              </a:prstGeom>
              <a:blipFill>
                <a:blip r:embed="rId6"/>
                <a:stretch>
                  <a:fillRect l="-13043" t="-4348" r="-13043" b="-304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416791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3.1.1</a:t>
            </a:r>
            <a:r>
              <a:rPr lang="en-US" altLang="ja-JP" sz="4000" dirty="0"/>
              <a:t> </a:t>
            </a:r>
            <a:r>
              <a:rPr kumimoji="1" lang="en-US" altLang="ja-JP" sz="4000" dirty="0"/>
              <a:t>ADM</a:t>
            </a:r>
            <a:r>
              <a:rPr kumimoji="1" lang="ja-JP" altLang="en-US" sz="4000"/>
              <a:t>分解</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buNone/>
            </a:pPr>
            <a:r>
              <a:rPr lang="ja-JP" altLang="en-US" sz="1800"/>
              <a:t>発展方程式を見ると左辺に時間微分のみが、右辺に空間微分のみが含まれている。したがって</a:t>
            </a:r>
            <a:r>
              <a:rPr lang="en-US" altLang="ja-JP" sz="1800" dirty="0"/>
              <a:t>2</a:t>
            </a:r>
            <a:r>
              <a:rPr lang="ja-JP" altLang="en-US" sz="1800"/>
              <a:t>章で紹介した</a:t>
            </a:r>
            <a:r>
              <a:rPr lang="en-US" altLang="ja-JP" sz="1800" dirty="0" err="1"/>
              <a:t>MoL</a:t>
            </a:r>
            <a:r>
              <a:rPr lang="ja-JP" altLang="en-US" sz="1800"/>
              <a:t>を使用して数値的に解くことができる。</a:t>
            </a:r>
            <a:endParaRPr lang="en-US" altLang="ja-JP" sz="1800" dirty="0"/>
          </a:p>
          <a:p>
            <a:pPr marL="0" indent="0">
              <a:buNone/>
            </a:pPr>
            <a:endParaRPr lang="en-US" altLang="ja-JP" sz="1800" dirty="0"/>
          </a:p>
          <a:p>
            <a:pPr marL="0" indent="0">
              <a:buNone/>
            </a:pPr>
            <a:r>
              <a:rPr lang="ja-JP" altLang="en-US" sz="1800"/>
              <a:t>拘束方程式は保存則なので全ての時間において満たされている必要がある。</a:t>
            </a:r>
            <a:endParaRPr lang="en-US" altLang="ja-JP" sz="1800" dirty="0"/>
          </a:p>
          <a:p>
            <a:pPr marL="0" indent="0">
              <a:buNone/>
            </a:pPr>
            <a:r>
              <a:rPr lang="ja-JP" altLang="en-US" sz="1800"/>
              <a:t>しかしながら、シミュレーションでは近似したことに誤差よるや数値の丸め誤差が発生する。</a:t>
            </a:r>
            <a:endParaRPr lang="en-US" altLang="ja-JP" sz="1800" dirty="0"/>
          </a:p>
          <a:p>
            <a:pPr marL="0" indent="0">
              <a:buNone/>
            </a:pPr>
            <a:r>
              <a:rPr lang="ja-JP" altLang="en-US" sz="1800"/>
              <a:t>よってシミュレーションでは厳密に拘束方程式を満たすことはない。この拘束方程式からのずれを確認することにより、シミュレーションの結果がどれほど信頼できるものなのかを議論することができるようになる。</a:t>
            </a:r>
            <a:endParaRPr lang="en-US" altLang="ja-JP" sz="1800" dirty="0"/>
          </a:p>
        </p:txBody>
      </p:sp>
    </p:spTree>
    <p:extLst>
      <p:ext uri="{BB962C8B-B14F-4D97-AF65-F5344CB8AC3E}">
        <p14:creationId xmlns:p14="http://schemas.microsoft.com/office/powerpoint/2010/main" val="33856180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3.1.1</a:t>
            </a:r>
            <a:r>
              <a:rPr lang="en-US" altLang="ja-JP" sz="4000" dirty="0"/>
              <a:t> </a:t>
            </a:r>
            <a:r>
              <a:rPr kumimoji="1" lang="en-US" altLang="ja-JP" sz="4000" dirty="0"/>
              <a:t>ADM</a:t>
            </a:r>
            <a:r>
              <a:rPr kumimoji="1" lang="ja-JP" altLang="en-US" sz="4000"/>
              <a:t>分解</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buNone/>
                </a:pPr>
                <a:r>
                  <a:rPr lang="ja-JP" altLang="en-US" sz="1800" b="1">
                    <a:solidFill>
                      <a:schemeClr val="accent2"/>
                    </a:solidFill>
                  </a:rPr>
                  <a:t>自由度について</a:t>
                </a:r>
                <a:endParaRPr lang="en-US" altLang="ja-JP" sz="1800" b="1" dirty="0">
                  <a:solidFill>
                    <a:schemeClr val="accent2"/>
                  </a:solidFill>
                </a:endParaRPr>
              </a:p>
              <a:p>
                <a:pPr marL="0" indent="0">
                  <a:buNone/>
                </a:pPr>
                <a:r>
                  <a:rPr lang="ja-JP" altLang="en-US" sz="1800"/>
                  <a:t>計量</a:t>
                </a:r>
                <a14:m>
                  <m:oMath xmlns:m="http://schemas.openxmlformats.org/officeDocument/2006/math">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𝑔</m:t>
                        </m:r>
                      </m:e>
                      <m:sub>
                        <m:r>
                          <a:rPr lang="ja-JP" altLang="en-US" sz="1800" i="1">
                            <a:latin typeface="Cambria Math" panose="02040503050406030204" pitchFamily="18" charset="0"/>
                          </a:rPr>
                          <m:t>𝜇𝜈</m:t>
                        </m:r>
                      </m:sub>
                    </m:sSub>
                  </m:oMath>
                </a14:m>
                <a:r>
                  <a:rPr lang="ja-JP" altLang="en-US" sz="1800"/>
                  <a:t>は</a:t>
                </a:r>
                <a:r>
                  <a:rPr lang="en-US" altLang="ja-JP" sz="1800" dirty="0"/>
                  <a:t>10</a:t>
                </a:r>
                <a:r>
                  <a:rPr lang="ja-JP" altLang="en-US" sz="1800"/>
                  <a:t>変数である。これに対し</a:t>
                </a:r>
                <a:endParaRPr lang="en-US" altLang="ja-JP" sz="1800" dirty="0"/>
              </a:p>
              <a:p>
                <a:pPr marL="0" indent="0">
                  <a:buNone/>
                </a:pPr>
                <a:endParaRPr lang="en-US" altLang="ja-JP" sz="1800" dirty="0"/>
              </a:p>
              <a:p>
                <a:pPr marL="0" indent="0">
                  <a:buNone/>
                </a:pPr>
                <a:r>
                  <a:rPr lang="ja-JP" altLang="en-US" sz="1800"/>
                  <a:t>ゲージ自由度　⇨　</a:t>
                </a:r>
                <a:r>
                  <a:rPr lang="en-US" altLang="ja-JP" sz="1800" dirty="0"/>
                  <a:t>4</a:t>
                </a:r>
                <a:r>
                  <a:rPr lang="ja-JP" altLang="en-US" sz="1800"/>
                  <a:t>つ</a:t>
                </a:r>
                <a:endParaRPr lang="en-US" altLang="ja-JP" sz="1800" dirty="0"/>
              </a:p>
              <a:p>
                <a:pPr marL="0" indent="0">
                  <a:buNone/>
                </a:pPr>
                <a:r>
                  <a:rPr lang="ja-JP" altLang="en-US" sz="1800"/>
                  <a:t>拘束方程式　　⇨　</a:t>
                </a:r>
                <a:r>
                  <a:rPr lang="en-US" altLang="ja-JP" sz="1800" dirty="0"/>
                  <a:t>4</a:t>
                </a:r>
                <a:r>
                  <a:rPr lang="ja-JP" altLang="en-US" sz="1800"/>
                  <a:t>本</a:t>
                </a:r>
                <a:endParaRPr lang="en-US" altLang="ja-JP" sz="1800" dirty="0"/>
              </a:p>
              <a:p>
                <a:pPr marL="0" indent="0">
                  <a:buNone/>
                </a:pPr>
                <a:endParaRPr lang="en-US" altLang="ja-JP" sz="1800" dirty="0"/>
              </a:p>
              <a:p>
                <a:pPr marL="0" indent="0">
                  <a:buNone/>
                </a:pPr>
                <a:r>
                  <a:rPr lang="ja-JP" altLang="en-US" sz="1800"/>
                  <a:t>が存在する。従って計量の物理的な自由度は</a:t>
                </a:r>
                <a:r>
                  <a:rPr lang="en-US" altLang="ja-JP" sz="1800" dirty="0"/>
                  <a:t>10-4-4=2</a:t>
                </a:r>
                <a:r>
                  <a:rPr lang="ja-JP" altLang="en-US" sz="1800"/>
                  <a:t>である。</a:t>
                </a:r>
                <a:endParaRPr lang="en-US" altLang="ja-JP" sz="1800" dirty="0"/>
              </a:p>
              <a:p>
                <a:pPr marL="0" indent="0">
                  <a:buNone/>
                </a:pPr>
                <a:r>
                  <a:rPr lang="ja-JP" altLang="en-US" sz="1800"/>
                  <a:t>これは重力波の自由度が</a:t>
                </a:r>
                <a:r>
                  <a:rPr lang="en-US" altLang="ja-JP" sz="1800" dirty="0"/>
                  <a:t>2</a:t>
                </a:r>
                <a:r>
                  <a:rPr lang="ja-JP" altLang="en-US" sz="1800"/>
                  <a:t>であることに対応している。</a:t>
                </a:r>
                <a:endParaRPr lang="en-US" altLang="ja-JP" sz="1800" dirty="0"/>
              </a:p>
              <a:p>
                <a:pPr marL="0" indent="0">
                  <a:buNone/>
                </a:pPr>
                <a:endParaRPr lang="en-US" altLang="ja-JP" sz="1800" dirty="0"/>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603" t="-114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07697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ja-JP" altLang="en-US" sz="4000"/>
              <a:t>目次</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5257800" cy="4451605"/>
          </a:xfrm>
        </p:spPr>
        <p:txBody>
          <a:bodyPr>
            <a:normAutofit fontScale="92500" lnSpcReduction="10000"/>
          </a:bodyPr>
          <a:lstStyle/>
          <a:p>
            <a:pPr marL="0" indent="0">
              <a:lnSpc>
                <a:spcPct val="110000"/>
              </a:lnSpc>
              <a:buNone/>
            </a:pPr>
            <a:r>
              <a:rPr kumimoji="1" lang="ja-JP" altLang="en-US" sz="2200"/>
              <a:t>🟧</a:t>
            </a:r>
            <a:r>
              <a:rPr kumimoji="1" lang="en-US" altLang="ja-JP" sz="2200" dirty="0"/>
              <a:t>  </a:t>
            </a:r>
            <a:r>
              <a:rPr kumimoji="1" lang="ja-JP" altLang="en-US" sz="2200" b="1">
                <a:solidFill>
                  <a:schemeClr val="accent2"/>
                </a:solidFill>
              </a:rPr>
              <a:t>数値相対論</a:t>
            </a:r>
            <a:endParaRPr kumimoji="1" lang="en-US" altLang="ja-JP" sz="2200" b="1" dirty="0">
              <a:solidFill>
                <a:schemeClr val="accent2"/>
              </a:solidFill>
            </a:endParaRPr>
          </a:p>
          <a:p>
            <a:pPr marL="457200" indent="-457200">
              <a:lnSpc>
                <a:spcPct val="110000"/>
              </a:lnSpc>
              <a:buAutoNum type="arabicPeriod"/>
            </a:pPr>
            <a:r>
              <a:rPr kumimoji="1" lang="en-US" altLang="ja-JP" sz="2200" dirty="0">
                <a:solidFill>
                  <a:schemeClr val="bg1">
                    <a:lumMod val="65000"/>
                  </a:schemeClr>
                </a:solidFill>
              </a:rPr>
              <a:t>Introduction</a:t>
            </a:r>
          </a:p>
          <a:p>
            <a:pPr marL="457200" indent="-457200">
              <a:lnSpc>
                <a:spcPct val="110000"/>
              </a:lnSpc>
              <a:buAutoNum type="arabicPeriod"/>
            </a:pPr>
            <a:r>
              <a:rPr lang="ja-JP" altLang="en-US" sz="2200">
                <a:solidFill>
                  <a:schemeClr val="bg1">
                    <a:lumMod val="65000"/>
                  </a:schemeClr>
                </a:solidFill>
              </a:rPr>
              <a:t>偏微分</a:t>
            </a:r>
            <a:r>
              <a:rPr kumimoji="1" lang="ja-JP" altLang="en-US" sz="2200">
                <a:solidFill>
                  <a:schemeClr val="bg1">
                    <a:lumMod val="65000"/>
                  </a:schemeClr>
                </a:solidFill>
              </a:rPr>
              <a:t>方程式の数値的解法</a:t>
            </a:r>
            <a:endParaRPr kumimoji="1" lang="en-US" altLang="ja-JP" sz="22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概要</a:t>
            </a:r>
            <a:endParaRPr kumimoji="1" lang="en-US" altLang="ja-JP" sz="18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一階常微分方程式</a:t>
            </a:r>
            <a:endParaRPr kumimoji="1" lang="en-US" altLang="ja-JP" sz="1800" dirty="0">
              <a:solidFill>
                <a:schemeClr val="bg1">
                  <a:lumMod val="65000"/>
                </a:schemeClr>
              </a:solidFill>
            </a:endParaRPr>
          </a:p>
          <a:p>
            <a:pPr marL="1371600" lvl="2" indent="-457200">
              <a:lnSpc>
                <a:spcPct val="110000"/>
              </a:lnSpc>
              <a:buAutoNum type="arabicPeriod"/>
            </a:pPr>
            <a:r>
              <a:rPr lang="en-US" altLang="ja-JP" sz="1400" dirty="0">
                <a:solidFill>
                  <a:schemeClr val="bg1">
                    <a:lumMod val="65000"/>
                  </a:schemeClr>
                </a:solidFill>
              </a:rPr>
              <a:t>Euler</a:t>
            </a:r>
            <a:r>
              <a:rPr lang="ja-JP" altLang="en-US" sz="1400">
                <a:solidFill>
                  <a:schemeClr val="bg1">
                    <a:lumMod val="65000"/>
                  </a:schemeClr>
                </a:solidFill>
              </a:rPr>
              <a:t>法</a:t>
            </a:r>
            <a:endParaRPr lang="en-US" altLang="ja-JP" sz="1400" dirty="0">
              <a:solidFill>
                <a:schemeClr val="bg1">
                  <a:lumMod val="65000"/>
                </a:schemeClr>
              </a:solidFill>
            </a:endParaRPr>
          </a:p>
          <a:p>
            <a:pPr marL="1371600" lvl="2" indent="-457200">
              <a:lnSpc>
                <a:spcPct val="110000"/>
              </a:lnSpc>
              <a:buAutoNum type="arabicPeriod"/>
            </a:pPr>
            <a:r>
              <a:rPr kumimoji="1" lang="en-US" altLang="ja-JP" sz="1400" dirty="0">
                <a:solidFill>
                  <a:schemeClr val="bg1">
                    <a:lumMod val="65000"/>
                  </a:schemeClr>
                </a:solidFill>
              </a:rPr>
              <a:t>Runge-</a:t>
            </a:r>
            <a:r>
              <a:rPr kumimoji="1" lang="en-US" altLang="ja-JP" sz="1400" dirty="0" err="1">
                <a:solidFill>
                  <a:schemeClr val="bg1">
                    <a:lumMod val="65000"/>
                  </a:schemeClr>
                </a:solidFill>
              </a:rPr>
              <a:t>Kutta</a:t>
            </a:r>
            <a:r>
              <a:rPr kumimoji="1" lang="ja-JP" altLang="en-US" sz="1400">
                <a:solidFill>
                  <a:schemeClr val="bg1">
                    <a:lumMod val="65000"/>
                  </a:schemeClr>
                </a:solidFill>
              </a:rPr>
              <a:t>法</a:t>
            </a:r>
            <a:endParaRPr kumimoji="1" lang="en-US" altLang="ja-JP" sz="14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一階連立常微分方程式</a:t>
            </a:r>
            <a:endParaRPr kumimoji="1" lang="en-US" altLang="ja-JP" sz="1800" dirty="0">
              <a:solidFill>
                <a:schemeClr val="bg1">
                  <a:lumMod val="65000"/>
                </a:schemeClr>
              </a:solidFill>
            </a:endParaRPr>
          </a:p>
          <a:p>
            <a:pPr marL="914400" lvl="1" indent="-457200">
              <a:lnSpc>
                <a:spcPct val="110000"/>
              </a:lnSpc>
              <a:buAutoNum type="arabicPeriod"/>
            </a:pPr>
            <a:r>
              <a:rPr lang="ja-JP" altLang="en-US" sz="1800">
                <a:solidFill>
                  <a:schemeClr val="bg1">
                    <a:lumMod val="65000"/>
                  </a:schemeClr>
                </a:solidFill>
              </a:rPr>
              <a:t>二階常微分方程式</a:t>
            </a:r>
            <a:endParaRPr lang="en-US" altLang="ja-JP" sz="18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一階偏微分方程式</a:t>
            </a:r>
            <a:r>
              <a:rPr kumimoji="1" lang="en-US" altLang="ja-JP" sz="1800" dirty="0">
                <a:solidFill>
                  <a:schemeClr val="bg1">
                    <a:lumMod val="65000"/>
                  </a:schemeClr>
                </a:solidFill>
              </a:rPr>
              <a:t>(t, x </a:t>
            </a:r>
            <a:r>
              <a:rPr kumimoji="1" lang="ja-JP" altLang="en-US" sz="1800">
                <a:solidFill>
                  <a:schemeClr val="bg1">
                    <a:lumMod val="65000"/>
                  </a:schemeClr>
                </a:solidFill>
              </a:rPr>
              <a:t>微分</a:t>
            </a:r>
            <a:r>
              <a:rPr kumimoji="1" lang="en-US" altLang="ja-JP" sz="1800" dirty="0">
                <a:solidFill>
                  <a:schemeClr val="bg1">
                    <a:lumMod val="65000"/>
                  </a:schemeClr>
                </a:solidFill>
              </a:rPr>
              <a:t>)</a:t>
            </a:r>
          </a:p>
          <a:p>
            <a:pPr marL="1371600" lvl="2" indent="-457200">
              <a:lnSpc>
                <a:spcPct val="110000"/>
              </a:lnSpc>
              <a:buAutoNum type="arabicPeriod"/>
            </a:pPr>
            <a:r>
              <a:rPr lang="en-US" altLang="ja-JP" sz="1400" dirty="0">
                <a:solidFill>
                  <a:schemeClr val="bg1">
                    <a:lumMod val="65000"/>
                  </a:schemeClr>
                </a:solidFill>
              </a:rPr>
              <a:t>Method of Line</a:t>
            </a:r>
          </a:p>
          <a:p>
            <a:pPr marL="1371600" lvl="2" indent="-457200">
              <a:lnSpc>
                <a:spcPct val="110000"/>
              </a:lnSpc>
              <a:buAutoNum type="arabicPeriod"/>
            </a:pPr>
            <a:r>
              <a:rPr lang="en-US" altLang="ja-JP" sz="1400" dirty="0">
                <a:solidFill>
                  <a:schemeClr val="bg1">
                    <a:lumMod val="65000"/>
                  </a:schemeClr>
                </a:solidFill>
              </a:rPr>
              <a:t>Euler</a:t>
            </a:r>
            <a:r>
              <a:rPr lang="ja-JP" altLang="en-US" sz="1400">
                <a:solidFill>
                  <a:schemeClr val="bg1">
                    <a:lumMod val="65000"/>
                  </a:schemeClr>
                </a:solidFill>
              </a:rPr>
              <a:t>法</a:t>
            </a:r>
            <a:endParaRPr lang="en-US" altLang="ja-JP" sz="1400" dirty="0">
              <a:solidFill>
                <a:schemeClr val="bg1">
                  <a:lumMod val="65000"/>
                </a:schemeClr>
              </a:solidFill>
            </a:endParaRPr>
          </a:p>
          <a:p>
            <a:pPr marL="1371600" lvl="2" indent="-457200">
              <a:lnSpc>
                <a:spcPct val="110000"/>
              </a:lnSpc>
              <a:buAutoNum type="arabicPeriod"/>
            </a:pPr>
            <a:r>
              <a:rPr kumimoji="1" lang="en-US" altLang="ja-JP" sz="1400" dirty="0">
                <a:solidFill>
                  <a:schemeClr val="bg1">
                    <a:lumMod val="65000"/>
                  </a:schemeClr>
                </a:solidFill>
              </a:rPr>
              <a:t>Runge-</a:t>
            </a:r>
            <a:r>
              <a:rPr kumimoji="1" lang="en-US" altLang="ja-JP" sz="1400" dirty="0" err="1">
                <a:solidFill>
                  <a:schemeClr val="bg1">
                    <a:lumMod val="65000"/>
                  </a:schemeClr>
                </a:solidFill>
              </a:rPr>
              <a:t>Kutta</a:t>
            </a:r>
            <a:r>
              <a:rPr kumimoji="1" lang="ja-JP" altLang="en-US" sz="1400">
                <a:solidFill>
                  <a:schemeClr val="bg1">
                    <a:lumMod val="65000"/>
                  </a:schemeClr>
                </a:solidFill>
              </a:rPr>
              <a:t>法</a:t>
            </a:r>
            <a:endParaRPr lang="en-US" altLang="ja-JP" sz="1200" dirty="0">
              <a:solidFill>
                <a:schemeClr val="bg1">
                  <a:lumMod val="65000"/>
                </a:schemeClr>
              </a:solidFill>
            </a:endParaRPr>
          </a:p>
        </p:txBody>
      </p:sp>
      <p:sp>
        <p:nvSpPr>
          <p:cNvPr id="7" name="コンテンツ プレースホルダー 2">
            <a:extLst>
              <a:ext uri="{FF2B5EF4-FFF2-40B4-BE49-F238E27FC236}">
                <a16:creationId xmlns:a16="http://schemas.microsoft.com/office/drawing/2014/main" id="{A07AC76D-8D19-9DBD-12DD-C2F7513592BE}"/>
              </a:ext>
            </a:extLst>
          </p:cNvPr>
          <p:cNvSpPr txBox="1">
            <a:spLocks/>
          </p:cNvSpPr>
          <p:nvPr/>
        </p:nvSpPr>
        <p:spPr>
          <a:xfrm>
            <a:off x="6096000" y="2144118"/>
            <a:ext cx="5257800" cy="4451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10000"/>
              </a:lnSpc>
              <a:buFont typeface="+mj-lt"/>
              <a:buAutoNum type="arabicPeriod" startAt="3"/>
            </a:pPr>
            <a:endParaRPr kumimoji="1" lang="en-US" altLang="ja-JP" sz="2200" dirty="0"/>
          </a:p>
          <a:p>
            <a:pPr marL="457200" indent="-457200">
              <a:lnSpc>
                <a:spcPct val="110000"/>
              </a:lnSpc>
              <a:buFont typeface="+mj-lt"/>
              <a:buAutoNum type="arabicPeriod" startAt="3"/>
            </a:pPr>
            <a:r>
              <a:rPr kumimoji="1" lang="ja-JP" altLang="en-US" sz="2200"/>
              <a:t>数値相対論の計算に必要な要素</a:t>
            </a:r>
            <a:endParaRPr kumimoji="1" lang="en-US" altLang="ja-JP" sz="2200" dirty="0"/>
          </a:p>
          <a:p>
            <a:pPr marL="914400" lvl="1" indent="-457200">
              <a:lnSpc>
                <a:spcPct val="110000"/>
              </a:lnSpc>
              <a:buAutoNum type="arabicPeriod"/>
            </a:pPr>
            <a:r>
              <a:rPr lang="en-US" altLang="ja-JP" sz="1800" dirty="0"/>
              <a:t>Evolution</a:t>
            </a:r>
          </a:p>
          <a:p>
            <a:pPr marL="1371600" lvl="2" indent="-457200">
              <a:lnSpc>
                <a:spcPct val="110000"/>
              </a:lnSpc>
              <a:buAutoNum type="arabicPeriod"/>
            </a:pPr>
            <a:r>
              <a:rPr lang="en-US" altLang="ja-JP" sz="1400" dirty="0">
                <a:solidFill>
                  <a:schemeClr val="bg1">
                    <a:lumMod val="65000"/>
                  </a:schemeClr>
                </a:solidFill>
              </a:rPr>
              <a:t>ADM</a:t>
            </a:r>
            <a:r>
              <a:rPr lang="ja-JP" altLang="en-US" sz="1400">
                <a:solidFill>
                  <a:schemeClr val="bg1">
                    <a:lumMod val="65000"/>
                  </a:schemeClr>
                </a:solidFill>
              </a:rPr>
              <a:t>分解</a:t>
            </a:r>
            <a:endParaRPr lang="en-US" altLang="ja-JP" sz="1400" dirty="0">
              <a:solidFill>
                <a:schemeClr val="bg1">
                  <a:lumMod val="65000"/>
                </a:schemeClr>
              </a:solidFill>
            </a:endParaRPr>
          </a:p>
          <a:p>
            <a:pPr marL="1371600" lvl="2" indent="-457200">
              <a:lnSpc>
                <a:spcPct val="110000"/>
              </a:lnSpc>
              <a:buAutoNum type="arabicPeriod"/>
            </a:pPr>
            <a:r>
              <a:rPr lang="en-US" altLang="ja-JP" sz="1400" dirty="0"/>
              <a:t>BSSN</a:t>
            </a:r>
            <a:r>
              <a:rPr lang="ja-JP" altLang="en-US" sz="1400"/>
              <a:t>形式</a:t>
            </a:r>
            <a:endParaRPr lang="en-US" altLang="ja-JP" sz="1400" dirty="0"/>
          </a:p>
          <a:p>
            <a:pPr marL="914400" lvl="1" indent="-457200">
              <a:lnSpc>
                <a:spcPct val="110000"/>
              </a:lnSpc>
              <a:buAutoNum type="arabicPeriod"/>
            </a:pPr>
            <a:r>
              <a:rPr kumimoji="1" lang="en-US" altLang="ja-JP" sz="1800" dirty="0">
                <a:solidFill>
                  <a:schemeClr val="bg1">
                    <a:lumMod val="65000"/>
                  </a:schemeClr>
                </a:solidFill>
              </a:rPr>
              <a:t>Initial data</a:t>
            </a:r>
          </a:p>
          <a:p>
            <a:pPr marL="914400" lvl="1" indent="-457200">
              <a:lnSpc>
                <a:spcPct val="110000"/>
              </a:lnSpc>
              <a:buAutoNum type="arabicPeriod"/>
            </a:pPr>
            <a:r>
              <a:rPr lang="en-US" altLang="ja-JP" sz="1800" dirty="0">
                <a:solidFill>
                  <a:schemeClr val="bg1">
                    <a:lumMod val="65000"/>
                  </a:schemeClr>
                </a:solidFill>
              </a:rPr>
              <a:t>Analyzing data</a:t>
            </a:r>
          </a:p>
          <a:p>
            <a:pPr marL="914400" lvl="1" indent="-457200">
              <a:lnSpc>
                <a:spcPct val="110000"/>
              </a:lnSpc>
              <a:buAutoNum type="arabicPeriod"/>
            </a:pPr>
            <a:r>
              <a:rPr kumimoji="1" lang="ja-JP" altLang="en-US" sz="1800">
                <a:solidFill>
                  <a:schemeClr val="bg1">
                    <a:lumMod val="65000"/>
                  </a:schemeClr>
                </a:solidFill>
              </a:rPr>
              <a:t>その他</a:t>
            </a:r>
            <a:endParaRPr kumimoji="1" lang="en-US" altLang="ja-JP" sz="1800" dirty="0">
              <a:solidFill>
                <a:schemeClr val="bg1">
                  <a:lumMod val="65000"/>
                </a:schemeClr>
              </a:solidFill>
            </a:endParaRPr>
          </a:p>
          <a:p>
            <a:pPr marL="457200" indent="-457200">
              <a:lnSpc>
                <a:spcPct val="110000"/>
              </a:lnSpc>
              <a:buAutoNum type="arabicPeriod" startAt="3"/>
            </a:pPr>
            <a:r>
              <a:rPr lang="en-US" altLang="ja-JP" sz="2200" dirty="0">
                <a:solidFill>
                  <a:schemeClr val="bg1">
                    <a:lumMod val="65000"/>
                  </a:schemeClr>
                </a:solidFill>
              </a:rPr>
              <a:t>Einstein Toolkit</a:t>
            </a:r>
          </a:p>
          <a:p>
            <a:pPr marL="0" indent="0">
              <a:lnSpc>
                <a:spcPct val="110000"/>
              </a:lnSpc>
              <a:buNone/>
            </a:pPr>
            <a:endParaRPr lang="en-US" altLang="ja-JP" sz="2200" dirty="0"/>
          </a:p>
          <a:p>
            <a:pPr marL="457200" indent="-457200">
              <a:lnSpc>
                <a:spcPct val="110000"/>
              </a:lnSpc>
              <a:buAutoNum type="arabicPeriod"/>
            </a:pPr>
            <a:endParaRPr lang="en-US" altLang="ja-JP" sz="2200" dirty="0"/>
          </a:p>
          <a:p>
            <a:pPr marL="457200" indent="-457200">
              <a:lnSpc>
                <a:spcPct val="110000"/>
              </a:lnSpc>
              <a:buAutoNum type="arabicPeriod"/>
            </a:pPr>
            <a:endParaRPr lang="en-US" altLang="ja-JP" sz="2200" dirty="0"/>
          </a:p>
        </p:txBody>
      </p:sp>
    </p:spTree>
    <p:extLst>
      <p:ext uri="{BB962C8B-B14F-4D97-AF65-F5344CB8AC3E}">
        <p14:creationId xmlns:p14="http://schemas.microsoft.com/office/powerpoint/2010/main" val="13726130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3.1.2 BSSN</a:t>
            </a:r>
            <a:r>
              <a:rPr kumimoji="1" lang="ja-JP" altLang="en-US" sz="4000"/>
              <a:t>形式</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buNone/>
            </a:pPr>
            <a:r>
              <a:rPr lang="en-US" altLang="ja-JP" sz="1800" dirty="0"/>
              <a:t>ADM</a:t>
            </a:r>
            <a:r>
              <a:rPr lang="ja-JP" altLang="en-US" sz="1800"/>
              <a:t>形式の問題点は、誤差が短調増加することである。したがって長期間のシミュレーションを行うことは難しい。</a:t>
            </a:r>
            <a:endParaRPr lang="en-US" altLang="ja-JP" sz="1800" dirty="0"/>
          </a:p>
          <a:p>
            <a:pPr marL="0" indent="0">
              <a:buNone/>
            </a:pPr>
            <a:r>
              <a:rPr lang="ja-JP" altLang="en-US" sz="1800"/>
              <a:t>この問題点を解決するために考案されたのが</a:t>
            </a:r>
            <a:r>
              <a:rPr lang="en-US" altLang="ja-JP" sz="1800" b="1" dirty="0">
                <a:solidFill>
                  <a:schemeClr val="accent2"/>
                </a:solidFill>
              </a:rPr>
              <a:t>BSSN</a:t>
            </a:r>
            <a:r>
              <a:rPr lang="ja-JP" altLang="en-US" sz="1800" b="1">
                <a:solidFill>
                  <a:schemeClr val="accent2"/>
                </a:solidFill>
              </a:rPr>
              <a:t>形式</a:t>
            </a:r>
            <a:r>
              <a:rPr lang="ja-JP" altLang="en-US" sz="1800"/>
              <a:t>である。</a:t>
            </a:r>
            <a:endParaRPr lang="en-US" altLang="ja-JP" sz="1800" dirty="0"/>
          </a:p>
          <a:p>
            <a:pPr marL="0" indent="0">
              <a:buNone/>
            </a:pPr>
            <a:endParaRPr lang="en-US" altLang="ja-JP" sz="1800" dirty="0"/>
          </a:p>
          <a:p>
            <a:pPr marL="0" indent="0">
              <a:buNone/>
            </a:pPr>
            <a:r>
              <a:rPr lang="en-US" altLang="ja-JP" sz="1800" b="1" dirty="0">
                <a:solidFill>
                  <a:schemeClr val="accent2"/>
                </a:solidFill>
              </a:rPr>
              <a:t>BSSN</a:t>
            </a:r>
            <a:r>
              <a:rPr lang="ja-JP" altLang="en-US" sz="1800" b="1">
                <a:solidFill>
                  <a:schemeClr val="accent2"/>
                </a:solidFill>
              </a:rPr>
              <a:t>形式</a:t>
            </a:r>
            <a:endParaRPr lang="en-US" altLang="ja-JP" sz="1800" b="1" dirty="0">
              <a:solidFill>
                <a:schemeClr val="accent2"/>
              </a:solidFill>
            </a:endParaRPr>
          </a:p>
          <a:p>
            <a:pPr marL="0" indent="0">
              <a:buNone/>
            </a:pPr>
            <a:r>
              <a:rPr lang="en-US" altLang="ja-JP" sz="1800" dirty="0"/>
              <a:t>ADM</a:t>
            </a:r>
            <a:r>
              <a:rPr lang="ja-JP" altLang="en-US" sz="1800"/>
              <a:t>形式では</a:t>
            </a:r>
            <a:r>
              <a:rPr lang="en-US" altLang="ja-JP" sz="1800" dirty="0"/>
              <a:t>10</a:t>
            </a:r>
            <a:r>
              <a:rPr lang="ja-JP" altLang="en-US" sz="1800"/>
              <a:t>変数に対して</a:t>
            </a:r>
            <a:r>
              <a:rPr lang="en-US" altLang="ja-JP" sz="1800" dirty="0"/>
              <a:t>12</a:t>
            </a:r>
            <a:r>
              <a:rPr lang="ja-JP" altLang="en-US" sz="1800"/>
              <a:t>本の発展方程式が与えられ、拘束方程式で</a:t>
            </a:r>
            <a:r>
              <a:rPr lang="en-US" altLang="ja-JP" sz="1800" dirty="0"/>
              <a:t>4</a:t>
            </a:r>
            <a:r>
              <a:rPr lang="ja-JP" altLang="en-US" sz="1800"/>
              <a:t>変数を従属変数にすることができる。</a:t>
            </a:r>
            <a:endParaRPr lang="en-US" altLang="ja-JP" sz="1800" dirty="0"/>
          </a:p>
          <a:p>
            <a:pPr marL="0" indent="0">
              <a:buNone/>
            </a:pPr>
            <a:r>
              <a:rPr lang="en-US" altLang="ja-JP" sz="1800" dirty="0"/>
              <a:t>→BSSN</a:t>
            </a:r>
            <a:r>
              <a:rPr lang="ja-JP" altLang="en-US" sz="1800"/>
              <a:t>形式では変数と拘束方程式を増やすことにより安定的なシミュレーションを行える形式へ</a:t>
            </a:r>
            <a:endParaRPr lang="en-US" altLang="ja-JP" sz="1800" dirty="0"/>
          </a:p>
        </p:txBody>
      </p:sp>
    </p:spTree>
    <p:extLst>
      <p:ext uri="{BB962C8B-B14F-4D97-AF65-F5344CB8AC3E}">
        <p14:creationId xmlns:p14="http://schemas.microsoft.com/office/powerpoint/2010/main" val="2608328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3.1.2 BSSN</a:t>
            </a:r>
            <a:r>
              <a:rPr kumimoji="1" lang="ja-JP" altLang="en-US" sz="4000"/>
              <a:t>形式</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fontScale="92500"/>
              </a:bodyPr>
              <a:lstStyle/>
              <a:p>
                <a:pPr marL="0" indent="0">
                  <a:buNone/>
                </a:pPr>
                <a:r>
                  <a:rPr lang="ja-JP" altLang="en-US" sz="1800" b="1">
                    <a:solidFill>
                      <a:schemeClr val="accent2"/>
                    </a:solidFill>
                  </a:rPr>
                  <a:t>発展方程式</a:t>
                </a:r>
                <a:endParaRPr lang="en-US" altLang="ja-JP" sz="1800" b="1" dirty="0">
                  <a:solidFill>
                    <a:schemeClr val="accent2"/>
                  </a:solidFill>
                </a:endParaRPr>
              </a:p>
              <a:p>
                <a:pPr marL="0" indent="0">
                  <a:buNone/>
                </a:pPr>
                <a14:m>
                  <m:oMathPara xmlns:m="http://schemas.openxmlformats.org/officeDocument/2006/math">
                    <m:oMathParaPr>
                      <m:jc m:val="centerGroup"/>
                    </m:oMathParaPr>
                    <m:oMath xmlns:m="http://schemas.openxmlformats.org/officeDocument/2006/math">
                      <m:f>
                        <m:fPr>
                          <m:ctrlPr>
                            <a:rPr lang="en-US" altLang="ja-JP" sz="1800" i="1" smtClean="0">
                              <a:latin typeface="Cambria Math" panose="02040503050406030204" pitchFamily="18" charset="0"/>
                            </a:rPr>
                          </m:ctrlPr>
                        </m:fPr>
                        <m:num>
                          <m:r>
                            <a:rPr lang="en-US" altLang="ja-JP" sz="1800" b="0" i="1" smtClean="0">
                              <a:latin typeface="Cambria Math" panose="02040503050406030204" pitchFamily="18" charset="0"/>
                            </a:rPr>
                            <m:t>𝑑</m:t>
                          </m:r>
                          <m:r>
                            <a:rPr lang="en-US" altLang="ja-JP" sz="1800" b="0" i="1" smtClean="0">
                              <a:latin typeface="Cambria Math" panose="02040503050406030204" pitchFamily="18" charset="0"/>
                              <a:ea typeface="Cambria Math" panose="02040503050406030204" pitchFamily="18" charset="0"/>
                            </a:rPr>
                            <m:t>𝜙</m:t>
                          </m:r>
                        </m:num>
                        <m:den>
                          <m:r>
                            <a:rPr lang="en-US" altLang="ja-JP" sz="1800" b="0" i="1" smtClean="0">
                              <a:latin typeface="Cambria Math" panose="02040503050406030204" pitchFamily="18" charset="0"/>
                            </a:rPr>
                            <m:t>𝑑𝑡</m:t>
                          </m:r>
                        </m:den>
                      </m:f>
                      <m:r>
                        <a:rPr lang="en-US" altLang="ja-JP" sz="1800" b="0" i="1" smtClean="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b="0" i="1" smtClean="0">
                              <a:latin typeface="Cambria Math" panose="02040503050406030204" pitchFamily="18" charset="0"/>
                            </a:rPr>
                            <m:t>1</m:t>
                          </m:r>
                        </m:num>
                        <m:den>
                          <m:r>
                            <a:rPr lang="en-US" altLang="ja-JP" sz="1800" b="0" i="1" smtClean="0">
                              <a:latin typeface="Cambria Math" panose="02040503050406030204" pitchFamily="18" charset="0"/>
                            </a:rPr>
                            <m:t>6</m:t>
                          </m:r>
                        </m:den>
                      </m:f>
                      <m:r>
                        <a:rPr lang="en-US" altLang="ja-JP" sz="1800" b="0" i="1" smtClean="0">
                          <a:latin typeface="Cambria Math" panose="02040503050406030204" pitchFamily="18" charset="0"/>
                          <a:ea typeface="Cambria Math" panose="02040503050406030204" pitchFamily="18" charset="0"/>
                        </a:rPr>
                        <m:t>𝛼</m:t>
                      </m:r>
                      <m:r>
                        <a:rPr lang="en-US" altLang="ja-JP" sz="1800" b="0" i="1" smtClean="0">
                          <a:latin typeface="Cambria Math" panose="02040503050406030204" pitchFamily="18" charset="0"/>
                          <a:ea typeface="Cambria Math" panose="02040503050406030204" pitchFamily="18" charset="0"/>
                        </a:rPr>
                        <m:t>𝐾</m:t>
                      </m:r>
                    </m:oMath>
                    <m:oMath xmlns:m="http://schemas.openxmlformats.org/officeDocument/2006/math">
                      <m:r>
                        <a:rPr lang="en-US" altLang="ja-JP" sz="1800" b="0" i="1" smtClean="0">
                          <a:latin typeface="Cambria Math" panose="02040503050406030204" pitchFamily="18" charset="0"/>
                          <a:ea typeface="Cambria Math" panose="02040503050406030204" pitchFamily="18" charset="0"/>
                        </a:rPr>
                        <m:t> </m:t>
                      </m:r>
                    </m:oMath>
                    <m:oMath xmlns:m="http://schemas.openxmlformats.org/officeDocument/2006/math">
                      <m:f>
                        <m:fPr>
                          <m:ctrlPr>
                            <a:rPr lang="en-US" altLang="ja-JP" sz="1800" b="0" i="1" smtClean="0">
                              <a:latin typeface="Cambria Math" panose="02040503050406030204" pitchFamily="18" charset="0"/>
                              <a:ea typeface="Cambria Math" panose="02040503050406030204" pitchFamily="18" charset="0"/>
                            </a:rPr>
                          </m:ctrlPr>
                        </m:fPr>
                        <m:num>
                          <m:r>
                            <a:rPr lang="en-US" altLang="ja-JP" sz="1800" b="0" i="1" smtClean="0">
                              <a:latin typeface="Cambria Math" panose="02040503050406030204" pitchFamily="18" charset="0"/>
                              <a:ea typeface="Cambria Math" panose="02040503050406030204" pitchFamily="18" charset="0"/>
                            </a:rPr>
                            <m:t>𝑑𝐾</m:t>
                          </m:r>
                        </m:num>
                        <m:den>
                          <m:r>
                            <a:rPr lang="en-US" altLang="ja-JP" sz="1800" b="0" i="1" smtClean="0">
                              <a:latin typeface="Cambria Math" panose="02040503050406030204" pitchFamily="18" charset="0"/>
                              <a:ea typeface="Cambria Math" panose="02040503050406030204" pitchFamily="18" charset="0"/>
                            </a:rPr>
                            <m:t>𝑑𝑡</m:t>
                          </m:r>
                        </m:den>
                      </m:f>
                      <m:r>
                        <a:rPr lang="en-US" altLang="ja-JP" sz="1800" b="0" i="1" smtClean="0">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rPr>
                            <m:t>𝑖𝑗</m:t>
                          </m:r>
                        </m:sub>
                      </m:sSub>
                      <m:sSub>
                        <m:sSubPr>
                          <m:ctrlPr>
                            <a:rPr lang="en-US" altLang="ja-JP" sz="1800" i="1" smtClean="0">
                              <a:latin typeface="Cambria Math" panose="02040503050406030204" pitchFamily="18" charset="0"/>
                            </a:rPr>
                          </m:ctrlPr>
                        </m:sSubPr>
                        <m:e>
                          <m:r>
                            <a:rPr lang="en-US" altLang="ja-JP" sz="1800" i="1" smtClean="0">
                              <a:latin typeface="Cambria Math" panose="02040503050406030204" pitchFamily="18" charset="0"/>
                              <a:ea typeface="Cambria Math" panose="02040503050406030204" pitchFamily="18" charset="0"/>
                            </a:rPr>
                            <m:t>𝛼</m:t>
                          </m:r>
                        </m:e>
                        <m:sub>
                          <m:d>
                            <m:dPr>
                              <m:begChr m:val="|"/>
                              <m:endChr m:val="|"/>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𝑖</m:t>
                              </m:r>
                            </m:e>
                          </m:d>
                          <m:r>
                            <a:rPr lang="en-US" altLang="ja-JP" sz="1800" b="0" i="1" smtClean="0">
                              <a:latin typeface="Cambria Math" panose="02040503050406030204" pitchFamily="18" charset="0"/>
                            </a:rPr>
                            <m:t>𝑗</m:t>
                          </m:r>
                        </m:sub>
                      </m:sSub>
                      <m:r>
                        <a:rPr lang="en-US" altLang="ja-JP" sz="1800" b="0" i="1" smtClean="0">
                          <a:latin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𝛼</m:t>
                      </m:r>
                      <m:d>
                        <m:dPr>
                          <m:ctrlPr>
                            <a:rPr lang="en-US" altLang="ja-JP" sz="1800" b="0" i="1" smtClean="0">
                              <a:latin typeface="Cambria Math" panose="02040503050406030204" pitchFamily="18" charset="0"/>
                              <a:ea typeface="Cambria Math" panose="02040503050406030204" pitchFamily="18" charset="0"/>
                            </a:rPr>
                          </m:ctrlPr>
                        </m:dPr>
                        <m:e>
                          <m:sSub>
                            <m:sSubPr>
                              <m:ctrlPr>
                                <a:rPr lang="en-US" altLang="ja-JP" sz="1800" b="0" i="1" smtClean="0">
                                  <a:latin typeface="Cambria Math" panose="02040503050406030204" pitchFamily="18" charset="0"/>
                                  <a:ea typeface="Cambria Math" panose="02040503050406030204" pitchFamily="18" charset="0"/>
                                </a:rPr>
                              </m:ctrlPr>
                            </m:sSubPr>
                            <m:e>
                              <m:acc>
                                <m:accPr>
                                  <m:chr m:val="̃"/>
                                  <m:ctrlPr>
                                    <a:rPr lang="en-US" altLang="ja-JP" sz="1800" b="0" i="1" smtClean="0">
                                      <a:latin typeface="Cambria Math" panose="02040503050406030204" pitchFamily="18" charset="0"/>
                                      <a:ea typeface="Cambria Math" panose="02040503050406030204" pitchFamily="18" charset="0"/>
                                    </a:rPr>
                                  </m:ctrlPr>
                                </m:accPr>
                                <m:e>
                                  <m:r>
                                    <a:rPr lang="en-US" altLang="ja-JP" sz="1800" b="0" i="1" smtClean="0">
                                      <a:latin typeface="Cambria Math" panose="02040503050406030204" pitchFamily="18" charset="0"/>
                                      <a:ea typeface="Cambria Math" panose="02040503050406030204" pitchFamily="18" charset="0"/>
                                    </a:rPr>
                                    <m:t>𝐴</m:t>
                                  </m:r>
                                </m:e>
                              </m:acc>
                            </m:e>
                            <m:sub>
                              <m:r>
                                <a:rPr lang="en-US" altLang="ja-JP" sz="1800" b="0" i="1" smtClean="0">
                                  <a:latin typeface="Cambria Math" panose="02040503050406030204" pitchFamily="18" charset="0"/>
                                  <a:ea typeface="Cambria Math" panose="02040503050406030204" pitchFamily="18" charset="0"/>
                                </a:rPr>
                                <m:t>𝑖𝑗</m:t>
                              </m:r>
                            </m:sub>
                          </m:sSub>
                          <m:sSup>
                            <m:sSupPr>
                              <m:ctrlPr>
                                <a:rPr lang="en-US" altLang="ja-JP" sz="1800" b="0" i="1" smtClean="0">
                                  <a:latin typeface="Cambria Math" panose="02040503050406030204" pitchFamily="18" charset="0"/>
                                  <a:ea typeface="Cambria Math" panose="02040503050406030204" pitchFamily="18" charset="0"/>
                                </a:rPr>
                              </m:ctrlPr>
                            </m:sSupPr>
                            <m:e>
                              <m:acc>
                                <m:accPr>
                                  <m:chr m:val="̃"/>
                                  <m:ctrlPr>
                                    <a:rPr lang="en-US" altLang="ja-JP" sz="1800" b="0" i="1" smtClean="0">
                                      <a:latin typeface="Cambria Math" panose="02040503050406030204" pitchFamily="18" charset="0"/>
                                      <a:ea typeface="Cambria Math" panose="02040503050406030204" pitchFamily="18" charset="0"/>
                                    </a:rPr>
                                  </m:ctrlPr>
                                </m:accPr>
                                <m:e>
                                  <m:r>
                                    <a:rPr lang="en-US" altLang="ja-JP" sz="1800" b="0" i="1" smtClean="0">
                                      <a:latin typeface="Cambria Math" panose="02040503050406030204" pitchFamily="18" charset="0"/>
                                      <a:ea typeface="Cambria Math" panose="02040503050406030204" pitchFamily="18" charset="0"/>
                                    </a:rPr>
                                    <m:t>𝐴</m:t>
                                  </m:r>
                                </m:e>
                              </m:acc>
                            </m:e>
                            <m:sup>
                              <m:r>
                                <a:rPr lang="en-US" altLang="ja-JP" sz="1800" b="0" i="1" smtClean="0">
                                  <a:latin typeface="Cambria Math" panose="02040503050406030204" pitchFamily="18" charset="0"/>
                                  <a:ea typeface="Cambria Math" panose="02040503050406030204" pitchFamily="18" charset="0"/>
                                </a:rPr>
                                <m:t>𝑖𝑗</m:t>
                              </m:r>
                            </m:sup>
                          </m:sSup>
                          <m:r>
                            <a:rPr lang="en-US" altLang="ja-JP" sz="1800" b="0" i="1" smtClean="0">
                              <a:latin typeface="Cambria Math" panose="02040503050406030204" pitchFamily="18" charset="0"/>
                              <a:ea typeface="Cambria Math" panose="02040503050406030204" pitchFamily="18" charset="0"/>
                            </a:rPr>
                            <m:t>+</m:t>
                          </m:r>
                          <m:f>
                            <m:fPr>
                              <m:ctrlPr>
                                <a:rPr lang="en-US" altLang="ja-JP" sz="1800" b="0" i="1" smtClean="0">
                                  <a:latin typeface="Cambria Math" panose="02040503050406030204" pitchFamily="18" charset="0"/>
                                  <a:ea typeface="Cambria Math" panose="02040503050406030204" pitchFamily="18" charset="0"/>
                                </a:rPr>
                              </m:ctrlPr>
                            </m:fPr>
                            <m:num>
                              <m:r>
                                <a:rPr lang="en-US" altLang="ja-JP" sz="1800" b="0" i="1" smtClean="0">
                                  <a:latin typeface="Cambria Math" panose="02040503050406030204" pitchFamily="18" charset="0"/>
                                  <a:ea typeface="Cambria Math" panose="02040503050406030204" pitchFamily="18" charset="0"/>
                                </a:rPr>
                                <m:t>1</m:t>
                              </m:r>
                            </m:num>
                            <m:den>
                              <m:r>
                                <a:rPr lang="en-US" altLang="ja-JP" sz="1800" b="0" i="1" smtClean="0">
                                  <a:latin typeface="Cambria Math" panose="02040503050406030204" pitchFamily="18" charset="0"/>
                                  <a:ea typeface="Cambria Math" panose="02040503050406030204" pitchFamily="18" charset="0"/>
                                </a:rPr>
                                <m:t>3</m:t>
                              </m:r>
                            </m:den>
                          </m:f>
                          <m:sSup>
                            <m:sSupPr>
                              <m:ctrlPr>
                                <a:rPr lang="en-US" altLang="ja-JP" sz="1800" b="0" i="1" smtClean="0">
                                  <a:latin typeface="Cambria Math" panose="02040503050406030204" pitchFamily="18" charset="0"/>
                                  <a:ea typeface="Cambria Math" panose="02040503050406030204" pitchFamily="18" charset="0"/>
                                </a:rPr>
                              </m:ctrlPr>
                            </m:sSupPr>
                            <m:e>
                              <m:r>
                                <a:rPr lang="en-US" altLang="ja-JP" sz="1800" b="0" i="1" smtClean="0">
                                  <a:latin typeface="Cambria Math" panose="02040503050406030204" pitchFamily="18" charset="0"/>
                                  <a:ea typeface="Cambria Math" panose="02040503050406030204" pitchFamily="18" charset="0"/>
                                </a:rPr>
                                <m:t>𝐾</m:t>
                              </m:r>
                            </m:e>
                            <m:sup>
                              <m:r>
                                <a:rPr lang="en-US" altLang="ja-JP" sz="1800" b="0" i="1" smtClean="0">
                                  <a:latin typeface="Cambria Math" panose="02040503050406030204" pitchFamily="18" charset="0"/>
                                  <a:ea typeface="Cambria Math" panose="02040503050406030204" pitchFamily="18" charset="0"/>
                                </a:rPr>
                                <m:t>2</m:t>
                              </m:r>
                            </m:sup>
                          </m:sSup>
                        </m:e>
                      </m:d>
                      <m:r>
                        <a:rPr lang="en-US" altLang="ja-JP" sz="1800" b="0" i="1" smtClean="0">
                          <a:latin typeface="Cambria Math" panose="02040503050406030204" pitchFamily="18" charset="0"/>
                          <a:ea typeface="Cambria Math" panose="02040503050406030204" pitchFamily="18" charset="0"/>
                        </a:rPr>
                        <m:t>+</m:t>
                      </m:r>
                      <m:f>
                        <m:fPr>
                          <m:ctrlPr>
                            <a:rPr lang="en-US" altLang="ja-JP" sz="1800" b="0" i="1" smtClean="0">
                              <a:latin typeface="Cambria Math" panose="02040503050406030204" pitchFamily="18" charset="0"/>
                              <a:ea typeface="Cambria Math" panose="02040503050406030204" pitchFamily="18" charset="0"/>
                            </a:rPr>
                          </m:ctrlPr>
                        </m:fPr>
                        <m:num>
                          <m:r>
                            <a:rPr lang="en-US" altLang="ja-JP" sz="1800" b="0" i="1" smtClean="0">
                              <a:latin typeface="Cambria Math" panose="02040503050406030204" pitchFamily="18" charset="0"/>
                              <a:ea typeface="Cambria Math" panose="02040503050406030204" pitchFamily="18" charset="0"/>
                            </a:rPr>
                            <m:t>1</m:t>
                          </m:r>
                        </m:num>
                        <m:den>
                          <m:r>
                            <a:rPr lang="en-US" altLang="ja-JP" sz="1800" b="0" i="1" smtClean="0">
                              <a:latin typeface="Cambria Math" panose="02040503050406030204" pitchFamily="18" charset="0"/>
                              <a:ea typeface="Cambria Math" panose="02040503050406030204" pitchFamily="18" charset="0"/>
                            </a:rPr>
                            <m:t>2</m:t>
                          </m:r>
                        </m:den>
                      </m:f>
                      <m:r>
                        <a:rPr lang="en-US" altLang="ja-JP" sz="1800" b="0" i="1" smtClean="0">
                          <a:latin typeface="Cambria Math" panose="02040503050406030204" pitchFamily="18" charset="0"/>
                          <a:ea typeface="Cambria Math" panose="02040503050406030204" pitchFamily="18" charset="0"/>
                        </a:rPr>
                        <m:t>𝛼</m:t>
                      </m:r>
                      <m:d>
                        <m:dPr>
                          <m:ctrlPr>
                            <a:rPr lang="en-US" altLang="ja-JP" sz="1800" b="0" i="1" smtClean="0">
                              <a:latin typeface="Cambria Math" panose="02040503050406030204" pitchFamily="18" charset="0"/>
                              <a:ea typeface="Cambria Math" panose="02040503050406030204" pitchFamily="18" charset="0"/>
                            </a:rPr>
                          </m:ctrlPr>
                        </m:dPr>
                        <m:e>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𝜌</m:t>
                              </m:r>
                            </m:e>
                            <m:sub>
                              <m:r>
                                <a:rPr lang="en-US" altLang="ja-JP" sz="1800" i="1">
                                  <a:latin typeface="Cambria Math" panose="02040503050406030204" pitchFamily="18" charset="0"/>
                                  <a:ea typeface="Cambria Math" panose="02040503050406030204" pitchFamily="18" charset="0"/>
                                </a:rPr>
                                <m:t>𝐻</m:t>
                              </m:r>
                            </m:sub>
                          </m:s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𝑆</m:t>
                          </m:r>
                        </m:e>
                      </m:d>
                    </m:oMath>
                    <m:oMath xmlns:m="http://schemas.openxmlformats.org/officeDocument/2006/math">
                      <m:r>
                        <a:rPr lang="en-US" altLang="ja-JP" sz="1800" b="0" i="1" smtClean="0">
                          <a:latin typeface="Cambria Math" panose="02040503050406030204" pitchFamily="18" charset="0"/>
                          <a:ea typeface="Cambria Math" panose="02040503050406030204" pitchFamily="18" charset="0"/>
                        </a:rPr>
                        <m:t> </m:t>
                      </m:r>
                    </m:oMath>
                    <m:oMath xmlns:m="http://schemas.openxmlformats.org/officeDocument/2006/math">
                      <m:f>
                        <m:fPr>
                          <m:ctrlPr>
                            <a:rPr lang="en-US" altLang="ja-JP" sz="1800" b="0" i="1" smtClean="0">
                              <a:latin typeface="Cambria Math" panose="02040503050406030204" pitchFamily="18" charset="0"/>
                              <a:ea typeface="Cambria Math" panose="02040503050406030204" pitchFamily="18" charset="0"/>
                            </a:rPr>
                          </m:ctrlPr>
                        </m:fPr>
                        <m:num>
                          <m:r>
                            <a:rPr lang="en-US" altLang="ja-JP" sz="1800" b="0" i="1" smtClean="0">
                              <a:latin typeface="Cambria Math" panose="02040503050406030204" pitchFamily="18" charset="0"/>
                              <a:ea typeface="Cambria Math" panose="02040503050406030204" pitchFamily="18" charset="0"/>
                            </a:rPr>
                            <m:t>𝑑</m:t>
                          </m:r>
                          <m:sSub>
                            <m:sSubPr>
                              <m:ctrlPr>
                                <a:rPr lang="en-US" altLang="ja-JP" sz="1800" i="1">
                                  <a:latin typeface="Cambria Math" panose="02040503050406030204" pitchFamily="18" charset="0"/>
                                  <a:ea typeface="Cambria Math" panose="02040503050406030204" pitchFamily="18" charset="0"/>
                                </a:rPr>
                              </m:ctrlPr>
                            </m:sSubPr>
                            <m:e>
                              <m:acc>
                                <m:accPr>
                                  <m:chr m:val="̃"/>
                                  <m:ctrlPr>
                                    <a:rPr lang="en-US" altLang="ja-JP" sz="1800" b="0" i="1" smtClean="0">
                                      <a:latin typeface="Cambria Math" panose="02040503050406030204" pitchFamily="18" charset="0"/>
                                      <a:ea typeface="Cambria Math" panose="02040503050406030204" pitchFamily="18" charset="0"/>
                                    </a:rPr>
                                  </m:ctrlPr>
                                </m:accPr>
                                <m:e>
                                  <m:r>
                                    <a:rPr lang="en-US" altLang="ja-JP" sz="1800" b="0" i="1" smtClean="0">
                                      <a:latin typeface="Cambria Math" panose="02040503050406030204" pitchFamily="18" charset="0"/>
                                      <a:ea typeface="Cambria Math" panose="02040503050406030204" pitchFamily="18" charset="0"/>
                                    </a:rPr>
                                    <m:t>𝛾</m:t>
                                  </m:r>
                                </m:e>
                              </m:acc>
                            </m:e>
                            <m:sub>
                              <m:r>
                                <a:rPr lang="en-US" altLang="ja-JP" sz="1800" i="1">
                                  <a:latin typeface="Cambria Math" panose="02040503050406030204" pitchFamily="18" charset="0"/>
                                  <a:ea typeface="Cambria Math" panose="02040503050406030204" pitchFamily="18" charset="0"/>
                                </a:rPr>
                                <m:t>𝑖𝑗</m:t>
                              </m:r>
                            </m:sub>
                          </m:sSub>
                        </m:num>
                        <m:den>
                          <m:r>
                            <a:rPr lang="en-US" altLang="ja-JP" sz="1800" b="0" i="1" smtClean="0">
                              <a:latin typeface="Cambria Math" panose="02040503050406030204" pitchFamily="18" charset="0"/>
                              <a:ea typeface="Cambria Math" panose="02040503050406030204" pitchFamily="18" charset="0"/>
                            </a:rPr>
                            <m:t>𝑑𝑡</m:t>
                          </m:r>
                        </m:den>
                      </m:f>
                      <m:r>
                        <a:rPr lang="en-US" altLang="ja-JP" sz="1800" b="0" i="1" smtClean="0">
                          <a:latin typeface="Cambria Math" panose="02040503050406030204" pitchFamily="18" charset="0"/>
                          <a:ea typeface="Cambria Math" panose="02040503050406030204" pitchFamily="18" charset="0"/>
                        </a:rPr>
                        <m:t>=−2</m:t>
                      </m:r>
                      <m:r>
                        <a:rPr lang="en-US" altLang="ja-JP" sz="1800" b="0" i="1" smtClean="0">
                          <a:latin typeface="Cambria Math" panose="02040503050406030204" pitchFamily="18" charset="0"/>
                          <a:ea typeface="Cambria Math" panose="02040503050406030204" pitchFamily="18" charset="0"/>
                        </a:rPr>
                        <m:t>𝛼</m:t>
                      </m:r>
                      <m:sSub>
                        <m:sSubPr>
                          <m:ctrlPr>
                            <a:rPr lang="en-US" altLang="ja-JP" sz="1800" i="1">
                              <a:latin typeface="Cambria Math" panose="02040503050406030204" pitchFamily="18" charset="0"/>
                              <a:ea typeface="Cambria Math" panose="02040503050406030204" pitchFamily="18" charset="0"/>
                            </a:rPr>
                          </m:ctrlPr>
                        </m:sSub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i="1">
                                  <a:latin typeface="Cambria Math" panose="02040503050406030204" pitchFamily="18" charset="0"/>
                                  <a:ea typeface="Cambria Math" panose="02040503050406030204" pitchFamily="18" charset="0"/>
                                </a:rPr>
                                <m:t>𝐴</m:t>
                              </m:r>
                            </m:e>
                          </m:acc>
                        </m:e>
                        <m:sub>
                          <m:r>
                            <a:rPr lang="en-US" altLang="ja-JP" sz="1800" i="1">
                              <a:latin typeface="Cambria Math" panose="02040503050406030204" pitchFamily="18" charset="0"/>
                              <a:ea typeface="Cambria Math" panose="02040503050406030204" pitchFamily="18" charset="0"/>
                            </a:rPr>
                            <m:t>𝑖𝑗</m:t>
                          </m:r>
                        </m:sub>
                      </m:sSub>
                    </m:oMath>
                    <m:oMath xmlns:m="http://schemas.openxmlformats.org/officeDocument/2006/math">
                      <m:r>
                        <a:rPr lang="en-US" altLang="ja-JP" sz="1800" b="0" i="1" smtClean="0">
                          <a:latin typeface="Cambria Math" panose="02040503050406030204" pitchFamily="18" charset="0"/>
                          <a:ea typeface="Cambria Math" panose="02040503050406030204" pitchFamily="18" charset="0"/>
                        </a:rPr>
                        <m:t> </m:t>
                      </m:r>
                    </m:oMath>
                    <m:oMath xmlns:m="http://schemas.openxmlformats.org/officeDocument/2006/math">
                      <m:f>
                        <m:fPr>
                          <m:ctrlPr>
                            <a:rPr lang="en-US" altLang="ja-JP" sz="1800" i="1">
                              <a:latin typeface="Cambria Math" panose="02040503050406030204" pitchFamily="18" charset="0"/>
                              <a:ea typeface="Cambria Math" panose="02040503050406030204" pitchFamily="18" charset="0"/>
                            </a:rPr>
                          </m:ctrlPr>
                        </m:fPr>
                        <m:num>
                          <m:r>
                            <a:rPr lang="en-US" altLang="ja-JP" sz="1800" i="1">
                              <a:latin typeface="Cambria Math" panose="02040503050406030204" pitchFamily="18" charset="0"/>
                              <a:ea typeface="Cambria Math" panose="02040503050406030204" pitchFamily="18" charset="0"/>
                            </a:rPr>
                            <m:t>𝑑</m:t>
                          </m:r>
                          <m:sSub>
                            <m:sSubPr>
                              <m:ctrlPr>
                                <a:rPr lang="en-US" altLang="ja-JP" sz="1800" i="1">
                                  <a:latin typeface="Cambria Math" panose="02040503050406030204" pitchFamily="18" charset="0"/>
                                  <a:ea typeface="Cambria Math" panose="02040503050406030204" pitchFamily="18" charset="0"/>
                                </a:rPr>
                              </m:ctrlPr>
                            </m:sSub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b="0" i="1" smtClean="0">
                                      <a:latin typeface="Cambria Math" panose="02040503050406030204" pitchFamily="18" charset="0"/>
                                      <a:ea typeface="Cambria Math" panose="02040503050406030204" pitchFamily="18" charset="0"/>
                                    </a:rPr>
                                    <m:t>𝐴</m:t>
                                  </m:r>
                                </m:e>
                              </m:acc>
                            </m:e>
                            <m:sub>
                              <m:r>
                                <a:rPr lang="en-US" altLang="ja-JP" sz="1800" i="1">
                                  <a:latin typeface="Cambria Math" panose="02040503050406030204" pitchFamily="18" charset="0"/>
                                  <a:ea typeface="Cambria Math" panose="02040503050406030204" pitchFamily="18" charset="0"/>
                                </a:rPr>
                                <m:t>𝑖𝑗</m:t>
                              </m:r>
                            </m:sub>
                          </m:sSub>
                        </m:num>
                        <m:den>
                          <m:r>
                            <a:rPr lang="en-US" altLang="ja-JP" sz="1800" i="1">
                              <a:latin typeface="Cambria Math" panose="02040503050406030204" pitchFamily="18" charset="0"/>
                              <a:ea typeface="Cambria Math" panose="02040503050406030204" pitchFamily="18" charset="0"/>
                            </a:rPr>
                            <m:t>𝑑𝑡</m:t>
                          </m:r>
                        </m:den>
                      </m:f>
                      <m:r>
                        <a:rPr lang="en-US" altLang="ja-JP" sz="1800" b="0" i="1" smtClean="0">
                          <a:latin typeface="Cambria Math" panose="02040503050406030204" pitchFamily="18" charset="0"/>
                          <a:ea typeface="Cambria Math" panose="02040503050406030204" pitchFamily="18" charset="0"/>
                        </a:rPr>
                        <m:t>=</m:t>
                      </m:r>
                      <m:sSup>
                        <m:sSupPr>
                          <m:ctrlPr>
                            <a:rPr lang="en-US" altLang="ja-JP" sz="1800" b="0" i="1" smtClean="0">
                              <a:latin typeface="Cambria Math" panose="02040503050406030204" pitchFamily="18" charset="0"/>
                              <a:ea typeface="Cambria Math" panose="02040503050406030204" pitchFamily="18" charset="0"/>
                            </a:rPr>
                          </m:ctrlPr>
                        </m:sSupPr>
                        <m:e>
                          <m:r>
                            <a:rPr lang="en-US" altLang="ja-JP" sz="1800" b="0" i="1" smtClean="0">
                              <a:latin typeface="Cambria Math" panose="02040503050406030204" pitchFamily="18" charset="0"/>
                              <a:ea typeface="Cambria Math" panose="02040503050406030204" pitchFamily="18" charset="0"/>
                            </a:rPr>
                            <m:t>𝑒</m:t>
                          </m:r>
                        </m:e>
                        <m:sup>
                          <m:r>
                            <a:rPr lang="en-US" altLang="ja-JP" sz="1800" b="0" i="1" smtClean="0">
                              <a:latin typeface="Cambria Math" panose="02040503050406030204" pitchFamily="18" charset="0"/>
                              <a:ea typeface="Cambria Math" panose="02040503050406030204" pitchFamily="18" charset="0"/>
                            </a:rPr>
                            <m:t>−4</m:t>
                          </m:r>
                          <m:r>
                            <a:rPr lang="en-US" altLang="ja-JP" sz="1800" b="0" i="1" smtClean="0">
                              <a:latin typeface="Cambria Math" panose="02040503050406030204" pitchFamily="18" charset="0"/>
                              <a:ea typeface="Cambria Math" panose="02040503050406030204" pitchFamily="18" charset="0"/>
                            </a:rPr>
                            <m:t>𝜙</m:t>
                          </m:r>
                        </m:sup>
                      </m:sSup>
                      <m:d>
                        <m:dPr>
                          <m:ctrlPr>
                            <a:rPr lang="en-US" altLang="ja-JP" sz="1800" b="0" i="1" smtClean="0">
                              <a:latin typeface="Cambria Math" panose="02040503050406030204" pitchFamily="18" charset="0"/>
                              <a:ea typeface="Cambria Math" panose="02040503050406030204" pitchFamily="18" charset="0"/>
                            </a:rPr>
                          </m:ctrlPr>
                        </m:dPr>
                        <m:e>
                          <m:r>
                            <a:rPr lang="en-US" altLang="ja-JP" sz="1800" b="0" i="1" smtClean="0">
                              <a:latin typeface="Cambria Math" panose="02040503050406030204" pitchFamily="18" charset="0"/>
                              <a:ea typeface="Cambria Math" panose="02040503050406030204" pitchFamily="18" charset="0"/>
                            </a:rPr>
                            <m:t>−</m:t>
                          </m:r>
                          <m:sSup>
                            <m:sSupPr>
                              <m:ctrlPr>
                                <a:rPr lang="en-US" altLang="ja-JP" sz="1800" b="0" i="1" smtClean="0">
                                  <a:latin typeface="Cambria Math" panose="02040503050406030204" pitchFamily="18" charset="0"/>
                                  <a:ea typeface="Cambria Math" panose="02040503050406030204" pitchFamily="18" charset="0"/>
                                </a:rPr>
                              </m:ctrlPr>
                            </m:sSupPr>
                            <m:e>
                              <m:d>
                                <m:dPr>
                                  <m:ctrlPr>
                                    <a:rPr lang="en-US" altLang="ja-JP" sz="1800" i="1">
                                      <a:latin typeface="Cambria Math" panose="02040503050406030204" pitchFamily="18" charset="0"/>
                                      <a:ea typeface="Cambria Math" panose="02040503050406030204" pitchFamily="18" charset="0"/>
                                    </a:rPr>
                                  </m:ctrlPr>
                                </m:dPr>
                                <m:e>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𝛼</m:t>
                                      </m:r>
                                    </m:e>
                                    <m:sub>
                                      <m:d>
                                        <m:dPr>
                                          <m:begChr m:val="|"/>
                                          <m:endChr m:val="|"/>
                                          <m:ctrlPr>
                                            <a:rPr lang="en-US" altLang="ja-JP" sz="1800" i="1">
                                              <a:latin typeface="Cambria Math" panose="02040503050406030204" pitchFamily="18" charset="0"/>
                                              <a:ea typeface="Cambria Math" panose="02040503050406030204" pitchFamily="18" charset="0"/>
                                            </a:rPr>
                                          </m:ctrlPr>
                                        </m:dPr>
                                        <m:e>
                                          <m:r>
                                            <a:rPr lang="en-US" altLang="ja-JP" sz="1800" i="1">
                                              <a:latin typeface="Cambria Math" panose="02040503050406030204" pitchFamily="18" charset="0"/>
                                              <a:ea typeface="Cambria Math" panose="02040503050406030204" pitchFamily="18" charset="0"/>
                                            </a:rPr>
                                            <m:t>𝑖</m:t>
                                          </m:r>
                                        </m:e>
                                      </m:d>
                                      <m:r>
                                        <a:rPr lang="en-US" altLang="ja-JP" sz="1800" i="1">
                                          <a:latin typeface="Cambria Math" panose="02040503050406030204" pitchFamily="18" charset="0"/>
                                          <a:ea typeface="Cambria Math" panose="02040503050406030204" pitchFamily="18" charset="0"/>
                                        </a:rPr>
                                        <m:t>𝑗</m:t>
                                      </m:r>
                                    </m:sub>
                                  </m:sSub>
                                </m:e>
                              </m:d>
                            </m:e>
                            <m:sup>
                              <m:r>
                                <a:rPr lang="en-US" altLang="ja-JP" sz="1800" b="0" i="1" smtClean="0">
                                  <a:latin typeface="Cambria Math" panose="02040503050406030204" pitchFamily="18" charset="0"/>
                                  <a:ea typeface="Cambria Math" panose="02040503050406030204" pitchFamily="18" charset="0"/>
                                </a:rPr>
                                <m:t>𝑇𝐹</m:t>
                              </m:r>
                            </m:sup>
                          </m:sSup>
                          <m:r>
                            <a:rPr lang="en-US" altLang="ja-JP" sz="1800" b="0" i="1" smtClean="0">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𝛼</m:t>
                          </m:r>
                          <m:d>
                            <m:dPr>
                              <m:ctrlPr>
                                <a:rPr lang="en-US" altLang="ja-JP" sz="1800" b="0" i="1" smtClean="0">
                                  <a:latin typeface="Cambria Math" panose="02040503050406030204" pitchFamily="18" charset="0"/>
                                  <a:ea typeface="Cambria Math" panose="02040503050406030204" pitchFamily="18" charset="0"/>
                                </a:rPr>
                              </m:ctrlPr>
                            </m:dPr>
                            <m:e>
                              <m:sSubSup>
                                <m:sSubSupPr>
                                  <m:ctrlPr>
                                    <a:rPr lang="en-US" altLang="ja-JP" sz="1800" b="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𝑅</m:t>
                                  </m:r>
                                </m:e>
                                <m:sub>
                                  <m:r>
                                    <a:rPr lang="en-US" altLang="ja-JP" sz="1800" b="0" i="1" smtClean="0">
                                      <a:latin typeface="Cambria Math" panose="02040503050406030204" pitchFamily="18" charset="0"/>
                                      <a:ea typeface="Cambria Math" panose="02040503050406030204" pitchFamily="18" charset="0"/>
                                    </a:rPr>
                                    <m:t>𝑖𝑗</m:t>
                                  </m:r>
                                </m:sub>
                                <m:sup>
                                  <m:r>
                                    <a:rPr lang="en-US" altLang="ja-JP" sz="1800" b="0" i="1" smtClean="0">
                                      <a:latin typeface="Cambria Math" panose="02040503050406030204" pitchFamily="18" charset="0"/>
                                      <a:ea typeface="Cambria Math" panose="02040503050406030204" pitchFamily="18" charset="0"/>
                                    </a:rPr>
                                    <m:t>𝐵𝑆𝑆𝑁</m:t>
                                  </m:r>
                                  <m:r>
                                    <a:rPr lang="en-US" altLang="ja-JP" sz="1800" b="0" i="1" smtClean="0">
                                      <a:latin typeface="Cambria Math" panose="02040503050406030204" pitchFamily="18" charset="0"/>
                                      <a:ea typeface="Cambria Math" panose="02040503050406030204" pitchFamily="18" charset="0"/>
                                    </a:rPr>
                                    <m:t> </m:t>
                                  </m:r>
                                  <m:r>
                                    <a:rPr lang="en-US" altLang="ja-JP" sz="1800" b="0" i="1" smtClean="0">
                                      <a:latin typeface="Cambria Math" panose="02040503050406030204" pitchFamily="18" charset="0"/>
                                      <a:ea typeface="Cambria Math" panose="02040503050406030204" pitchFamily="18" charset="0"/>
                                    </a:rPr>
                                    <m:t>𝑇𝐹</m:t>
                                  </m:r>
                                </m:sup>
                              </m:sSubSup>
                              <m:r>
                                <a:rPr lang="en-US" altLang="ja-JP" sz="1800" b="0" i="1" smtClean="0">
                                  <a:latin typeface="Cambria Math" panose="02040503050406030204" pitchFamily="18" charset="0"/>
                                  <a:ea typeface="Cambria Math" panose="02040503050406030204" pitchFamily="18" charset="0"/>
                                </a:rPr>
                                <m:t>−</m:t>
                              </m:r>
                              <m:sSubSup>
                                <m:sSubSupPr>
                                  <m:ctrlPr>
                                    <a:rPr lang="en-US" altLang="ja-JP" sz="1800" b="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𝑆</m:t>
                                  </m:r>
                                </m:e>
                                <m:sub>
                                  <m:r>
                                    <a:rPr lang="en-US" altLang="ja-JP" sz="1800" b="0" i="1" smtClean="0">
                                      <a:latin typeface="Cambria Math" panose="02040503050406030204" pitchFamily="18" charset="0"/>
                                      <a:ea typeface="Cambria Math" panose="02040503050406030204" pitchFamily="18" charset="0"/>
                                    </a:rPr>
                                    <m:t>𝑖𝑗</m:t>
                                  </m:r>
                                </m:sub>
                                <m:sup>
                                  <m:r>
                                    <a:rPr lang="en-US" altLang="ja-JP" sz="1800" b="0" i="1" smtClean="0">
                                      <a:latin typeface="Cambria Math" panose="02040503050406030204" pitchFamily="18" charset="0"/>
                                      <a:ea typeface="Cambria Math" panose="02040503050406030204" pitchFamily="18" charset="0"/>
                                    </a:rPr>
                                    <m:t>𝑇𝐹</m:t>
                                  </m:r>
                                </m:sup>
                              </m:sSubSup>
                            </m:e>
                          </m:d>
                        </m:e>
                      </m:d>
                      <m:r>
                        <a:rPr lang="en-US" altLang="ja-JP" sz="1800" b="0" i="1" smtClean="0">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𝛼</m:t>
                      </m:r>
                      <m:d>
                        <m:dPr>
                          <m:ctrlPr>
                            <a:rPr lang="en-US" altLang="ja-JP" sz="1800" b="0" i="1" smtClean="0">
                              <a:latin typeface="Cambria Math" panose="02040503050406030204" pitchFamily="18" charset="0"/>
                              <a:ea typeface="Cambria Math" panose="02040503050406030204" pitchFamily="18" charset="0"/>
                            </a:rPr>
                          </m:ctrlPr>
                        </m:dPr>
                        <m:e>
                          <m:r>
                            <a:rPr lang="en-US" altLang="ja-JP" sz="1800" b="0" i="1" smtClean="0">
                              <a:latin typeface="Cambria Math" panose="02040503050406030204" pitchFamily="18" charset="0"/>
                              <a:ea typeface="Cambria Math" panose="02040503050406030204" pitchFamily="18" charset="0"/>
                            </a:rPr>
                            <m:t>𝐾</m:t>
                          </m:r>
                          <m:sSub>
                            <m:sSubPr>
                              <m:ctrlPr>
                                <a:rPr lang="en-US" altLang="ja-JP" sz="1800" i="1">
                                  <a:latin typeface="Cambria Math" panose="02040503050406030204" pitchFamily="18" charset="0"/>
                                  <a:ea typeface="Cambria Math" panose="02040503050406030204" pitchFamily="18" charset="0"/>
                                </a:rPr>
                              </m:ctrlPr>
                            </m:sSub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i="1">
                                      <a:latin typeface="Cambria Math" panose="02040503050406030204" pitchFamily="18" charset="0"/>
                                      <a:ea typeface="Cambria Math" panose="02040503050406030204" pitchFamily="18" charset="0"/>
                                    </a:rPr>
                                    <m:t>𝐴</m:t>
                                  </m:r>
                                </m:e>
                              </m:acc>
                            </m:e>
                            <m:sub>
                              <m:r>
                                <a:rPr lang="en-US" altLang="ja-JP" sz="1800" i="1">
                                  <a:latin typeface="Cambria Math" panose="02040503050406030204" pitchFamily="18" charset="0"/>
                                  <a:ea typeface="Cambria Math" panose="02040503050406030204" pitchFamily="18" charset="0"/>
                                </a:rPr>
                                <m:t>𝑖𝑗</m:t>
                              </m:r>
                            </m:sub>
                          </m:sSub>
                          <m:r>
                            <a:rPr lang="en-US" altLang="ja-JP" sz="1800" b="0" i="1" smtClean="0">
                              <a:latin typeface="Cambria Math" panose="02040503050406030204" pitchFamily="18" charset="0"/>
                              <a:ea typeface="Cambria Math" panose="02040503050406030204" pitchFamily="18" charset="0"/>
                            </a:rPr>
                            <m:t>−2</m:t>
                          </m:r>
                          <m:sSub>
                            <m:sSubPr>
                              <m:ctrlPr>
                                <a:rPr lang="en-US" altLang="ja-JP" sz="1800" i="1">
                                  <a:latin typeface="Cambria Math" panose="02040503050406030204" pitchFamily="18" charset="0"/>
                                  <a:ea typeface="Cambria Math" panose="02040503050406030204" pitchFamily="18" charset="0"/>
                                </a:rPr>
                              </m:ctrlPr>
                            </m:sSub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i="1">
                                      <a:latin typeface="Cambria Math" panose="02040503050406030204" pitchFamily="18" charset="0"/>
                                      <a:ea typeface="Cambria Math" panose="02040503050406030204" pitchFamily="18" charset="0"/>
                                    </a:rPr>
                                    <m:t>𝐴</m:t>
                                  </m:r>
                                </m:e>
                              </m:acc>
                            </m:e>
                            <m:sub>
                              <m:r>
                                <a:rPr lang="en-US" altLang="ja-JP" sz="1800" i="1">
                                  <a:latin typeface="Cambria Math" panose="02040503050406030204" pitchFamily="18" charset="0"/>
                                  <a:ea typeface="Cambria Math" panose="02040503050406030204" pitchFamily="18" charset="0"/>
                                </a:rPr>
                                <m:t>𝑖</m:t>
                              </m:r>
                              <m:r>
                                <a:rPr lang="en-US" altLang="ja-JP" sz="1800" b="0" i="1" smtClean="0">
                                  <a:latin typeface="Cambria Math" panose="02040503050406030204" pitchFamily="18" charset="0"/>
                                  <a:ea typeface="Cambria Math" panose="02040503050406030204" pitchFamily="18" charset="0"/>
                                </a:rPr>
                                <m:t>𝑙</m:t>
                              </m:r>
                            </m:sub>
                          </m:sSub>
                          <m:sSubSup>
                            <m:sSubSupPr>
                              <m:ctrlPr>
                                <a:rPr lang="en-US" altLang="ja-JP" sz="1800" i="1" smtClean="0">
                                  <a:latin typeface="Cambria Math" panose="02040503050406030204" pitchFamily="18" charset="0"/>
                                  <a:ea typeface="Cambria Math" panose="02040503050406030204" pitchFamily="18" charset="0"/>
                                </a:rPr>
                              </m:ctrlPr>
                            </m:sSubSupPr>
                            <m:e>
                              <m:acc>
                                <m:accPr>
                                  <m:chr m:val="̃"/>
                                  <m:ctrlPr>
                                    <a:rPr lang="en-US" altLang="ja-JP" sz="1800" i="1" smtClean="0">
                                      <a:latin typeface="Cambria Math" panose="02040503050406030204" pitchFamily="18" charset="0"/>
                                      <a:ea typeface="Cambria Math" panose="02040503050406030204" pitchFamily="18" charset="0"/>
                                    </a:rPr>
                                  </m:ctrlPr>
                                </m:accPr>
                                <m:e>
                                  <m:r>
                                    <a:rPr lang="en-US" altLang="ja-JP" sz="1800" b="0" i="1" smtClean="0">
                                      <a:latin typeface="Cambria Math" panose="02040503050406030204" pitchFamily="18" charset="0"/>
                                      <a:ea typeface="Cambria Math" panose="02040503050406030204" pitchFamily="18" charset="0"/>
                                    </a:rPr>
                                    <m:t>𝐴</m:t>
                                  </m:r>
                                </m:e>
                              </m:acc>
                            </m:e>
                            <m:sub>
                              <m:r>
                                <a:rPr lang="en-US" altLang="ja-JP" sz="1800" b="0" i="1" smtClean="0">
                                  <a:latin typeface="Cambria Math" panose="02040503050406030204" pitchFamily="18" charset="0"/>
                                  <a:ea typeface="Cambria Math" panose="02040503050406030204" pitchFamily="18" charset="0"/>
                                </a:rPr>
                                <m:t>𝑗</m:t>
                              </m:r>
                            </m:sub>
                            <m:sup>
                              <m:r>
                                <a:rPr lang="en-US" altLang="ja-JP" sz="1800" b="0" i="1" smtClean="0">
                                  <a:latin typeface="Cambria Math" panose="02040503050406030204" pitchFamily="18" charset="0"/>
                                  <a:ea typeface="Cambria Math" panose="02040503050406030204" pitchFamily="18" charset="0"/>
                                </a:rPr>
                                <m:t>𝑙</m:t>
                              </m:r>
                            </m:sup>
                          </m:sSubSup>
                        </m:e>
                      </m:d>
                    </m:oMath>
                    <m:oMath xmlns:m="http://schemas.openxmlformats.org/officeDocument/2006/math">
                      <m:r>
                        <a:rPr lang="en-US" altLang="ja-JP" sz="1800" b="0" i="1" smtClean="0">
                          <a:latin typeface="Cambria Math" panose="02040503050406030204" pitchFamily="18" charset="0"/>
                          <a:ea typeface="Cambria Math" panose="02040503050406030204" pitchFamily="18" charset="0"/>
                        </a:rPr>
                        <m:t> </m:t>
                      </m:r>
                    </m:oMath>
                    <m:oMath xmlns:m="http://schemas.openxmlformats.org/officeDocument/2006/math">
                      <m:f>
                        <m:fPr>
                          <m:ctrlPr>
                            <a:rPr lang="en-US" altLang="ja-JP" sz="1800" b="0" i="1" smtClean="0">
                              <a:latin typeface="Cambria Math" panose="02040503050406030204" pitchFamily="18" charset="0"/>
                              <a:ea typeface="Cambria Math" panose="02040503050406030204" pitchFamily="18" charset="0"/>
                            </a:rPr>
                          </m:ctrlPr>
                        </m:fPr>
                        <m:num>
                          <m:r>
                            <a:rPr lang="en-US" altLang="ja-JP" sz="1800" b="0" i="1" smtClean="0">
                              <a:latin typeface="Cambria Math" panose="02040503050406030204" pitchFamily="18" charset="0"/>
                              <a:ea typeface="Cambria Math" panose="02040503050406030204" pitchFamily="18" charset="0"/>
                            </a:rPr>
                            <m:t>𝜕</m:t>
                          </m:r>
                          <m:sSup>
                            <m:sSupPr>
                              <m:ctrlPr>
                                <a:rPr lang="en-US" altLang="ja-JP" sz="1800" b="0" i="1" smtClean="0">
                                  <a:latin typeface="Cambria Math" panose="02040503050406030204" pitchFamily="18" charset="0"/>
                                  <a:ea typeface="Cambria Math" panose="02040503050406030204" pitchFamily="18" charset="0"/>
                                </a:rPr>
                              </m:ctrlPr>
                            </m:sSupPr>
                            <m:e>
                              <m:acc>
                                <m:accPr>
                                  <m:chr m:val="̃"/>
                                  <m:ctrlPr>
                                    <a:rPr lang="en-US" altLang="ja-JP" sz="1800" b="0" i="1" smtClean="0">
                                      <a:latin typeface="Cambria Math" panose="02040503050406030204" pitchFamily="18" charset="0"/>
                                      <a:ea typeface="Cambria Math" panose="02040503050406030204" pitchFamily="18" charset="0"/>
                                    </a:rPr>
                                  </m:ctrlPr>
                                </m:accPr>
                                <m:e>
                                  <m:r>
                                    <m:rPr>
                                      <m:sty m:val="p"/>
                                    </m:rPr>
                                    <a:rPr lang="el-GR" altLang="ja-JP" sz="1800" b="0" i="1" smtClean="0">
                                      <a:latin typeface="Cambria Math" panose="02040503050406030204" pitchFamily="18" charset="0"/>
                                      <a:ea typeface="Cambria Math" panose="02040503050406030204" pitchFamily="18" charset="0"/>
                                    </a:rPr>
                                    <m:t>Γ</m:t>
                                  </m:r>
                                </m:e>
                              </m:acc>
                            </m:e>
                            <m:sup>
                              <m:r>
                                <a:rPr lang="en-US" altLang="ja-JP" sz="1800" b="0" i="1" smtClean="0">
                                  <a:latin typeface="Cambria Math" panose="02040503050406030204" pitchFamily="18" charset="0"/>
                                  <a:ea typeface="Cambria Math" panose="02040503050406030204" pitchFamily="18" charset="0"/>
                                </a:rPr>
                                <m:t>𝑖</m:t>
                              </m:r>
                            </m:sup>
                          </m:sSup>
                        </m:num>
                        <m:den>
                          <m:r>
                            <a:rPr lang="en-US" altLang="ja-JP" sz="1800" i="1">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𝑡</m:t>
                          </m:r>
                        </m:den>
                      </m:f>
                      <m:r>
                        <a:rPr lang="en-US" altLang="ja-JP" sz="1800" b="0" i="1" smtClean="0">
                          <a:latin typeface="Cambria Math" panose="02040503050406030204" pitchFamily="18" charset="0"/>
                          <a:ea typeface="Cambria Math" panose="02040503050406030204" pitchFamily="18" charset="0"/>
                        </a:rPr>
                        <m:t>=−2</m:t>
                      </m:r>
                      <m:sSup>
                        <m:sSupPr>
                          <m:ctrlPr>
                            <a:rPr lang="en-US" altLang="ja-JP" sz="1800" b="0" i="1" smtClean="0">
                              <a:latin typeface="Cambria Math" panose="02040503050406030204" pitchFamily="18" charset="0"/>
                              <a:ea typeface="Cambria Math" panose="02040503050406030204" pitchFamily="18" charset="0"/>
                            </a:rPr>
                          </m:ctrlPr>
                        </m:sSupPr>
                        <m:e>
                          <m:acc>
                            <m:accPr>
                              <m:chr m:val="̃"/>
                              <m:ctrlPr>
                                <a:rPr lang="en-US" altLang="ja-JP" sz="1800" b="0" i="1" smtClean="0">
                                  <a:latin typeface="Cambria Math" panose="02040503050406030204" pitchFamily="18" charset="0"/>
                                  <a:ea typeface="Cambria Math" panose="02040503050406030204" pitchFamily="18" charset="0"/>
                                </a:rPr>
                              </m:ctrlPr>
                            </m:accPr>
                            <m:e>
                              <m:r>
                                <a:rPr lang="en-US" altLang="ja-JP" sz="1800" b="0" i="1" smtClean="0">
                                  <a:latin typeface="Cambria Math" panose="02040503050406030204" pitchFamily="18" charset="0"/>
                                  <a:ea typeface="Cambria Math" panose="02040503050406030204" pitchFamily="18" charset="0"/>
                                </a:rPr>
                                <m:t>𝐴</m:t>
                              </m:r>
                            </m:e>
                          </m:acc>
                        </m:e>
                        <m:sup>
                          <m:r>
                            <a:rPr lang="en-US" altLang="ja-JP" sz="1800" b="0" i="1" smtClean="0">
                              <a:latin typeface="Cambria Math" panose="02040503050406030204" pitchFamily="18" charset="0"/>
                              <a:ea typeface="Cambria Math" panose="02040503050406030204" pitchFamily="18" charset="0"/>
                            </a:rPr>
                            <m:t>𝑖𝑗</m:t>
                          </m:r>
                        </m:sup>
                      </m:sSup>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𝛼</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𝑗</m:t>
                          </m:r>
                        </m:sub>
                      </m:sSub>
                      <m:r>
                        <a:rPr lang="en-US" altLang="ja-JP" sz="1800" b="0" i="1" smtClean="0">
                          <a:latin typeface="Cambria Math" panose="02040503050406030204" pitchFamily="18" charset="0"/>
                          <a:ea typeface="Cambria Math" panose="02040503050406030204" pitchFamily="18" charset="0"/>
                        </a:rPr>
                        <m:t>+2</m:t>
                      </m:r>
                      <m:r>
                        <a:rPr lang="en-US" altLang="ja-JP" sz="1800" b="0" i="1" smtClean="0">
                          <a:latin typeface="Cambria Math" panose="02040503050406030204" pitchFamily="18" charset="0"/>
                          <a:ea typeface="Cambria Math" panose="02040503050406030204" pitchFamily="18" charset="0"/>
                        </a:rPr>
                        <m:t>𝛼</m:t>
                      </m:r>
                      <m:d>
                        <m:dPr>
                          <m:ctrlPr>
                            <a:rPr lang="en-US" altLang="ja-JP" sz="1800" b="0" i="1" smtClean="0">
                              <a:latin typeface="Cambria Math" panose="02040503050406030204" pitchFamily="18" charset="0"/>
                              <a:ea typeface="Cambria Math" panose="02040503050406030204" pitchFamily="18" charset="0"/>
                            </a:rPr>
                          </m:ctrlPr>
                        </m:dPr>
                        <m:e>
                          <m:sSubSup>
                            <m:sSubSupPr>
                              <m:ctrlPr>
                                <a:rPr lang="en-US" altLang="ja-JP" sz="1800" i="1">
                                  <a:latin typeface="Cambria Math" panose="02040503050406030204" pitchFamily="18" charset="0"/>
                                  <a:ea typeface="Cambria Math" panose="02040503050406030204" pitchFamily="18" charset="0"/>
                                </a:rPr>
                              </m:ctrlPr>
                            </m:sSubSupPr>
                            <m:e>
                              <m:acc>
                                <m:accPr>
                                  <m:chr m:val="̃"/>
                                  <m:ctrlPr>
                                    <a:rPr lang="en-US" altLang="ja-JP" sz="1800" b="0" i="1" smtClean="0">
                                      <a:latin typeface="Cambria Math" panose="02040503050406030204" pitchFamily="18" charset="0"/>
                                      <a:ea typeface="Cambria Math" panose="02040503050406030204" pitchFamily="18" charset="0"/>
                                    </a:rPr>
                                  </m:ctrlPr>
                                </m:accPr>
                                <m:e>
                                  <m:r>
                                    <m:rPr>
                                      <m:sty m:val="p"/>
                                    </m:rPr>
                                    <a:rPr lang="el-GR" altLang="ja-JP" sz="1800" i="1">
                                      <a:latin typeface="Cambria Math" panose="02040503050406030204" pitchFamily="18" charset="0"/>
                                      <a:ea typeface="Cambria Math" panose="02040503050406030204" pitchFamily="18" charset="0"/>
                                    </a:rPr>
                                    <m:t>Γ</m:t>
                                  </m:r>
                                </m:e>
                              </m:acc>
                            </m:e>
                            <m:sub>
                              <m:r>
                                <a:rPr lang="en-US" altLang="ja-JP" sz="1800" i="1">
                                  <a:latin typeface="Cambria Math" panose="02040503050406030204" pitchFamily="18" charset="0"/>
                                  <a:ea typeface="Cambria Math" panose="02040503050406030204" pitchFamily="18" charset="0"/>
                                </a:rPr>
                                <m:t>𝑗𝑘</m:t>
                              </m:r>
                            </m:sub>
                            <m:sup>
                              <m:r>
                                <a:rPr lang="en-US" altLang="ja-JP" sz="1800" i="1">
                                  <a:latin typeface="Cambria Math" panose="02040503050406030204" pitchFamily="18" charset="0"/>
                                  <a:ea typeface="Cambria Math" panose="02040503050406030204" pitchFamily="18" charset="0"/>
                                </a:rPr>
                                <m:t>𝑖</m:t>
                              </m:r>
                            </m:sup>
                          </m:sSubSup>
                          <m:sSup>
                            <m:sSupPr>
                              <m:ctrlPr>
                                <a:rPr lang="en-US" altLang="ja-JP" sz="1800" i="1">
                                  <a:latin typeface="Cambria Math" panose="02040503050406030204" pitchFamily="18" charset="0"/>
                                  <a:ea typeface="Cambria Math" panose="02040503050406030204" pitchFamily="18" charset="0"/>
                                </a:rPr>
                              </m:ctrlPr>
                            </m:sSup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i="1">
                                      <a:latin typeface="Cambria Math" panose="02040503050406030204" pitchFamily="18" charset="0"/>
                                      <a:ea typeface="Cambria Math" panose="02040503050406030204" pitchFamily="18" charset="0"/>
                                    </a:rPr>
                                    <m:t>𝐴</m:t>
                                  </m:r>
                                </m:e>
                              </m:acc>
                            </m:e>
                            <m:sup>
                              <m:r>
                                <a:rPr lang="en-US" altLang="ja-JP" sz="1800" i="1">
                                  <a:latin typeface="Cambria Math" panose="02040503050406030204" pitchFamily="18" charset="0"/>
                                  <a:ea typeface="Cambria Math" panose="02040503050406030204" pitchFamily="18" charset="0"/>
                                </a:rPr>
                                <m:t>𝑘𝑗</m:t>
                              </m:r>
                            </m:sup>
                          </m:sSup>
                          <m:r>
                            <a:rPr lang="en-US" altLang="ja-JP" sz="1800" i="1">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ea typeface="Cambria Math" panose="02040503050406030204" pitchFamily="18" charset="0"/>
                                </a:rPr>
                              </m:ctrlPr>
                            </m:fPr>
                            <m:num>
                              <m:r>
                                <a:rPr lang="en-US" altLang="ja-JP" sz="1800" b="0" i="1" smtClean="0">
                                  <a:latin typeface="Cambria Math" panose="02040503050406030204" pitchFamily="18" charset="0"/>
                                  <a:ea typeface="Cambria Math" panose="02040503050406030204" pitchFamily="18" charset="0"/>
                                </a:rPr>
                                <m:t>2</m:t>
                              </m:r>
                            </m:num>
                            <m:den>
                              <m:r>
                                <a:rPr lang="en-US" altLang="ja-JP" sz="1800" b="0" i="1" smtClean="0">
                                  <a:latin typeface="Cambria Math" panose="02040503050406030204" pitchFamily="18" charset="0"/>
                                  <a:ea typeface="Cambria Math" panose="02040503050406030204" pitchFamily="18" charset="0"/>
                                </a:rPr>
                                <m:t>3</m:t>
                              </m:r>
                            </m:den>
                          </m:f>
                          <m:sSup>
                            <m:sSupPr>
                              <m:ctrlPr>
                                <a:rPr lang="en-US" altLang="ja-JP" sz="1800" i="1">
                                  <a:latin typeface="Cambria Math" panose="02040503050406030204" pitchFamily="18" charset="0"/>
                                  <a:ea typeface="Cambria Math" panose="02040503050406030204" pitchFamily="18" charset="0"/>
                                </a:rPr>
                              </m:ctrlPr>
                            </m:sSup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i="1" smtClean="0">
                                      <a:latin typeface="Cambria Math" panose="02040503050406030204" pitchFamily="18" charset="0"/>
                                      <a:ea typeface="Cambria Math" panose="02040503050406030204" pitchFamily="18" charset="0"/>
                                    </a:rPr>
                                    <m:t>𝛾</m:t>
                                  </m:r>
                                </m:e>
                              </m:acc>
                            </m:e>
                            <m:sup>
                              <m:r>
                                <a:rPr lang="en-US" altLang="ja-JP" sz="1800" i="1">
                                  <a:latin typeface="Cambria Math" panose="02040503050406030204" pitchFamily="18" charset="0"/>
                                  <a:ea typeface="Cambria Math" panose="02040503050406030204" pitchFamily="18" charset="0"/>
                                </a:rPr>
                                <m:t>𝑖𝑗</m:t>
                              </m:r>
                            </m:sup>
                          </m:sSup>
                          <m:sSub>
                            <m:sSubPr>
                              <m:ctrlPr>
                                <a:rPr lang="en-US" altLang="ja-JP" sz="1800" i="1" smtClean="0">
                                  <a:latin typeface="Cambria Math" panose="02040503050406030204" pitchFamily="18" charset="0"/>
                                  <a:ea typeface="Cambria Math" panose="02040503050406030204" pitchFamily="18" charset="0"/>
                                </a:rPr>
                              </m:ctrlPr>
                            </m:sSubPr>
                            <m:e>
                              <m:r>
                                <a:rPr lang="en-US" altLang="ja-JP" sz="1800" b="0" i="1" smtClean="0">
                                  <a:latin typeface="Cambria Math" panose="02040503050406030204" pitchFamily="18" charset="0"/>
                                  <a:ea typeface="Cambria Math" panose="02040503050406030204" pitchFamily="18" charset="0"/>
                                </a:rPr>
                                <m:t>𝐾</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𝑗</m:t>
                              </m:r>
                            </m:sub>
                          </m:sSub>
                          <m:r>
                            <a:rPr lang="en-US" altLang="ja-JP" sz="1800" b="0" i="1" smtClean="0">
                              <a:latin typeface="Cambria Math" panose="02040503050406030204" pitchFamily="18" charset="0"/>
                              <a:ea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i="1">
                                      <a:latin typeface="Cambria Math" panose="02040503050406030204" pitchFamily="18" charset="0"/>
                                      <a:ea typeface="Cambria Math" panose="02040503050406030204" pitchFamily="18" charset="0"/>
                                    </a:rPr>
                                    <m:t>𝛾</m:t>
                                  </m:r>
                                </m:e>
                              </m:acc>
                            </m:e>
                            <m:sup>
                              <m:r>
                                <a:rPr lang="en-US" altLang="ja-JP" sz="1800" i="1">
                                  <a:latin typeface="Cambria Math" panose="02040503050406030204" pitchFamily="18" charset="0"/>
                                  <a:ea typeface="Cambria Math" panose="02040503050406030204" pitchFamily="18" charset="0"/>
                                </a:rPr>
                                <m:t>𝑖𝑗</m:t>
                              </m:r>
                            </m:sup>
                          </m:sSup>
                          <m:sSub>
                            <m:sSubPr>
                              <m:ctrlPr>
                                <a:rPr lang="en-US" altLang="ja-JP" sz="1800" i="1">
                                  <a:latin typeface="Cambria Math" panose="02040503050406030204" pitchFamily="18" charset="0"/>
                                  <a:ea typeface="Cambria Math" panose="02040503050406030204" pitchFamily="18" charset="0"/>
                                </a:rPr>
                              </m:ctrlPr>
                            </m:sSubPr>
                            <m:e>
                              <m:r>
                                <a:rPr lang="en-US" altLang="ja-JP" sz="1800" b="0" i="1" smtClean="0">
                                  <a:latin typeface="Cambria Math" panose="02040503050406030204" pitchFamily="18" charset="0"/>
                                  <a:ea typeface="Cambria Math" panose="02040503050406030204" pitchFamily="18" charset="0"/>
                                </a:rPr>
                                <m:t>𝐽</m:t>
                              </m:r>
                            </m:e>
                            <m:sub>
                              <m:r>
                                <a:rPr lang="en-US" altLang="ja-JP" sz="1800" i="1">
                                  <a:latin typeface="Cambria Math" panose="02040503050406030204" pitchFamily="18" charset="0"/>
                                  <a:ea typeface="Cambria Math" panose="02040503050406030204" pitchFamily="18" charset="0"/>
                                </a:rPr>
                                <m:t>𝑗</m:t>
                              </m:r>
                            </m:sub>
                          </m:sSub>
                          <m:r>
                            <a:rPr lang="en-US" altLang="ja-JP" sz="1800" b="0" i="1" smtClean="0">
                              <a:latin typeface="Cambria Math" panose="02040503050406030204" pitchFamily="18" charset="0"/>
                              <a:ea typeface="Cambria Math" panose="02040503050406030204" pitchFamily="18" charset="0"/>
                            </a:rPr>
                            <m:t>+6</m:t>
                          </m:r>
                          <m:sSup>
                            <m:sSupPr>
                              <m:ctrlPr>
                                <a:rPr lang="en-US" altLang="ja-JP" sz="1800" i="1">
                                  <a:latin typeface="Cambria Math" panose="02040503050406030204" pitchFamily="18" charset="0"/>
                                  <a:ea typeface="Cambria Math" panose="02040503050406030204" pitchFamily="18" charset="0"/>
                                </a:rPr>
                              </m:ctrlPr>
                            </m:sSup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b="0" i="1" smtClean="0">
                                      <a:latin typeface="Cambria Math" panose="02040503050406030204" pitchFamily="18" charset="0"/>
                                      <a:ea typeface="Cambria Math" panose="02040503050406030204" pitchFamily="18" charset="0"/>
                                    </a:rPr>
                                    <m:t>𝐴</m:t>
                                  </m:r>
                                </m:e>
                              </m:acc>
                            </m:e>
                            <m:sup>
                              <m:r>
                                <a:rPr lang="en-US" altLang="ja-JP" sz="1800" i="1">
                                  <a:latin typeface="Cambria Math" panose="02040503050406030204" pitchFamily="18" charset="0"/>
                                  <a:ea typeface="Cambria Math" panose="02040503050406030204" pitchFamily="18" charset="0"/>
                                </a:rPr>
                                <m:t>𝑖𝑗</m:t>
                              </m:r>
                            </m:sup>
                          </m:sSup>
                          <m:sSub>
                            <m:sSubPr>
                              <m:ctrlPr>
                                <a:rPr lang="en-US" altLang="ja-JP" sz="1800" i="1">
                                  <a:latin typeface="Cambria Math" panose="02040503050406030204" pitchFamily="18" charset="0"/>
                                  <a:ea typeface="Cambria Math" panose="02040503050406030204" pitchFamily="18" charset="0"/>
                                </a:rPr>
                              </m:ctrlPr>
                            </m:sSubPr>
                            <m:e>
                              <m:r>
                                <a:rPr lang="en-US" altLang="ja-JP" sz="1800" i="1" smtClean="0">
                                  <a:latin typeface="Cambria Math" panose="02040503050406030204" pitchFamily="18" charset="0"/>
                                  <a:ea typeface="Cambria Math" panose="02040503050406030204" pitchFamily="18" charset="0"/>
                                </a:rPr>
                                <m:t>𝜙</m:t>
                              </m:r>
                            </m:e>
                            <m:sub>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𝑗</m:t>
                              </m:r>
                            </m:sub>
                          </m:sSub>
                        </m:e>
                      </m:d>
                    </m:oMath>
                    <m:oMath xmlns:m="http://schemas.openxmlformats.org/officeDocument/2006/math">
                      <m:r>
                        <a:rPr lang="en-US" altLang="ja-JP" sz="1800" b="0" i="1" smtClean="0">
                          <a:latin typeface="Cambria Math" panose="02040503050406030204" pitchFamily="18" charset="0"/>
                          <a:ea typeface="Cambria Math" panose="02040503050406030204" pitchFamily="18" charset="0"/>
                        </a:rPr>
                        <m:t> </m:t>
                      </m:r>
                    </m:oMath>
                    <m:oMath xmlns:m="http://schemas.openxmlformats.org/officeDocument/2006/math">
                      <m:r>
                        <a:rPr lang="en-US" altLang="ja-JP" sz="1800" b="0" i="1" smtClean="0">
                          <a:latin typeface="Cambria Math" panose="02040503050406030204" pitchFamily="18" charset="0"/>
                          <a:ea typeface="Cambria Math" panose="02040503050406030204" pitchFamily="18" charset="0"/>
                        </a:rPr>
                        <m:t>             +</m:t>
                      </m:r>
                      <m:sSub>
                        <m:sSubPr>
                          <m:ctrlPr>
                            <a:rPr lang="en-US" altLang="ja-JP" sz="1800" b="0" i="1" smtClean="0">
                              <a:latin typeface="Cambria Math" panose="02040503050406030204" pitchFamily="18" charset="0"/>
                              <a:ea typeface="Cambria Math" panose="02040503050406030204" pitchFamily="18" charset="0"/>
                            </a:rPr>
                          </m:ctrlPr>
                        </m:sSubPr>
                        <m:e>
                          <m:r>
                            <a:rPr lang="en-US" altLang="ja-JP" sz="1800" b="0" i="1" smtClean="0">
                              <a:latin typeface="Cambria Math" panose="02040503050406030204" pitchFamily="18" charset="0"/>
                              <a:ea typeface="Cambria Math" panose="02040503050406030204" pitchFamily="18" charset="0"/>
                            </a:rPr>
                            <m:t>𝜕</m:t>
                          </m:r>
                        </m:e>
                        <m:sub>
                          <m:r>
                            <a:rPr lang="en-US" altLang="ja-JP" sz="1800" b="0" i="1" smtClean="0">
                              <a:latin typeface="Cambria Math" panose="02040503050406030204" pitchFamily="18" charset="0"/>
                              <a:ea typeface="Cambria Math" panose="02040503050406030204" pitchFamily="18" charset="0"/>
                            </a:rPr>
                            <m:t>𝑗</m:t>
                          </m:r>
                        </m:sub>
                      </m:sSub>
                      <m:d>
                        <m:dPr>
                          <m:ctrlPr>
                            <a:rPr lang="en-US" altLang="ja-JP" sz="1800" b="0" i="1" smtClean="0">
                              <a:latin typeface="Cambria Math" panose="02040503050406030204" pitchFamily="18" charset="0"/>
                              <a:ea typeface="Cambria Math" panose="02040503050406030204" pitchFamily="18" charset="0"/>
                            </a:rPr>
                          </m:ctrlPr>
                        </m:dPr>
                        <m:e>
                          <m:sSup>
                            <m:sSupPr>
                              <m:ctrlPr>
                                <a:rPr lang="en-US" altLang="ja-JP" sz="1800" b="0" i="1" smtClean="0">
                                  <a:latin typeface="Cambria Math" panose="02040503050406030204" pitchFamily="18" charset="0"/>
                                  <a:ea typeface="Cambria Math" panose="02040503050406030204" pitchFamily="18" charset="0"/>
                                </a:rPr>
                              </m:ctrlPr>
                            </m:sSupPr>
                            <m:e>
                              <m:r>
                                <a:rPr lang="en-US" altLang="ja-JP" sz="1800" b="0" i="1" smtClean="0">
                                  <a:latin typeface="Cambria Math" panose="02040503050406030204" pitchFamily="18" charset="0"/>
                                  <a:ea typeface="Cambria Math" panose="02040503050406030204" pitchFamily="18" charset="0"/>
                                </a:rPr>
                                <m:t>𝛽</m:t>
                              </m:r>
                            </m:e>
                            <m:sup>
                              <m:r>
                                <a:rPr lang="en-US" altLang="ja-JP" sz="1800" b="0" i="1" smtClean="0">
                                  <a:latin typeface="Cambria Math" panose="02040503050406030204" pitchFamily="18" charset="0"/>
                                  <a:ea typeface="Cambria Math" panose="02040503050406030204" pitchFamily="18" charset="0"/>
                                </a:rPr>
                                <m:t>𝑙</m:t>
                              </m:r>
                            </m:sup>
                          </m:sSup>
                          <m:sSubSup>
                            <m:sSubSupPr>
                              <m:ctrlPr>
                                <a:rPr lang="en-US" altLang="ja-JP" sz="1800" b="0" i="1" smtClean="0">
                                  <a:latin typeface="Cambria Math" panose="02040503050406030204" pitchFamily="18" charset="0"/>
                                  <a:ea typeface="Cambria Math" panose="02040503050406030204" pitchFamily="18" charset="0"/>
                                </a:rPr>
                              </m:ctrlPr>
                            </m:sSubSup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i="1">
                                      <a:latin typeface="Cambria Math" panose="02040503050406030204" pitchFamily="18" charset="0"/>
                                      <a:ea typeface="Cambria Math" panose="02040503050406030204" pitchFamily="18" charset="0"/>
                                    </a:rPr>
                                    <m:t>𝛾</m:t>
                                  </m:r>
                                </m:e>
                              </m:acc>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𝑙</m:t>
                              </m:r>
                            </m:sub>
                            <m:sup>
                              <m:r>
                                <a:rPr lang="en-US" altLang="ja-JP" sz="1800" b="0" i="1" smtClean="0">
                                  <a:latin typeface="Cambria Math" panose="02040503050406030204" pitchFamily="18" charset="0"/>
                                  <a:ea typeface="Cambria Math" panose="02040503050406030204" pitchFamily="18" charset="0"/>
                                </a:rPr>
                                <m:t>𝑖𝑗</m:t>
                              </m:r>
                            </m:sup>
                          </m:sSubSup>
                          <m:r>
                            <a:rPr lang="en-US" altLang="ja-JP" sz="1800" b="0" i="1" smtClean="0">
                              <a:latin typeface="Cambria Math" panose="02040503050406030204" pitchFamily="18" charset="0"/>
                              <a:ea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i="1">
                                      <a:latin typeface="Cambria Math" panose="02040503050406030204" pitchFamily="18" charset="0"/>
                                      <a:ea typeface="Cambria Math" panose="02040503050406030204" pitchFamily="18" charset="0"/>
                                    </a:rPr>
                                    <m:t>𝛾</m:t>
                                  </m:r>
                                </m:e>
                              </m:acc>
                            </m:e>
                            <m:sup>
                              <m:r>
                                <a:rPr lang="en-US" altLang="ja-JP" sz="1800" b="0" i="1" smtClean="0">
                                  <a:latin typeface="Cambria Math" panose="02040503050406030204" pitchFamily="18" charset="0"/>
                                  <a:ea typeface="Cambria Math" panose="02040503050406030204" pitchFamily="18" charset="0"/>
                                </a:rPr>
                                <m:t>𝑚</m:t>
                              </m:r>
                              <m:r>
                                <a:rPr lang="en-US" altLang="ja-JP" sz="1800" i="1">
                                  <a:latin typeface="Cambria Math" panose="02040503050406030204" pitchFamily="18" charset="0"/>
                                  <a:ea typeface="Cambria Math" panose="02040503050406030204" pitchFamily="18" charset="0"/>
                                </a:rPr>
                                <m:t>𝑗</m:t>
                              </m:r>
                            </m:sup>
                          </m:sSup>
                          <m:sSubSup>
                            <m:sSubSupPr>
                              <m:ctrlPr>
                                <a:rPr lang="en-US" altLang="ja-JP" sz="1800" i="1" smtClean="0">
                                  <a:latin typeface="Cambria Math" panose="02040503050406030204" pitchFamily="18" charset="0"/>
                                  <a:ea typeface="Cambria Math" panose="02040503050406030204" pitchFamily="18" charset="0"/>
                                </a:rPr>
                              </m:ctrlPr>
                            </m:sSubSupPr>
                            <m:e>
                              <m:r>
                                <a:rPr lang="en-US" altLang="ja-JP" sz="1800" i="1" smtClean="0">
                                  <a:latin typeface="Cambria Math" panose="02040503050406030204" pitchFamily="18" charset="0"/>
                                  <a:ea typeface="Cambria Math" panose="02040503050406030204" pitchFamily="18" charset="0"/>
                                </a:rPr>
                                <m:t>𝛽</m:t>
                              </m:r>
                            </m:e>
                            <m:sub>
                              <m:r>
                                <a:rPr lang="en-US" altLang="ja-JP" sz="1800" b="0" i="1" smtClean="0">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𝑚</m:t>
                              </m:r>
                            </m:sub>
                            <m:sup>
                              <m:r>
                                <a:rPr lang="en-US" altLang="ja-JP" sz="1800" b="0" i="1" smtClean="0">
                                  <a:latin typeface="Cambria Math" panose="02040503050406030204" pitchFamily="18" charset="0"/>
                                  <a:ea typeface="Cambria Math" panose="02040503050406030204" pitchFamily="18" charset="0"/>
                                </a:rPr>
                                <m:t>𝑖</m:t>
                              </m:r>
                            </m:sup>
                          </m:sSubSup>
                          <m:r>
                            <a:rPr lang="en-US" altLang="ja-JP" sz="1800" b="0" i="1" smtClean="0">
                              <a:latin typeface="Cambria Math" panose="02040503050406030204" pitchFamily="18" charset="0"/>
                              <a:ea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i="1">
                                      <a:latin typeface="Cambria Math" panose="02040503050406030204" pitchFamily="18" charset="0"/>
                                      <a:ea typeface="Cambria Math" panose="02040503050406030204" pitchFamily="18" charset="0"/>
                                    </a:rPr>
                                    <m:t>𝛾</m:t>
                                  </m:r>
                                </m:e>
                              </m:acc>
                            </m:e>
                            <m:sup>
                              <m:r>
                                <a:rPr lang="en-US" altLang="ja-JP" sz="1800" i="1">
                                  <a:latin typeface="Cambria Math" panose="02040503050406030204" pitchFamily="18" charset="0"/>
                                  <a:ea typeface="Cambria Math" panose="02040503050406030204" pitchFamily="18" charset="0"/>
                                </a:rPr>
                                <m:t>𝑚</m:t>
                              </m:r>
                              <m:r>
                                <a:rPr lang="en-US" altLang="ja-JP" sz="1800" b="0" i="1" smtClean="0">
                                  <a:latin typeface="Cambria Math" panose="02040503050406030204" pitchFamily="18" charset="0"/>
                                  <a:ea typeface="Cambria Math" panose="02040503050406030204" pitchFamily="18" charset="0"/>
                                </a:rPr>
                                <m:t>𝑖</m:t>
                              </m:r>
                            </m:sup>
                          </m:sSup>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𝛽</m:t>
                              </m:r>
                            </m:e>
                            <m:sub>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𝑚</m:t>
                              </m:r>
                            </m:sub>
                            <m:sup>
                              <m:r>
                                <a:rPr lang="en-US" altLang="ja-JP" sz="1800" b="0" i="1" smtClean="0">
                                  <a:latin typeface="Cambria Math" panose="02040503050406030204" pitchFamily="18" charset="0"/>
                                  <a:ea typeface="Cambria Math" panose="02040503050406030204" pitchFamily="18" charset="0"/>
                                </a:rPr>
                                <m:t>𝑗</m:t>
                              </m:r>
                            </m:sup>
                          </m:sSubSup>
                          <m:r>
                            <a:rPr lang="en-US" altLang="ja-JP" sz="1800" b="0" i="1" smtClean="0">
                              <a:latin typeface="Cambria Math" panose="02040503050406030204" pitchFamily="18" charset="0"/>
                              <a:ea typeface="Cambria Math" panose="02040503050406030204" pitchFamily="18" charset="0"/>
                            </a:rPr>
                            <m:t>+</m:t>
                          </m:r>
                          <m:f>
                            <m:fPr>
                              <m:ctrlPr>
                                <a:rPr lang="en-US" altLang="ja-JP" sz="1800" i="1" smtClean="0">
                                  <a:latin typeface="Cambria Math" panose="02040503050406030204" pitchFamily="18" charset="0"/>
                                  <a:ea typeface="Cambria Math" panose="02040503050406030204" pitchFamily="18" charset="0"/>
                                </a:rPr>
                              </m:ctrlPr>
                            </m:fPr>
                            <m:num>
                              <m:r>
                                <a:rPr lang="en-US" altLang="ja-JP" sz="1800" b="0" i="1" smtClean="0">
                                  <a:latin typeface="Cambria Math" panose="02040503050406030204" pitchFamily="18" charset="0"/>
                                  <a:ea typeface="Cambria Math" panose="02040503050406030204" pitchFamily="18" charset="0"/>
                                </a:rPr>
                                <m:t>2</m:t>
                              </m:r>
                            </m:num>
                            <m:den>
                              <m:r>
                                <a:rPr lang="en-US" altLang="ja-JP" sz="1800" b="0" i="1" smtClean="0">
                                  <a:latin typeface="Cambria Math" panose="02040503050406030204" pitchFamily="18" charset="0"/>
                                  <a:ea typeface="Cambria Math" panose="02040503050406030204" pitchFamily="18" charset="0"/>
                                </a:rPr>
                                <m:t>3</m:t>
                              </m:r>
                            </m:den>
                          </m:f>
                          <m:sSup>
                            <m:sSupPr>
                              <m:ctrlPr>
                                <a:rPr lang="en-US" altLang="ja-JP" sz="1800" i="1">
                                  <a:latin typeface="Cambria Math" panose="02040503050406030204" pitchFamily="18" charset="0"/>
                                  <a:ea typeface="Cambria Math" panose="02040503050406030204" pitchFamily="18" charset="0"/>
                                </a:rPr>
                              </m:ctrlPr>
                            </m:sSup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i="1">
                                      <a:latin typeface="Cambria Math" panose="02040503050406030204" pitchFamily="18" charset="0"/>
                                      <a:ea typeface="Cambria Math" panose="02040503050406030204" pitchFamily="18" charset="0"/>
                                    </a:rPr>
                                    <m:t>𝛾</m:t>
                                  </m:r>
                                </m:e>
                              </m:acc>
                            </m:e>
                            <m:sup>
                              <m:r>
                                <a:rPr lang="en-US" altLang="ja-JP" sz="1800" b="0" i="1" smtClean="0">
                                  <a:latin typeface="Cambria Math" panose="02040503050406030204" pitchFamily="18" charset="0"/>
                                  <a:ea typeface="Cambria Math" panose="02040503050406030204" pitchFamily="18" charset="0"/>
                                </a:rPr>
                                <m:t>𝑖</m:t>
                              </m:r>
                              <m:r>
                                <a:rPr lang="en-US" altLang="ja-JP" sz="1800" i="1">
                                  <a:latin typeface="Cambria Math" panose="02040503050406030204" pitchFamily="18" charset="0"/>
                                  <a:ea typeface="Cambria Math" panose="02040503050406030204" pitchFamily="18" charset="0"/>
                                </a:rPr>
                                <m:t>𝑗</m:t>
                              </m:r>
                            </m:sup>
                          </m:sSup>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𝛽</m:t>
                              </m:r>
                            </m:e>
                            <m:sub>
                              <m:r>
                                <a:rPr lang="en-US" altLang="ja-JP" sz="1800" i="1">
                                  <a:latin typeface="Cambria Math" panose="02040503050406030204" pitchFamily="18" charset="0"/>
                                  <a:ea typeface="Cambria Math" panose="02040503050406030204" pitchFamily="18" charset="0"/>
                                </a:rPr>
                                <m:t>|</m:t>
                              </m:r>
                              <m:r>
                                <a:rPr lang="en-US" altLang="ja-JP" sz="1800" b="0" i="1" smtClean="0">
                                  <a:latin typeface="Cambria Math" panose="02040503050406030204" pitchFamily="18" charset="0"/>
                                  <a:ea typeface="Cambria Math" panose="02040503050406030204" pitchFamily="18" charset="0"/>
                                </a:rPr>
                                <m:t>𝑙</m:t>
                              </m:r>
                            </m:sub>
                            <m:sup>
                              <m:r>
                                <a:rPr lang="en-US" altLang="ja-JP" sz="1800" b="0" i="1" smtClean="0">
                                  <a:latin typeface="Cambria Math" panose="02040503050406030204" pitchFamily="18" charset="0"/>
                                  <a:ea typeface="Cambria Math" panose="02040503050406030204" pitchFamily="18" charset="0"/>
                                </a:rPr>
                                <m:t>𝑙</m:t>
                              </m:r>
                            </m:sup>
                          </m:sSubSup>
                        </m:e>
                      </m:d>
                    </m:oMath>
                  </m:oMathPara>
                </a14:m>
                <a:endParaRPr lang="en-US" altLang="ja-JP" sz="1800" b="0" dirty="0">
                  <a:ea typeface="Cambria Math" panose="02040503050406030204" pitchFamily="18" charset="0"/>
                </a:endParaRPr>
              </a:p>
              <a:p>
                <a:pPr marL="0" indent="0">
                  <a:buNone/>
                </a:pPr>
                <a:endParaRPr lang="en-US" altLang="ja-JP" sz="1800" dirty="0"/>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483" t="-8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60C14EF-1BDB-D059-C885-7512E0AA719C}"/>
                  </a:ext>
                </a:extLst>
              </p:cNvPr>
              <p:cNvSpPr txBox="1"/>
              <p:nvPr/>
            </p:nvSpPr>
            <p:spPr>
              <a:xfrm>
                <a:off x="10530546" y="2483127"/>
                <a:ext cx="8247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(3.12</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4" name="テキスト ボックス 3">
                <a:extLst>
                  <a:ext uri="{FF2B5EF4-FFF2-40B4-BE49-F238E27FC236}">
                    <a16:creationId xmlns:a16="http://schemas.microsoft.com/office/drawing/2014/main" id="{A60C14EF-1BDB-D059-C885-7512E0AA719C}"/>
                  </a:ext>
                </a:extLst>
              </p:cNvPr>
              <p:cNvSpPr txBox="1">
                <a:spLocks noRot="1" noChangeAspect="1" noMove="1" noResize="1" noEditPoints="1" noAdjustHandles="1" noChangeArrowheads="1" noChangeShapeType="1" noTextEdit="1"/>
              </p:cNvSpPr>
              <p:nvPr/>
            </p:nvSpPr>
            <p:spPr>
              <a:xfrm>
                <a:off x="10530546" y="2483127"/>
                <a:ext cx="824778" cy="276999"/>
              </a:xfrm>
              <a:prstGeom prst="rect">
                <a:avLst/>
              </a:prstGeom>
              <a:blipFill>
                <a:blip r:embed="rId3"/>
                <a:stretch>
                  <a:fillRect l="-7463" t="-4348" r="-8955"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435223D9-8418-05CC-454D-288A9EA2AF53}"/>
                  </a:ext>
                </a:extLst>
              </p:cNvPr>
              <p:cNvSpPr txBox="1"/>
              <p:nvPr/>
            </p:nvSpPr>
            <p:spPr>
              <a:xfrm>
                <a:off x="10539885" y="3205152"/>
                <a:ext cx="8209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(3.12</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5" name="テキスト ボックス 4">
                <a:extLst>
                  <a:ext uri="{FF2B5EF4-FFF2-40B4-BE49-F238E27FC236}">
                    <a16:creationId xmlns:a16="http://schemas.microsoft.com/office/drawing/2014/main" id="{435223D9-8418-05CC-454D-288A9EA2AF53}"/>
                  </a:ext>
                </a:extLst>
              </p:cNvPr>
              <p:cNvSpPr txBox="1">
                <a:spLocks noRot="1" noChangeAspect="1" noMove="1" noResize="1" noEditPoints="1" noAdjustHandles="1" noChangeArrowheads="1" noChangeShapeType="1" noTextEdit="1"/>
              </p:cNvSpPr>
              <p:nvPr/>
            </p:nvSpPr>
            <p:spPr>
              <a:xfrm>
                <a:off x="10539885" y="3205152"/>
                <a:ext cx="820994" cy="276999"/>
              </a:xfrm>
              <a:prstGeom prst="rect">
                <a:avLst/>
              </a:prstGeom>
              <a:blipFill>
                <a:blip r:embed="rId4"/>
                <a:stretch>
                  <a:fillRect l="-7576" r="-9091"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BCAFF80-A0DA-86DE-12D0-338A6CFFC7CC}"/>
                  </a:ext>
                </a:extLst>
              </p:cNvPr>
              <p:cNvSpPr txBox="1"/>
              <p:nvPr/>
            </p:nvSpPr>
            <p:spPr>
              <a:xfrm>
                <a:off x="10556876" y="3820876"/>
                <a:ext cx="8040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(3.12</m:t>
                      </m:r>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6" name="テキスト ボックス 5">
                <a:extLst>
                  <a:ext uri="{FF2B5EF4-FFF2-40B4-BE49-F238E27FC236}">
                    <a16:creationId xmlns:a16="http://schemas.microsoft.com/office/drawing/2014/main" id="{9BCAFF80-A0DA-86DE-12D0-338A6CFFC7CC}"/>
                  </a:ext>
                </a:extLst>
              </p:cNvPr>
              <p:cNvSpPr txBox="1">
                <a:spLocks noRot="1" noChangeAspect="1" noMove="1" noResize="1" noEditPoints="1" noAdjustHandles="1" noChangeArrowheads="1" noChangeShapeType="1" noTextEdit="1"/>
              </p:cNvSpPr>
              <p:nvPr/>
            </p:nvSpPr>
            <p:spPr>
              <a:xfrm>
                <a:off x="10556876" y="3820876"/>
                <a:ext cx="804003" cy="276999"/>
              </a:xfrm>
              <a:prstGeom prst="rect">
                <a:avLst/>
              </a:prstGeom>
              <a:blipFill>
                <a:blip r:embed="rId5"/>
                <a:stretch>
                  <a:fillRect l="-9375" r="-9375"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ED467F5A-C02A-8AF2-E7D3-B39B9CA7E098}"/>
                  </a:ext>
                </a:extLst>
              </p:cNvPr>
              <p:cNvSpPr txBox="1"/>
              <p:nvPr/>
            </p:nvSpPr>
            <p:spPr>
              <a:xfrm>
                <a:off x="10522547" y="4597015"/>
                <a:ext cx="8312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(3.12</m:t>
                      </m:r>
                      <m:r>
                        <a:rPr kumimoji="1" lang="en-US" altLang="ja-JP" b="0" i="1" smtClean="0">
                          <a:latin typeface="Cambria Math" panose="02040503050406030204" pitchFamily="18" charset="0"/>
                        </a:rPr>
                        <m:t>𝑑</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7" name="テキスト ボックス 6">
                <a:extLst>
                  <a:ext uri="{FF2B5EF4-FFF2-40B4-BE49-F238E27FC236}">
                    <a16:creationId xmlns:a16="http://schemas.microsoft.com/office/drawing/2014/main" id="{ED467F5A-C02A-8AF2-E7D3-B39B9CA7E098}"/>
                  </a:ext>
                </a:extLst>
              </p:cNvPr>
              <p:cNvSpPr txBox="1">
                <a:spLocks noRot="1" noChangeAspect="1" noMove="1" noResize="1" noEditPoints="1" noAdjustHandles="1" noChangeArrowheads="1" noChangeShapeType="1" noTextEdit="1"/>
              </p:cNvSpPr>
              <p:nvPr/>
            </p:nvSpPr>
            <p:spPr>
              <a:xfrm>
                <a:off x="10522547" y="4597015"/>
                <a:ext cx="831253" cy="276999"/>
              </a:xfrm>
              <a:prstGeom prst="rect">
                <a:avLst/>
              </a:prstGeom>
              <a:blipFill>
                <a:blip r:embed="rId6"/>
                <a:stretch>
                  <a:fillRect l="-8955" r="-8955"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E177EB47-329F-7C25-57CB-2C2F0393D3D5}"/>
                  </a:ext>
                </a:extLst>
              </p:cNvPr>
              <p:cNvSpPr txBox="1"/>
              <p:nvPr/>
            </p:nvSpPr>
            <p:spPr>
              <a:xfrm>
                <a:off x="10556876" y="5600808"/>
                <a:ext cx="8097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(3.12</m:t>
                      </m:r>
                      <m:r>
                        <a:rPr kumimoji="1" lang="en-US" altLang="ja-JP" b="0" i="1" smtClean="0">
                          <a:latin typeface="Cambria Math" panose="02040503050406030204" pitchFamily="18" charset="0"/>
                        </a:rPr>
                        <m:t>𝑒</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8" name="テキスト ボックス 7">
                <a:extLst>
                  <a:ext uri="{FF2B5EF4-FFF2-40B4-BE49-F238E27FC236}">
                    <a16:creationId xmlns:a16="http://schemas.microsoft.com/office/drawing/2014/main" id="{E177EB47-329F-7C25-57CB-2C2F0393D3D5}"/>
                  </a:ext>
                </a:extLst>
              </p:cNvPr>
              <p:cNvSpPr txBox="1">
                <a:spLocks noRot="1" noChangeAspect="1" noMove="1" noResize="1" noEditPoints="1" noAdjustHandles="1" noChangeArrowheads="1" noChangeShapeType="1" noTextEdit="1"/>
              </p:cNvSpPr>
              <p:nvPr/>
            </p:nvSpPr>
            <p:spPr>
              <a:xfrm>
                <a:off x="10556876" y="5600808"/>
                <a:ext cx="809773" cy="276999"/>
              </a:xfrm>
              <a:prstGeom prst="rect">
                <a:avLst/>
              </a:prstGeom>
              <a:blipFill>
                <a:blip r:embed="rId7"/>
                <a:stretch>
                  <a:fillRect l="-9231" t="-4545" r="-7692" b="-363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711763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3.1.2 BSSN</a:t>
            </a:r>
            <a:r>
              <a:rPr kumimoji="1" lang="ja-JP" altLang="en-US" sz="4000"/>
              <a:t>形式</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buNone/>
                </a:pPr>
                <a:r>
                  <a:rPr lang="ja-JP" altLang="en-US" sz="1800" b="1">
                    <a:solidFill>
                      <a:schemeClr val="accent2"/>
                    </a:solidFill>
                  </a:rPr>
                  <a:t>拘束方程式</a:t>
                </a:r>
                <a:endParaRPr lang="en-US" altLang="ja-JP" sz="1800" b="1" dirty="0">
                  <a:solidFill>
                    <a:schemeClr val="accent2"/>
                  </a:solidFill>
                </a:endParaRPr>
              </a:p>
              <a:p>
                <a:pPr marL="0" indent="0">
                  <a:buNone/>
                </a:pPr>
                <a:endParaRPr lang="en-US" altLang="ja-JP" sz="1800" b="0" dirty="0">
                  <a:ea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p>
                        <m:sSupPr>
                          <m:ctrlPr>
                            <a:rPr lang="en-US" altLang="ja-JP" sz="1800" i="1" smtClean="0">
                              <a:latin typeface="Cambria Math" panose="02040503050406030204" pitchFamily="18" charset="0"/>
                            </a:rPr>
                          </m:ctrlPr>
                        </m:sSupPr>
                        <m:e>
                          <m:r>
                            <a:rPr lang="en-US" altLang="ja-JP" sz="1800" b="0" i="1" smtClean="0">
                              <a:latin typeface="Cambria Math" panose="02040503050406030204" pitchFamily="18" charset="0"/>
                            </a:rPr>
                            <m:t>𝑅</m:t>
                          </m:r>
                        </m:e>
                        <m:sup>
                          <m:r>
                            <a:rPr lang="en-US" altLang="ja-JP" sz="1800" b="0" i="1" smtClean="0">
                              <a:latin typeface="Cambria Math" panose="02040503050406030204" pitchFamily="18" charset="0"/>
                            </a:rPr>
                            <m:t>𝐵𝑆𝑆𝑁</m:t>
                          </m:r>
                        </m:sup>
                      </m:sSup>
                      <m:r>
                        <a:rPr lang="en-US" altLang="ja-JP" sz="1800" b="0" i="1" smtClean="0">
                          <a:latin typeface="Cambria Math" panose="02040503050406030204" pitchFamily="18" charset="0"/>
                        </a:rPr>
                        <m:t>−</m:t>
                      </m:r>
                      <m:eqArr>
                        <m:eqArrPr>
                          <m:ctrlPr>
                            <a:rPr lang="en-US" altLang="ja-JP" sz="1800" i="1">
                              <a:latin typeface="Cambria Math" panose="02040503050406030204" pitchFamily="18" charset="0"/>
                              <a:ea typeface="Cambria Math" panose="02040503050406030204" pitchFamily="18" charset="0"/>
                            </a:rPr>
                          </m:ctrlPr>
                        </m:eqArrPr>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𝐾</m:t>
                              </m:r>
                            </m:e>
                            <m:sub>
                              <m:r>
                                <a:rPr lang="en-US" altLang="ja-JP" sz="1800" i="1">
                                  <a:latin typeface="Cambria Math" panose="02040503050406030204" pitchFamily="18" charset="0"/>
                                </a:rPr>
                                <m:t>𝑖𝑗</m:t>
                              </m:r>
                            </m:sub>
                          </m:sSub>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𝐾</m:t>
                              </m:r>
                            </m:e>
                            <m:sup>
                              <m:r>
                                <a:rPr lang="en-US" altLang="ja-JP" sz="1800" i="1">
                                  <a:latin typeface="Cambria Math" panose="02040503050406030204" pitchFamily="18" charset="0"/>
                                </a:rPr>
                                <m:t>𝑖𝑗</m:t>
                              </m:r>
                            </m:sup>
                          </m:sSup>
                          <m:r>
                            <a:rPr lang="en-US" altLang="ja-JP" sz="1800" b="0" i="1" smtClean="0">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𝐾</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=2</m:t>
                          </m:r>
                          <m:r>
                            <a:rPr lang="en-US" altLang="ja-JP" sz="1800" i="1">
                              <a:latin typeface="Cambria Math" panose="02040503050406030204" pitchFamily="18" charset="0"/>
                              <a:ea typeface="Cambria Math" panose="02040503050406030204" pitchFamily="18" charset="0"/>
                            </a:rPr>
                            <m:t>𝜅</m:t>
                          </m:r>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𝜌</m:t>
                              </m:r>
                            </m:e>
                            <m:sub>
                              <m:r>
                                <a:rPr lang="en-US" altLang="ja-JP" sz="1800" i="1">
                                  <a:latin typeface="Cambria Math" panose="02040503050406030204" pitchFamily="18" charset="0"/>
                                  <a:ea typeface="Cambria Math" panose="02040503050406030204" pitchFamily="18" charset="0"/>
                                </a:rPr>
                                <m:t>𝐻</m:t>
                              </m:r>
                            </m:sub>
                          </m:sSub>
                          <m:r>
                            <a:rPr lang="en-US" altLang="ja-JP" sz="1800" i="1">
                              <a:latin typeface="Cambria Math" panose="02040503050406030204" pitchFamily="18" charset="0"/>
                              <a:ea typeface="Cambria Math" panose="02040503050406030204" pitchFamily="18" charset="0"/>
                            </a:rPr>
                            <m:t>#</m:t>
                          </m:r>
                        </m:e>
                      </m:eqArr>
                    </m:oMath>
                    <m:oMath xmlns:m="http://schemas.openxmlformats.org/officeDocument/2006/math">
                      <m:r>
                        <a:rPr lang="en-US" altLang="ja-JP" sz="1800" b="0" i="1" smtClean="0">
                          <a:latin typeface="Cambria Math" panose="02040503050406030204" pitchFamily="18" charset="0"/>
                          <a:ea typeface="Cambria Math" panose="02040503050406030204" pitchFamily="18" charset="0"/>
                        </a:rPr>
                        <m:t> </m:t>
                      </m:r>
                    </m:oMath>
                    <m:oMath xmlns:m="http://schemas.openxmlformats.org/officeDocument/2006/math">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rPr>
                            <m:t>𝐾</m:t>
                          </m:r>
                        </m:e>
                        <m:sub>
                          <m:r>
                            <a:rPr lang="en-US" altLang="ja-JP" sz="1800" i="1">
                              <a:latin typeface="Cambria Math" panose="02040503050406030204" pitchFamily="18" charset="0"/>
                            </a:rPr>
                            <m:t>𝑗</m:t>
                          </m:r>
                          <m:r>
                            <a:rPr lang="en-US" altLang="ja-JP" sz="1800" i="1">
                              <a:latin typeface="Cambria Math" panose="02040503050406030204" pitchFamily="18" charset="0"/>
                            </a:rPr>
                            <m:t>|</m:t>
                          </m:r>
                          <m:r>
                            <a:rPr lang="en-US" altLang="ja-JP" sz="1800" i="1">
                              <a:latin typeface="Cambria Math" panose="02040503050406030204" pitchFamily="18" charset="0"/>
                            </a:rPr>
                            <m:t>𝑖</m:t>
                          </m:r>
                        </m:sub>
                        <m:sup>
                          <m:r>
                            <a:rPr lang="en-US" altLang="ja-JP" sz="1800" i="1">
                              <a:latin typeface="Cambria Math" panose="02040503050406030204" pitchFamily="18" charset="0"/>
                            </a:rPr>
                            <m:t>𝑖</m:t>
                          </m:r>
                        </m:sup>
                      </m:sSubSup>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𝐾</m:t>
                          </m:r>
                        </m:e>
                        <m:sub>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rPr>
                            <m:t>𝑗</m:t>
                          </m:r>
                        </m:sub>
                      </m:sSub>
                      <m:r>
                        <a:rPr lang="en-US" altLang="ja-JP" sz="1800" i="1">
                          <a:latin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𝜅</m:t>
                      </m:r>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𝐽</m:t>
                          </m:r>
                        </m:e>
                        <m:sub>
                          <m:r>
                            <a:rPr lang="en-US" altLang="ja-JP" sz="1800" i="1">
                              <a:latin typeface="Cambria Math" panose="02040503050406030204" pitchFamily="18" charset="0"/>
                              <a:ea typeface="Cambria Math" panose="02040503050406030204" pitchFamily="18" charset="0"/>
                            </a:rPr>
                            <m:t>𝑗</m:t>
                          </m:r>
                        </m:sub>
                      </m:sSub>
                    </m:oMath>
                    <m:oMath xmlns:m="http://schemas.openxmlformats.org/officeDocument/2006/math">
                      <m:r>
                        <a:rPr lang="en-US" altLang="ja-JP" sz="1800" b="0" i="1" smtClean="0">
                          <a:latin typeface="Cambria Math" panose="02040503050406030204" pitchFamily="18" charset="0"/>
                          <a:ea typeface="Cambria Math" panose="02040503050406030204" pitchFamily="18" charset="0"/>
                        </a:rPr>
                        <m:t> </m:t>
                      </m:r>
                    </m:oMath>
                    <m:oMath xmlns:m="http://schemas.openxmlformats.org/officeDocument/2006/math">
                      <m:sSup>
                        <m:sSupPr>
                          <m:ctrlPr>
                            <a:rPr lang="en-US" altLang="ja-JP" sz="1800" i="1">
                              <a:latin typeface="Cambria Math" panose="02040503050406030204" pitchFamily="18" charset="0"/>
                              <a:ea typeface="Cambria Math" panose="02040503050406030204" pitchFamily="18" charset="0"/>
                            </a:rPr>
                          </m:ctrlPr>
                        </m:sSupPr>
                        <m:e>
                          <m:acc>
                            <m:accPr>
                              <m:chr m:val="̃"/>
                              <m:ctrlPr>
                                <a:rPr lang="en-US" altLang="ja-JP" sz="1800" i="1">
                                  <a:latin typeface="Cambria Math" panose="02040503050406030204" pitchFamily="18" charset="0"/>
                                  <a:ea typeface="Cambria Math" panose="02040503050406030204" pitchFamily="18" charset="0"/>
                                </a:rPr>
                              </m:ctrlPr>
                            </m:accPr>
                            <m:e>
                              <m:r>
                                <m:rPr>
                                  <m:sty m:val="p"/>
                                </m:rPr>
                                <a:rPr lang="el-GR" altLang="ja-JP" sz="1800" i="1">
                                  <a:latin typeface="Cambria Math" panose="02040503050406030204" pitchFamily="18" charset="0"/>
                                  <a:ea typeface="Cambria Math" panose="02040503050406030204" pitchFamily="18" charset="0"/>
                                </a:rPr>
                                <m:t>Γ</m:t>
                              </m:r>
                            </m:e>
                          </m:acc>
                        </m:e>
                        <m:sup>
                          <m:r>
                            <a:rPr lang="en-US" altLang="ja-JP" sz="1800" i="1">
                              <a:latin typeface="Cambria Math" panose="02040503050406030204" pitchFamily="18" charset="0"/>
                              <a:ea typeface="Cambria Math" panose="02040503050406030204" pitchFamily="18" charset="0"/>
                            </a:rPr>
                            <m:t>𝑖</m:t>
                          </m:r>
                        </m:sup>
                      </m:sSup>
                      <m:r>
                        <a:rPr lang="en-US" altLang="ja-JP" sz="1800" b="0" i="1" smtClean="0">
                          <a:latin typeface="Cambria Math" panose="02040503050406030204" pitchFamily="18" charset="0"/>
                          <a:ea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i="1">
                                  <a:latin typeface="Cambria Math" panose="02040503050406030204" pitchFamily="18" charset="0"/>
                                  <a:ea typeface="Cambria Math" panose="02040503050406030204" pitchFamily="18" charset="0"/>
                                </a:rPr>
                                <m:t>𝛾</m:t>
                              </m:r>
                            </m:e>
                          </m:acc>
                        </m:e>
                        <m:sup>
                          <m:r>
                            <a:rPr lang="en-US" altLang="ja-JP" sz="1800" b="0" i="1" smtClean="0">
                              <a:latin typeface="Cambria Math" panose="02040503050406030204" pitchFamily="18" charset="0"/>
                              <a:ea typeface="Cambria Math" panose="02040503050406030204" pitchFamily="18" charset="0"/>
                            </a:rPr>
                            <m:t>𝑗𝑘</m:t>
                          </m:r>
                        </m:sup>
                      </m:sSup>
                      <m:sSubSup>
                        <m:sSubSupPr>
                          <m:ctrlPr>
                            <a:rPr lang="en-US" altLang="ja-JP" sz="1800" i="1" smtClean="0">
                              <a:latin typeface="Cambria Math" panose="02040503050406030204" pitchFamily="18" charset="0"/>
                              <a:ea typeface="Cambria Math" panose="02040503050406030204" pitchFamily="18" charset="0"/>
                            </a:rPr>
                          </m:ctrlPr>
                        </m:sSubSupPr>
                        <m:e>
                          <m:acc>
                            <m:accPr>
                              <m:chr m:val="̃"/>
                              <m:ctrlPr>
                                <a:rPr lang="en-US" altLang="ja-JP" sz="1800" i="1" smtClean="0">
                                  <a:latin typeface="Cambria Math" panose="02040503050406030204" pitchFamily="18" charset="0"/>
                                  <a:ea typeface="Cambria Math" panose="02040503050406030204" pitchFamily="18" charset="0"/>
                                </a:rPr>
                              </m:ctrlPr>
                            </m:accPr>
                            <m:e>
                              <m:r>
                                <m:rPr>
                                  <m:sty m:val="p"/>
                                </m:rPr>
                                <a:rPr lang="el-GR" altLang="ja-JP" sz="1800" i="1" smtClean="0">
                                  <a:latin typeface="Cambria Math" panose="02040503050406030204" pitchFamily="18" charset="0"/>
                                  <a:ea typeface="Cambria Math" panose="02040503050406030204" pitchFamily="18" charset="0"/>
                                </a:rPr>
                                <m:t>Γ</m:t>
                              </m:r>
                            </m:e>
                          </m:acc>
                        </m:e>
                        <m:sub>
                          <m:r>
                            <a:rPr lang="en-US" altLang="ja-JP" sz="1800" b="0" i="1" smtClean="0">
                              <a:latin typeface="Cambria Math" panose="02040503050406030204" pitchFamily="18" charset="0"/>
                              <a:ea typeface="Cambria Math" panose="02040503050406030204" pitchFamily="18" charset="0"/>
                            </a:rPr>
                            <m:t>𝑗𝑘</m:t>
                          </m:r>
                        </m:sub>
                        <m:sup>
                          <m:r>
                            <a:rPr lang="en-US" altLang="ja-JP" sz="1800" b="0" i="1" smtClean="0">
                              <a:latin typeface="Cambria Math" panose="02040503050406030204" pitchFamily="18" charset="0"/>
                              <a:ea typeface="Cambria Math" panose="02040503050406030204" pitchFamily="18" charset="0"/>
                            </a:rPr>
                            <m:t>𝑖</m:t>
                          </m:r>
                        </m:sup>
                      </m:sSubSup>
                    </m:oMath>
                    <m:oMath xmlns:m="http://schemas.openxmlformats.org/officeDocument/2006/math">
                      <m:r>
                        <a:rPr lang="en-US" altLang="ja-JP" sz="1800" b="0" i="1" smtClean="0">
                          <a:latin typeface="Cambria Math" panose="02040503050406030204" pitchFamily="18" charset="0"/>
                          <a:ea typeface="Cambria Math" panose="02040503050406030204" pitchFamily="18" charset="0"/>
                        </a:rPr>
                        <m:t> </m:t>
                      </m:r>
                    </m:oMath>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i="1">
                                  <a:latin typeface="Cambria Math" panose="02040503050406030204" pitchFamily="18" charset="0"/>
                                  <a:ea typeface="Cambria Math" panose="02040503050406030204" pitchFamily="18" charset="0"/>
                                </a:rPr>
                                <m:t>𝐴</m:t>
                              </m:r>
                            </m:e>
                          </m:acc>
                        </m:e>
                        <m:sub>
                          <m:r>
                            <a:rPr lang="en-US" altLang="ja-JP" sz="1800" i="1">
                              <a:latin typeface="Cambria Math" panose="02040503050406030204" pitchFamily="18" charset="0"/>
                              <a:ea typeface="Cambria Math" panose="02040503050406030204" pitchFamily="18" charset="0"/>
                            </a:rPr>
                            <m:t>𝑖𝑗</m:t>
                          </m:r>
                        </m:sub>
                      </m:sSub>
                      <m:sSup>
                        <m:sSupPr>
                          <m:ctrlPr>
                            <a:rPr lang="en-US" altLang="ja-JP" sz="1800" i="1">
                              <a:latin typeface="Cambria Math" panose="02040503050406030204" pitchFamily="18" charset="0"/>
                              <a:ea typeface="Cambria Math" panose="02040503050406030204" pitchFamily="18" charset="0"/>
                            </a:rPr>
                          </m:ctrlPr>
                        </m:sSup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i="1">
                                  <a:latin typeface="Cambria Math" panose="02040503050406030204" pitchFamily="18" charset="0"/>
                                  <a:ea typeface="Cambria Math" panose="02040503050406030204" pitchFamily="18" charset="0"/>
                                </a:rPr>
                                <m:t>𝛾</m:t>
                              </m:r>
                            </m:e>
                          </m:acc>
                        </m:e>
                        <m:sup>
                          <m:r>
                            <a:rPr lang="en-US" altLang="ja-JP" sz="1800" b="0" i="1" smtClean="0">
                              <a:latin typeface="Cambria Math" panose="02040503050406030204" pitchFamily="18" charset="0"/>
                              <a:ea typeface="Cambria Math" panose="02040503050406030204" pitchFamily="18" charset="0"/>
                            </a:rPr>
                            <m:t>𝑖𝑗</m:t>
                          </m:r>
                        </m:sup>
                      </m:sSup>
                      <m:r>
                        <a:rPr lang="en-US" altLang="ja-JP" sz="1800" b="0" i="1" smtClean="0">
                          <a:latin typeface="Cambria Math" panose="02040503050406030204" pitchFamily="18" charset="0"/>
                          <a:ea typeface="Cambria Math" panose="02040503050406030204" pitchFamily="18" charset="0"/>
                        </a:rPr>
                        <m:t>=0</m:t>
                      </m:r>
                    </m:oMath>
                    <m:oMath xmlns:m="http://schemas.openxmlformats.org/officeDocument/2006/math">
                      <m:r>
                        <a:rPr lang="en-US" altLang="ja-JP" sz="1800" b="0" i="1" smtClean="0">
                          <a:latin typeface="Cambria Math" panose="02040503050406030204" pitchFamily="18" charset="0"/>
                          <a:ea typeface="Cambria Math" panose="02040503050406030204" pitchFamily="18" charset="0"/>
                        </a:rPr>
                        <m:t> </m:t>
                      </m:r>
                    </m:oMath>
                    <m:oMath xmlns:m="http://schemas.openxmlformats.org/officeDocument/2006/math">
                      <m:acc>
                        <m:accPr>
                          <m:chr m:val="̃"/>
                          <m:ctrlPr>
                            <a:rPr lang="en-US" altLang="ja-JP" sz="1800" b="0" i="1" smtClean="0">
                              <a:latin typeface="Cambria Math" panose="02040503050406030204" pitchFamily="18" charset="0"/>
                              <a:ea typeface="Cambria Math" panose="02040503050406030204" pitchFamily="18" charset="0"/>
                            </a:rPr>
                          </m:ctrlPr>
                        </m:accPr>
                        <m:e>
                          <m:r>
                            <a:rPr lang="en-US" altLang="ja-JP" sz="1800" b="0" i="1" smtClean="0">
                              <a:latin typeface="Cambria Math" panose="02040503050406030204" pitchFamily="18" charset="0"/>
                              <a:ea typeface="Cambria Math" panose="02040503050406030204" pitchFamily="18" charset="0"/>
                            </a:rPr>
                            <m:t>𝛾</m:t>
                          </m:r>
                        </m:e>
                      </m:acc>
                      <m:r>
                        <a:rPr lang="en-US" altLang="ja-JP" sz="1800" b="0" i="1" smtClean="0">
                          <a:latin typeface="Cambria Math" panose="02040503050406030204" pitchFamily="18" charset="0"/>
                          <a:ea typeface="Cambria Math" panose="02040503050406030204" pitchFamily="18" charset="0"/>
                        </a:rPr>
                        <m:t>=1</m:t>
                      </m:r>
                    </m:oMath>
                  </m:oMathPara>
                </a14:m>
                <a:endParaRPr lang="en-US" altLang="ja-JP" sz="1800" b="0" dirty="0">
                  <a:ea typeface="Cambria Math" panose="02040503050406030204" pitchFamily="18" charset="0"/>
                </a:endParaRPr>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603" t="-114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2CA7BD0-9BC4-4D36-377C-3CDA8C8793A0}"/>
                  </a:ext>
                </a:extLst>
              </p:cNvPr>
              <p:cNvSpPr txBox="1"/>
              <p:nvPr/>
            </p:nvSpPr>
            <p:spPr>
              <a:xfrm>
                <a:off x="10529022" y="2813327"/>
                <a:ext cx="8247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(3.13</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4" name="テキスト ボックス 3">
                <a:extLst>
                  <a:ext uri="{FF2B5EF4-FFF2-40B4-BE49-F238E27FC236}">
                    <a16:creationId xmlns:a16="http://schemas.microsoft.com/office/drawing/2014/main" id="{E2CA7BD0-9BC4-4D36-377C-3CDA8C8793A0}"/>
                  </a:ext>
                </a:extLst>
              </p:cNvPr>
              <p:cNvSpPr txBox="1">
                <a:spLocks noRot="1" noChangeAspect="1" noMove="1" noResize="1" noEditPoints="1" noAdjustHandles="1" noChangeArrowheads="1" noChangeShapeType="1" noTextEdit="1"/>
              </p:cNvSpPr>
              <p:nvPr/>
            </p:nvSpPr>
            <p:spPr>
              <a:xfrm>
                <a:off x="10529022" y="2813327"/>
                <a:ext cx="824778" cy="276999"/>
              </a:xfrm>
              <a:prstGeom prst="rect">
                <a:avLst/>
              </a:prstGeom>
              <a:blipFill>
                <a:blip r:embed="rId3"/>
                <a:stretch>
                  <a:fillRect l="-7463" t="-4348" r="-8955"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8948590-5946-C4DC-EA59-1C5EC6ECAA93}"/>
                  </a:ext>
                </a:extLst>
              </p:cNvPr>
              <p:cNvSpPr txBox="1"/>
              <p:nvPr/>
            </p:nvSpPr>
            <p:spPr>
              <a:xfrm>
                <a:off x="10530914" y="3370860"/>
                <a:ext cx="8209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(3.13</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5" name="テキスト ボックス 4">
                <a:extLst>
                  <a:ext uri="{FF2B5EF4-FFF2-40B4-BE49-F238E27FC236}">
                    <a16:creationId xmlns:a16="http://schemas.microsoft.com/office/drawing/2014/main" id="{08948590-5946-C4DC-EA59-1C5EC6ECAA93}"/>
                  </a:ext>
                </a:extLst>
              </p:cNvPr>
              <p:cNvSpPr txBox="1">
                <a:spLocks noRot="1" noChangeAspect="1" noMove="1" noResize="1" noEditPoints="1" noAdjustHandles="1" noChangeArrowheads="1" noChangeShapeType="1" noTextEdit="1"/>
              </p:cNvSpPr>
              <p:nvPr/>
            </p:nvSpPr>
            <p:spPr>
              <a:xfrm>
                <a:off x="10530914" y="3370860"/>
                <a:ext cx="820994" cy="276999"/>
              </a:xfrm>
              <a:prstGeom prst="rect">
                <a:avLst/>
              </a:prstGeom>
              <a:blipFill>
                <a:blip r:embed="rId4"/>
                <a:stretch>
                  <a:fillRect l="-9231" t="-4348" r="-9231"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E7278B5-AE27-34E4-FC18-1F352AE5E397}"/>
                  </a:ext>
                </a:extLst>
              </p:cNvPr>
              <p:cNvSpPr txBox="1"/>
              <p:nvPr/>
            </p:nvSpPr>
            <p:spPr>
              <a:xfrm>
                <a:off x="10551321" y="3901255"/>
                <a:ext cx="8040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(3.13</m:t>
                      </m:r>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6" name="テキスト ボックス 5">
                <a:extLst>
                  <a:ext uri="{FF2B5EF4-FFF2-40B4-BE49-F238E27FC236}">
                    <a16:creationId xmlns:a16="http://schemas.microsoft.com/office/drawing/2014/main" id="{3E7278B5-AE27-34E4-FC18-1F352AE5E397}"/>
                  </a:ext>
                </a:extLst>
              </p:cNvPr>
              <p:cNvSpPr txBox="1">
                <a:spLocks noRot="1" noChangeAspect="1" noMove="1" noResize="1" noEditPoints="1" noAdjustHandles="1" noChangeArrowheads="1" noChangeShapeType="1" noTextEdit="1"/>
              </p:cNvSpPr>
              <p:nvPr/>
            </p:nvSpPr>
            <p:spPr>
              <a:xfrm>
                <a:off x="10551321" y="3901255"/>
                <a:ext cx="804003" cy="276999"/>
              </a:xfrm>
              <a:prstGeom prst="rect">
                <a:avLst/>
              </a:prstGeom>
              <a:blipFill>
                <a:blip r:embed="rId5"/>
                <a:stretch>
                  <a:fillRect l="-7692" t="-4545" r="-9231" b="-363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BF2E06C-2281-FA9C-E2E1-EA12D7760D5A}"/>
                  </a:ext>
                </a:extLst>
              </p:cNvPr>
              <p:cNvSpPr txBox="1"/>
              <p:nvPr/>
            </p:nvSpPr>
            <p:spPr>
              <a:xfrm>
                <a:off x="10529022" y="4386330"/>
                <a:ext cx="8312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(3.13</m:t>
                      </m:r>
                      <m:r>
                        <a:rPr kumimoji="1" lang="en-US" altLang="ja-JP" b="0" i="1" smtClean="0">
                          <a:latin typeface="Cambria Math" panose="02040503050406030204" pitchFamily="18" charset="0"/>
                        </a:rPr>
                        <m:t>𝑑</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7" name="テキスト ボックス 6">
                <a:extLst>
                  <a:ext uri="{FF2B5EF4-FFF2-40B4-BE49-F238E27FC236}">
                    <a16:creationId xmlns:a16="http://schemas.microsoft.com/office/drawing/2014/main" id="{3BF2E06C-2281-FA9C-E2E1-EA12D7760D5A}"/>
                  </a:ext>
                </a:extLst>
              </p:cNvPr>
              <p:cNvSpPr txBox="1">
                <a:spLocks noRot="1" noChangeAspect="1" noMove="1" noResize="1" noEditPoints="1" noAdjustHandles="1" noChangeArrowheads="1" noChangeShapeType="1" noTextEdit="1"/>
              </p:cNvSpPr>
              <p:nvPr/>
            </p:nvSpPr>
            <p:spPr>
              <a:xfrm>
                <a:off x="10529022" y="4386330"/>
                <a:ext cx="831253" cy="276999"/>
              </a:xfrm>
              <a:prstGeom prst="rect">
                <a:avLst/>
              </a:prstGeom>
              <a:blipFill>
                <a:blip r:embed="rId6"/>
                <a:stretch>
                  <a:fillRect l="-7463" r="-8955" b="-304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67BB3AB-297A-762C-8DC7-0D5129CC12F6}"/>
                  </a:ext>
                </a:extLst>
              </p:cNvPr>
              <p:cNvSpPr txBox="1"/>
              <p:nvPr/>
            </p:nvSpPr>
            <p:spPr>
              <a:xfrm>
                <a:off x="10529022" y="4871891"/>
                <a:ext cx="8097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(3.13</m:t>
                      </m:r>
                      <m:r>
                        <a:rPr kumimoji="1" lang="en-US" altLang="ja-JP" b="0" i="1" smtClean="0">
                          <a:latin typeface="Cambria Math" panose="02040503050406030204" pitchFamily="18" charset="0"/>
                        </a:rPr>
                        <m:t>𝑒</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8" name="テキスト ボックス 7">
                <a:extLst>
                  <a:ext uri="{FF2B5EF4-FFF2-40B4-BE49-F238E27FC236}">
                    <a16:creationId xmlns:a16="http://schemas.microsoft.com/office/drawing/2014/main" id="{567BB3AB-297A-762C-8DC7-0D5129CC12F6}"/>
                  </a:ext>
                </a:extLst>
              </p:cNvPr>
              <p:cNvSpPr txBox="1">
                <a:spLocks noRot="1" noChangeAspect="1" noMove="1" noResize="1" noEditPoints="1" noAdjustHandles="1" noChangeArrowheads="1" noChangeShapeType="1" noTextEdit="1"/>
              </p:cNvSpPr>
              <p:nvPr/>
            </p:nvSpPr>
            <p:spPr>
              <a:xfrm>
                <a:off x="10529022" y="4871891"/>
                <a:ext cx="809773" cy="276999"/>
              </a:xfrm>
              <a:prstGeom prst="rect">
                <a:avLst/>
              </a:prstGeom>
              <a:blipFill>
                <a:blip r:embed="rId7"/>
                <a:stretch>
                  <a:fillRect l="-7692" r="-9231" b="-3478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732381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3.1.2 BSSN</a:t>
            </a:r>
            <a:r>
              <a:rPr kumimoji="1" lang="ja-JP" altLang="en-US" sz="4000"/>
              <a:t>形式</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buNone/>
                </a:pPr>
                <a:r>
                  <a:rPr lang="en-US" altLang="ja-JP" sz="1800" dirty="0"/>
                  <a:t>BSSN</a:t>
                </a:r>
                <a:r>
                  <a:rPr lang="ja-JP" altLang="en-US" sz="1800"/>
                  <a:t>形式では</a:t>
                </a:r>
                <a:r>
                  <a:rPr lang="en-US" altLang="ja-JP" sz="1800" dirty="0"/>
                  <a:t>ADM</a:t>
                </a:r>
                <a:r>
                  <a:rPr lang="ja-JP" altLang="en-US" sz="1800"/>
                  <a:t>変数</a:t>
                </a:r>
                <a14:m>
                  <m:oMath xmlns:m="http://schemas.openxmlformats.org/officeDocument/2006/math">
                    <m:d>
                      <m:dPr>
                        <m:ctrlPr>
                          <a:rPr lang="en-US" altLang="ja-JP" sz="1800" b="0" i="1" smtClean="0">
                            <a:latin typeface="Cambria Math" panose="02040503050406030204" pitchFamily="18" charset="0"/>
                            <a:ea typeface="Cambria Math" panose="02040503050406030204" pitchFamily="18" charset="0"/>
                          </a:rPr>
                        </m:ctrlPr>
                      </m:dPr>
                      <m:e>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ea typeface="Cambria Math" panose="02040503050406030204" pitchFamily="18" charset="0"/>
                              </a:rPr>
                              <m:t>𝑖𝑗</m:t>
                            </m:r>
                          </m:sub>
                        </m:sSub>
                        <m:r>
                          <a:rPr lang="en-US" altLang="ja-JP" sz="1800" b="0" i="1" smtClean="0">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ea typeface="Cambria Math" panose="02040503050406030204" pitchFamily="18" charset="0"/>
                              </a:rPr>
                            </m:ctrlPr>
                          </m:sSubPr>
                          <m:e>
                            <m:r>
                              <a:rPr lang="en-US" altLang="ja-JP" sz="1800" b="0" i="1" smtClean="0">
                                <a:latin typeface="Cambria Math" panose="02040503050406030204" pitchFamily="18" charset="0"/>
                                <a:ea typeface="Cambria Math" panose="02040503050406030204" pitchFamily="18" charset="0"/>
                              </a:rPr>
                              <m:t>𝐾</m:t>
                            </m:r>
                          </m:e>
                          <m:sub>
                            <m:r>
                              <a:rPr lang="en-US" altLang="ja-JP" sz="1800" i="1">
                                <a:latin typeface="Cambria Math" panose="02040503050406030204" pitchFamily="18" charset="0"/>
                                <a:ea typeface="Cambria Math" panose="02040503050406030204" pitchFamily="18" charset="0"/>
                              </a:rPr>
                              <m:t>𝑖𝑗</m:t>
                            </m:r>
                          </m:sub>
                        </m:sSub>
                      </m:e>
                    </m:d>
                  </m:oMath>
                </a14:m>
                <a:r>
                  <a:rPr lang="ja-JP" altLang="en-US" sz="1800" dirty="0"/>
                  <a:t>の代わりに</a:t>
                </a:r>
                <a:endParaRPr lang="en-US" altLang="ja-JP" sz="1800" dirty="0"/>
              </a:p>
              <a:p>
                <a:pPr marL="0" indent="0">
                  <a:buNone/>
                </a:pPr>
                <a:br>
                  <a:rPr lang="en-US" altLang="ja-JP" sz="1800" dirty="0">
                    <a:ea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altLang="ja-JP" sz="1800" i="1" smtClean="0">
                          <a:latin typeface="Cambria Math" panose="02040503050406030204" pitchFamily="18" charset="0"/>
                          <a:ea typeface="Cambria Math" panose="02040503050406030204" pitchFamily="18" charset="0"/>
                        </a:rPr>
                        <m:t>𝜙</m:t>
                      </m:r>
                      <m:r>
                        <a:rPr lang="en-US" altLang="ja-JP" sz="1800" b="0" i="1" smtClean="0">
                          <a:latin typeface="Cambria Math" panose="02040503050406030204" pitchFamily="18" charset="0"/>
                          <a:ea typeface="Cambria Math" panose="02040503050406030204" pitchFamily="18" charset="0"/>
                        </a:rPr>
                        <m:t>=</m:t>
                      </m:r>
                      <m:f>
                        <m:fPr>
                          <m:ctrlPr>
                            <a:rPr lang="en-US" altLang="ja-JP" sz="1800" b="0" i="1" smtClean="0">
                              <a:latin typeface="Cambria Math" panose="02040503050406030204" pitchFamily="18" charset="0"/>
                              <a:ea typeface="Cambria Math" panose="02040503050406030204" pitchFamily="18" charset="0"/>
                            </a:rPr>
                          </m:ctrlPr>
                        </m:fPr>
                        <m:num>
                          <m:r>
                            <a:rPr lang="en-US" altLang="ja-JP" sz="1800" b="0" i="1" smtClean="0">
                              <a:latin typeface="Cambria Math" panose="02040503050406030204" pitchFamily="18" charset="0"/>
                              <a:ea typeface="Cambria Math" panose="02040503050406030204" pitchFamily="18" charset="0"/>
                            </a:rPr>
                            <m:t>1</m:t>
                          </m:r>
                        </m:num>
                        <m:den>
                          <m:r>
                            <a:rPr lang="en-US" altLang="ja-JP" sz="1800" b="0" i="1" smtClean="0">
                              <a:latin typeface="Cambria Math" panose="02040503050406030204" pitchFamily="18" charset="0"/>
                              <a:ea typeface="Cambria Math" panose="02040503050406030204" pitchFamily="18" charset="0"/>
                            </a:rPr>
                            <m:t>12</m:t>
                          </m:r>
                        </m:den>
                      </m:f>
                      <m:func>
                        <m:funcPr>
                          <m:ctrlPr>
                            <a:rPr lang="en-US" altLang="ja-JP" sz="1800" b="0" i="1" smtClean="0">
                              <a:latin typeface="Cambria Math" panose="02040503050406030204" pitchFamily="18" charset="0"/>
                              <a:ea typeface="Cambria Math" panose="02040503050406030204" pitchFamily="18" charset="0"/>
                            </a:rPr>
                          </m:ctrlPr>
                        </m:funcPr>
                        <m:fName>
                          <m:r>
                            <m:rPr>
                              <m:sty m:val="p"/>
                            </m:rPr>
                            <a:rPr lang="en-US" altLang="ja-JP" sz="1800" b="0" i="0" smtClean="0">
                              <a:latin typeface="Cambria Math" panose="02040503050406030204" pitchFamily="18" charset="0"/>
                              <a:ea typeface="Cambria Math" panose="02040503050406030204" pitchFamily="18" charset="0"/>
                            </a:rPr>
                            <m:t>log</m:t>
                          </m:r>
                        </m:fName>
                        <m:e>
                          <m:d>
                            <m:dPr>
                              <m:ctrlPr>
                                <a:rPr lang="en-US" altLang="ja-JP" sz="1800" b="0" i="1" smtClean="0">
                                  <a:latin typeface="Cambria Math" panose="02040503050406030204" pitchFamily="18" charset="0"/>
                                  <a:ea typeface="Cambria Math" panose="02040503050406030204" pitchFamily="18" charset="0"/>
                                </a:rPr>
                              </m:ctrlPr>
                            </m:dPr>
                            <m:e>
                              <m:func>
                                <m:funcPr>
                                  <m:ctrlPr>
                                    <a:rPr lang="en-US" altLang="ja-JP" sz="1800" b="0" i="1" smtClean="0">
                                      <a:latin typeface="Cambria Math" panose="02040503050406030204" pitchFamily="18" charset="0"/>
                                      <a:ea typeface="Cambria Math" panose="02040503050406030204" pitchFamily="18" charset="0"/>
                                    </a:rPr>
                                  </m:ctrlPr>
                                </m:funcPr>
                                <m:fName>
                                  <m:r>
                                    <m:rPr>
                                      <m:sty m:val="p"/>
                                    </m:rPr>
                                    <a:rPr lang="en-US" altLang="ja-JP" sz="1800" b="0" i="0" smtClean="0">
                                      <a:latin typeface="Cambria Math" panose="02040503050406030204" pitchFamily="18" charset="0"/>
                                      <a:ea typeface="Cambria Math" panose="02040503050406030204" pitchFamily="18" charset="0"/>
                                    </a:rPr>
                                    <m:t>det</m:t>
                                  </m:r>
                                </m:fName>
                                <m:e>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ea typeface="Cambria Math" panose="02040503050406030204" pitchFamily="18" charset="0"/>
                                        </a:rPr>
                                        <m:t>𝑖𝑗</m:t>
                                      </m:r>
                                    </m:sub>
                                  </m:sSub>
                                </m:e>
                              </m:func>
                            </m:e>
                          </m:d>
                        </m:e>
                      </m:func>
                      <m:r>
                        <a:rPr lang="en-US" altLang="ja-JP" sz="1800" b="0" i="1" smtClean="0">
                          <a:latin typeface="Cambria Math" panose="02040503050406030204" pitchFamily="18" charset="0"/>
                          <a:ea typeface="Cambria Math" panose="02040503050406030204" pitchFamily="18" charset="0"/>
                        </a:rPr>
                        <m:t>,  </m:t>
                      </m:r>
                      <m:sSub>
                        <m:sSubPr>
                          <m:ctrlPr>
                            <a:rPr lang="en-US" altLang="ja-JP" sz="1800" i="1">
                              <a:latin typeface="Cambria Math" panose="02040503050406030204" pitchFamily="18" charset="0"/>
                              <a:ea typeface="Cambria Math" panose="02040503050406030204" pitchFamily="18" charset="0"/>
                            </a:rPr>
                          </m:ctrlPr>
                        </m:sSub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i="1">
                                  <a:latin typeface="Cambria Math" panose="02040503050406030204" pitchFamily="18" charset="0"/>
                                  <a:ea typeface="Cambria Math" panose="02040503050406030204" pitchFamily="18" charset="0"/>
                                </a:rPr>
                                <m:t>𝛾</m:t>
                              </m:r>
                            </m:e>
                          </m:acc>
                        </m:e>
                        <m:sub>
                          <m:r>
                            <a:rPr lang="en-US" altLang="ja-JP" sz="1800" i="1">
                              <a:latin typeface="Cambria Math" panose="02040503050406030204" pitchFamily="18" charset="0"/>
                              <a:ea typeface="Cambria Math" panose="02040503050406030204" pitchFamily="18" charset="0"/>
                            </a:rPr>
                            <m:t>𝑖𝑗</m:t>
                          </m:r>
                        </m:sub>
                      </m:sSub>
                      <m:r>
                        <a:rPr lang="en-US" altLang="ja-JP" sz="1800" i="1">
                          <a:latin typeface="Cambria Math" panose="02040503050406030204" pitchFamily="18" charset="0"/>
                          <a:ea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𝑒</m:t>
                          </m:r>
                        </m:e>
                        <m:sup>
                          <m:r>
                            <a:rPr lang="en-US" altLang="ja-JP" sz="1800" i="1">
                              <a:latin typeface="Cambria Math" panose="02040503050406030204" pitchFamily="18" charset="0"/>
                              <a:ea typeface="Cambria Math" panose="02040503050406030204" pitchFamily="18" charset="0"/>
                            </a:rPr>
                            <m:t>−4</m:t>
                          </m:r>
                          <m:r>
                            <a:rPr lang="en-US" altLang="ja-JP" sz="1800" i="1">
                              <a:latin typeface="Cambria Math" panose="02040503050406030204" pitchFamily="18" charset="0"/>
                              <a:ea typeface="Cambria Math" panose="02040503050406030204" pitchFamily="18" charset="0"/>
                            </a:rPr>
                            <m:t>𝜙</m:t>
                          </m:r>
                        </m:sup>
                      </m:sSup>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ea typeface="Cambria Math" panose="02040503050406030204" pitchFamily="18" charset="0"/>
                            </a:rPr>
                            <m:t>𝑖𝑗</m:t>
                          </m:r>
                        </m:sub>
                      </m:sSub>
                      <m:r>
                        <a:rPr lang="en-US" altLang="ja-JP" sz="1800" b="0" i="1" smtClean="0">
                          <a:latin typeface="Cambria Math" panose="02040503050406030204" pitchFamily="18" charset="0"/>
                          <a:ea typeface="Cambria Math" panose="02040503050406030204" pitchFamily="18" charset="0"/>
                        </a:rPr>
                        <m:t>,  </m:t>
                      </m:r>
                      <m:r>
                        <a:rPr lang="en-US" altLang="ja-JP" sz="1800" b="0" i="1" smtClean="0">
                          <a:latin typeface="Cambria Math" panose="02040503050406030204" pitchFamily="18" charset="0"/>
                          <a:ea typeface="Cambria Math" panose="02040503050406030204" pitchFamily="18" charset="0"/>
                        </a:rPr>
                        <m:t>𝐾</m:t>
                      </m:r>
                      <m:r>
                        <a:rPr lang="en-US" altLang="ja-JP" sz="1800" b="0" i="1" smtClean="0">
                          <a:latin typeface="Cambria Math" panose="02040503050406030204" pitchFamily="18" charset="0"/>
                          <a:ea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𝛾</m:t>
                          </m:r>
                        </m:e>
                        <m:sup>
                          <m:r>
                            <a:rPr lang="en-US" altLang="ja-JP" sz="1800" i="1">
                              <a:latin typeface="Cambria Math" panose="02040503050406030204" pitchFamily="18" charset="0"/>
                            </a:rPr>
                            <m:t>𝑖𝑗</m:t>
                          </m:r>
                        </m:sup>
                      </m:sSup>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𝐾</m:t>
                          </m:r>
                        </m:e>
                        <m:sub>
                          <m:r>
                            <a:rPr lang="en-US" altLang="ja-JP" sz="1800" i="1">
                              <a:latin typeface="Cambria Math" panose="02040503050406030204" pitchFamily="18" charset="0"/>
                              <a:ea typeface="Cambria Math" panose="02040503050406030204" pitchFamily="18" charset="0"/>
                            </a:rPr>
                            <m:t>𝑖𝑗</m:t>
                          </m:r>
                        </m:sub>
                      </m:sSub>
                      <m:r>
                        <a:rPr lang="en-US" altLang="ja-JP" sz="1800" b="0" i="1" smtClean="0">
                          <a:latin typeface="Cambria Math" panose="02040503050406030204" pitchFamily="18" charset="0"/>
                          <a:ea typeface="Cambria Math" panose="02040503050406030204" pitchFamily="18" charset="0"/>
                        </a:rPr>
                        <m:t>,  </m:t>
                      </m:r>
                      <m:sSub>
                        <m:sSubPr>
                          <m:ctrlPr>
                            <a:rPr lang="en-US" altLang="ja-JP" sz="1800" i="1">
                              <a:latin typeface="Cambria Math" panose="02040503050406030204" pitchFamily="18" charset="0"/>
                              <a:ea typeface="Cambria Math" panose="02040503050406030204" pitchFamily="18" charset="0"/>
                            </a:rPr>
                          </m:ctrlPr>
                        </m:sSub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i="1">
                                  <a:latin typeface="Cambria Math" panose="02040503050406030204" pitchFamily="18" charset="0"/>
                                  <a:ea typeface="Cambria Math" panose="02040503050406030204" pitchFamily="18" charset="0"/>
                                </a:rPr>
                                <m:t>𝐴</m:t>
                              </m:r>
                            </m:e>
                          </m:acc>
                        </m:e>
                        <m:sub>
                          <m:r>
                            <a:rPr lang="en-US" altLang="ja-JP" sz="1800" i="1">
                              <a:latin typeface="Cambria Math" panose="02040503050406030204" pitchFamily="18" charset="0"/>
                              <a:ea typeface="Cambria Math" panose="02040503050406030204" pitchFamily="18" charset="0"/>
                            </a:rPr>
                            <m:t>𝑖𝑗</m:t>
                          </m:r>
                        </m:sub>
                      </m:sSub>
                      <m:r>
                        <a:rPr lang="en-US" altLang="ja-JP" sz="1800" b="0" i="1" smtClean="0">
                          <a:latin typeface="Cambria Math" panose="02040503050406030204" pitchFamily="18" charset="0"/>
                          <a:ea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𝑒</m:t>
                          </m:r>
                        </m:e>
                        <m:sup>
                          <m:r>
                            <a:rPr lang="en-US" altLang="ja-JP" sz="1800" i="1">
                              <a:latin typeface="Cambria Math" panose="02040503050406030204" pitchFamily="18" charset="0"/>
                              <a:ea typeface="Cambria Math" panose="02040503050406030204" pitchFamily="18" charset="0"/>
                            </a:rPr>
                            <m:t>−4</m:t>
                          </m:r>
                          <m:r>
                            <a:rPr lang="en-US" altLang="ja-JP" sz="1800" i="1">
                              <a:latin typeface="Cambria Math" panose="02040503050406030204" pitchFamily="18" charset="0"/>
                              <a:ea typeface="Cambria Math" panose="02040503050406030204" pitchFamily="18" charset="0"/>
                            </a:rPr>
                            <m:t>𝜙</m:t>
                          </m:r>
                        </m:sup>
                      </m:sSup>
                      <m:d>
                        <m:dPr>
                          <m:ctrlPr>
                            <a:rPr lang="en-US" altLang="ja-JP" sz="1800" i="1" smtClean="0">
                              <a:latin typeface="Cambria Math" panose="02040503050406030204" pitchFamily="18" charset="0"/>
                              <a:ea typeface="Cambria Math" panose="02040503050406030204" pitchFamily="18" charset="0"/>
                            </a:rPr>
                          </m:ctrlPr>
                        </m:dPr>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𝐾</m:t>
                              </m:r>
                            </m:e>
                            <m:sub>
                              <m:r>
                                <a:rPr lang="en-US" altLang="ja-JP" sz="1800" i="1">
                                  <a:latin typeface="Cambria Math" panose="02040503050406030204" pitchFamily="18" charset="0"/>
                                </a:rPr>
                                <m:t>𝑖𝑗</m:t>
                              </m:r>
                            </m:sub>
                          </m:sSub>
                          <m:r>
                            <a:rPr lang="en-US" altLang="ja-JP" sz="1800" i="1">
                              <a:latin typeface="Cambria Math" panose="02040503050406030204" pitchFamily="18" charset="0"/>
                            </a:rPr>
                            <m:t>−</m:t>
                          </m:r>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
                                <a:rPr lang="en-US" altLang="ja-JP" sz="1800" i="1">
                                  <a:latin typeface="Cambria Math" panose="02040503050406030204" pitchFamily="18" charset="0"/>
                                </a:rPr>
                                <m:t>3</m:t>
                              </m:r>
                            </m:den>
                          </m:f>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ea typeface="Cambria Math" panose="02040503050406030204" pitchFamily="18" charset="0"/>
                                </a:rPr>
                                <m:t>𝑖𝑗</m:t>
                              </m:r>
                            </m:sub>
                          </m:sSub>
                          <m:r>
                            <a:rPr lang="en-US" altLang="ja-JP" sz="1800" i="1">
                              <a:latin typeface="Cambria Math" panose="02040503050406030204" pitchFamily="18" charset="0"/>
                              <a:ea typeface="Cambria Math" panose="02040503050406030204" pitchFamily="18" charset="0"/>
                            </a:rPr>
                            <m:t>𝐾</m:t>
                          </m:r>
                        </m:e>
                      </m:d>
                      <m:r>
                        <a:rPr lang="en-US" altLang="ja-JP" sz="1800" b="0" i="1" smtClean="0">
                          <a:latin typeface="Cambria Math" panose="02040503050406030204" pitchFamily="18" charset="0"/>
                          <a:ea typeface="Cambria Math" panose="02040503050406030204" pitchFamily="18" charset="0"/>
                        </a:rPr>
                        <m:t>,  </m:t>
                      </m:r>
                      <m:sSup>
                        <m:sSupPr>
                          <m:ctrlPr>
                            <a:rPr lang="en-US" altLang="ja-JP" sz="1800" i="1">
                              <a:latin typeface="Cambria Math" panose="02040503050406030204" pitchFamily="18" charset="0"/>
                              <a:ea typeface="Cambria Math" panose="02040503050406030204" pitchFamily="18" charset="0"/>
                            </a:rPr>
                          </m:ctrlPr>
                        </m:sSupPr>
                        <m:e>
                          <m:acc>
                            <m:accPr>
                              <m:chr m:val="̃"/>
                              <m:ctrlPr>
                                <a:rPr lang="en-US" altLang="ja-JP" sz="1800" i="1">
                                  <a:latin typeface="Cambria Math" panose="02040503050406030204" pitchFamily="18" charset="0"/>
                                  <a:ea typeface="Cambria Math" panose="02040503050406030204" pitchFamily="18" charset="0"/>
                                </a:rPr>
                              </m:ctrlPr>
                            </m:accPr>
                            <m:e>
                              <m:r>
                                <m:rPr>
                                  <m:sty m:val="p"/>
                                </m:rPr>
                                <a:rPr lang="el-GR" altLang="ja-JP" sz="1800" i="1">
                                  <a:latin typeface="Cambria Math" panose="02040503050406030204" pitchFamily="18" charset="0"/>
                                  <a:ea typeface="Cambria Math" panose="02040503050406030204" pitchFamily="18" charset="0"/>
                                </a:rPr>
                                <m:t>Γ</m:t>
                              </m:r>
                            </m:e>
                          </m:acc>
                        </m:e>
                        <m:sup>
                          <m:r>
                            <a:rPr lang="en-US" altLang="ja-JP" sz="1800" i="1">
                              <a:latin typeface="Cambria Math" panose="02040503050406030204" pitchFamily="18" charset="0"/>
                              <a:ea typeface="Cambria Math" panose="02040503050406030204" pitchFamily="18" charset="0"/>
                            </a:rPr>
                            <m:t>𝑖</m:t>
                          </m:r>
                        </m:sup>
                      </m:sSup>
                      <m:r>
                        <a:rPr lang="en-US" altLang="ja-JP" sz="1800" b="0" i="1" smtClean="0">
                          <a:latin typeface="Cambria Math" panose="02040503050406030204" pitchFamily="18" charset="0"/>
                          <a:ea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i="1">
                                  <a:latin typeface="Cambria Math" panose="02040503050406030204" pitchFamily="18" charset="0"/>
                                  <a:ea typeface="Cambria Math" panose="02040503050406030204" pitchFamily="18" charset="0"/>
                                </a:rPr>
                                <m:t>𝛾</m:t>
                              </m:r>
                            </m:e>
                          </m:acc>
                        </m:e>
                        <m:sup>
                          <m:r>
                            <a:rPr lang="en-US" altLang="ja-JP" sz="1800" i="1">
                              <a:latin typeface="Cambria Math" panose="02040503050406030204" pitchFamily="18" charset="0"/>
                              <a:ea typeface="Cambria Math" panose="02040503050406030204" pitchFamily="18" charset="0"/>
                            </a:rPr>
                            <m:t>𝑗𝑘</m:t>
                          </m:r>
                        </m:sup>
                      </m:sSup>
                      <m:sSubSup>
                        <m:sSubSupPr>
                          <m:ctrlPr>
                            <a:rPr lang="en-US" altLang="ja-JP" sz="1800" i="1">
                              <a:latin typeface="Cambria Math" panose="02040503050406030204" pitchFamily="18" charset="0"/>
                              <a:ea typeface="Cambria Math" panose="02040503050406030204" pitchFamily="18" charset="0"/>
                            </a:rPr>
                          </m:ctrlPr>
                        </m:sSubSupPr>
                        <m:e>
                          <m:acc>
                            <m:accPr>
                              <m:chr m:val="̃"/>
                              <m:ctrlPr>
                                <a:rPr lang="en-US" altLang="ja-JP" sz="1800" i="1">
                                  <a:latin typeface="Cambria Math" panose="02040503050406030204" pitchFamily="18" charset="0"/>
                                  <a:ea typeface="Cambria Math" panose="02040503050406030204" pitchFamily="18" charset="0"/>
                                </a:rPr>
                              </m:ctrlPr>
                            </m:accPr>
                            <m:e>
                              <m:r>
                                <m:rPr>
                                  <m:sty m:val="p"/>
                                </m:rPr>
                                <a:rPr lang="el-GR" altLang="ja-JP" sz="1800" i="1">
                                  <a:latin typeface="Cambria Math" panose="02040503050406030204" pitchFamily="18" charset="0"/>
                                  <a:ea typeface="Cambria Math" panose="02040503050406030204" pitchFamily="18" charset="0"/>
                                </a:rPr>
                                <m:t>Γ</m:t>
                              </m:r>
                            </m:e>
                          </m:acc>
                        </m:e>
                        <m:sub>
                          <m:r>
                            <a:rPr lang="en-US" altLang="ja-JP" sz="1800" i="1">
                              <a:latin typeface="Cambria Math" panose="02040503050406030204" pitchFamily="18" charset="0"/>
                              <a:ea typeface="Cambria Math" panose="02040503050406030204" pitchFamily="18" charset="0"/>
                            </a:rPr>
                            <m:t>𝑗𝑘</m:t>
                          </m:r>
                        </m:sub>
                        <m:sup>
                          <m:r>
                            <a:rPr lang="en-US" altLang="ja-JP" sz="1800" i="1">
                              <a:latin typeface="Cambria Math" panose="02040503050406030204" pitchFamily="18" charset="0"/>
                              <a:ea typeface="Cambria Math" panose="02040503050406030204" pitchFamily="18" charset="0"/>
                            </a:rPr>
                            <m:t>𝑖</m:t>
                          </m:r>
                        </m:sup>
                      </m:sSubSup>
                    </m:oMath>
                  </m:oMathPara>
                </a14:m>
                <a:endParaRPr lang="en-US" altLang="ja-JP" sz="1800" dirty="0"/>
              </a:p>
              <a:p>
                <a:pPr marL="0" indent="0">
                  <a:buNone/>
                </a:pPr>
                <a:endParaRPr lang="en-US" altLang="ja-JP" sz="1800" dirty="0"/>
              </a:p>
              <a:p>
                <a:pPr marL="0" indent="0">
                  <a:buNone/>
                </a:pPr>
                <a:r>
                  <a:rPr lang="ja-JP" altLang="en-US" sz="1800"/>
                  <a:t>を基本変数として取り扱う。なお</a:t>
                </a:r>
                <a:r>
                  <a:rPr lang="en-US" altLang="ja-JP" sz="1800" dirty="0"/>
                  <a:t> </a:t>
                </a:r>
                <a14:m>
                  <m:oMath xmlns:m="http://schemas.openxmlformats.org/officeDocument/2006/math">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𝑆</m:t>
                        </m:r>
                      </m:e>
                      <m:sub>
                        <m:r>
                          <a:rPr lang="en-US" altLang="ja-JP" sz="1800" i="1">
                            <a:latin typeface="Cambria Math" panose="02040503050406030204" pitchFamily="18" charset="0"/>
                            <a:ea typeface="Cambria Math" panose="02040503050406030204" pitchFamily="18" charset="0"/>
                          </a:rPr>
                          <m:t>𝑖𝑗</m:t>
                        </m:r>
                      </m:sub>
                      <m:sup>
                        <m:r>
                          <a:rPr lang="en-US" altLang="ja-JP" sz="1800" i="1">
                            <a:latin typeface="Cambria Math" panose="02040503050406030204" pitchFamily="18" charset="0"/>
                            <a:ea typeface="Cambria Math" panose="02040503050406030204" pitchFamily="18" charset="0"/>
                          </a:rPr>
                          <m:t>𝑇𝐹</m:t>
                        </m:r>
                      </m:sup>
                    </m:sSubSup>
                  </m:oMath>
                </a14:m>
                <a:r>
                  <a:rPr lang="en-US" altLang="ja-JP" sz="1800" dirty="0"/>
                  <a:t> </a:t>
                </a:r>
                <a:r>
                  <a:rPr lang="ja-JP" altLang="en-US" sz="1800" dirty="0"/>
                  <a:t>は</a:t>
                </a:r>
                <a14:m>
                  <m:oMath xmlns:m="http://schemas.openxmlformats.org/officeDocument/2006/math">
                    <m:r>
                      <a:rPr lang="en-US" altLang="ja-JP" sz="1800" b="0" i="0" smtClean="0">
                        <a:latin typeface="Cambria Math" panose="02040503050406030204" pitchFamily="18" charset="0"/>
                        <a:ea typeface="Cambria Math" panose="02040503050406030204" pitchFamily="18" charset="0"/>
                      </a:rPr>
                      <m:t> </m:t>
                    </m:r>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𝑆</m:t>
                        </m:r>
                      </m:e>
                      <m:sub>
                        <m:r>
                          <a:rPr lang="en-US" altLang="ja-JP" sz="1800" i="1">
                            <a:latin typeface="Cambria Math" panose="02040503050406030204" pitchFamily="18" charset="0"/>
                            <a:ea typeface="Cambria Math" panose="02040503050406030204" pitchFamily="18" charset="0"/>
                          </a:rPr>
                          <m:t>𝑖𝑗</m:t>
                        </m:r>
                      </m:sub>
                    </m:sSub>
                  </m:oMath>
                </a14:m>
                <a:r>
                  <a:rPr lang="en-US" altLang="ja-JP" sz="1800" dirty="0"/>
                  <a:t> </a:t>
                </a:r>
                <a:r>
                  <a:rPr lang="ja-JP" altLang="en-US" sz="1800"/>
                  <a:t>のトレースフリー成分</a:t>
                </a:r>
                <a:r>
                  <a:rPr lang="en-US" altLang="ja-JP" sz="1800" dirty="0"/>
                  <a:t> </a:t>
                </a:r>
              </a:p>
              <a:p>
                <a:pPr marL="0" indent="0">
                  <a:buNone/>
                </a:pPr>
                <a14:m>
                  <m:oMathPara xmlns:m="http://schemas.openxmlformats.org/officeDocument/2006/math">
                    <m:oMathParaPr>
                      <m:jc m:val="centerGroup"/>
                    </m:oMathParaPr>
                    <m:oMath xmlns:m="http://schemas.openxmlformats.org/officeDocument/2006/math">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𝑆</m:t>
                          </m:r>
                        </m:e>
                        <m:sub>
                          <m:r>
                            <a:rPr lang="en-US" altLang="ja-JP" sz="1800" i="1">
                              <a:latin typeface="Cambria Math" panose="02040503050406030204" pitchFamily="18" charset="0"/>
                              <a:ea typeface="Cambria Math" panose="02040503050406030204" pitchFamily="18" charset="0"/>
                            </a:rPr>
                            <m:t>𝑖𝑗</m:t>
                          </m:r>
                        </m:sub>
                        <m:sup>
                          <m:r>
                            <a:rPr lang="en-US" altLang="ja-JP" sz="1800" i="1">
                              <a:latin typeface="Cambria Math" panose="02040503050406030204" pitchFamily="18" charset="0"/>
                              <a:ea typeface="Cambria Math" panose="02040503050406030204" pitchFamily="18" charset="0"/>
                            </a:rPr>
                            <m:t>𝑇𝐹</m:t>
                          </m:r>
                        </m:sup>
                      </m:sSubSup>
                      <m:r>
                        <a:rPr lang="en-US" altLang="ja-JP" sz="1800" i="1">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𝑆</m:t>
                          </m:r>
                        </m:e>
                        <m:sub>
                          <m:r>
                            <a:rPr lang="en-US" altLang="ja-JP" sz="1800" i="1">
                              <a:latin typeface="Cambria Math" panose="02040503050406030204" pitchFamily="18" charset="0"/>
                              <a:ea typeface="Cambria Math" panose="02040503050406030204" pitchFamily="18" charset="0"/>
                            </a:rPr>
                            <m:t>𝑖𝑗</m:t>
                          </m:r>
                        </m:sub>
                      </m:sSub>
                      <m:r>
                        <a:rPr lang="en-US" altLang="ja-JP" sz="1800">
                          <a:latin typeface="Cambria Math" panose="02040503050406030204" pitchFamily="18" charset="0"/>
                          <a:ea typeface="Cambria Math" panose="02040503050406030204" pitchFamily="18" charset="0"/>
                        </a:rPr>
                        <m:t>−</m:t>
                      </m:r>
                      <m:f>
                        <m:fPr>
                          <m:ctrlPr>
                            <a:rPr lang="en-US" altLang="ja-JP" sz="1800" i="1">
                              <a:latin typeface="Cambria Math" panose="02040503050406030204" pitchFamily="18" charset="0"/>
                            </a:rPr>
                          </m:ctrlPr>
                        </m:fPr>
                        <m:num>
                          <m:r>
                            <a:rPr lang="en-US" altLang="ja-JP" sz="1800" b="0" i="1" smtClean="0">
                              <a:latin typeface="Cambria Math" panose="02040503050406030204" pitchFamily="18" charset="0"/>
                            </a:rPr>
                            <m:t>1</m:t>
                          </m:r>
                        </m:num>
                        <m:den>
                          <m:r>
                            <a:rPr lang="en-US" altLang="ja-JP" sz="1800" i="1">
                              <a:latin typeface="Cambria Math" panose="02040503050406030204" pitchFamily="18" charset="0"/>
                            </a:rPr>
                            <m:t>3</m:t>
                          </m:r>
                        </m:den>
                      </m:f>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ea typeface="Cambria Math" panose="02040503050406030204" pitchFamily="18" charset="0"/>
                            </a:rPr>
                            <m:t>𝑖𝑗</m:t>
                          </m:r>
                        </m:sub>
                      </m:sSub>
                      <m:r>
                        <a:rPr lang="en-US" altLang="ja-JP" sz="1800" i="1">
                          <a:latin typeface="Cambria Math" panose="02040503050406030204" pitchFamily="18" charset="0"/>
                        </a:rPr>
                        <m:t>𝑆</m:t>
                      </m:r>
                    </m:oMath>
                  </m:oMathPara>
                </a14:m>
                <a:br>
                  <a:rPr lang="en-US" altLang="ja-JP" sz="1800" dirty="0"/>
                </a:br>
                <a14:m>
                  <m:oMath xmlns:m="http://schemas.openxmlformats.org/officeDocument/2006/math">
                    <m:sSubSup>
                      <m:sSubSupPr>
                        <m:ctrlPr>
                          <a:rPr lang="en-US" altLang="ja-JP" sz="1800" i="1">
                            <a:latin typeface="Cambria Math" panose="02040503050406030204" pitchFamily="18" charset="0"/>
                            <a:ea typeface="Cambria Math" panose="02040503050406030204" pitchFamily="18" charset="0"/>
                          </a:rPr>
                        </m:ctrlPr>
                      </m:sSubSupPr>
                      <m:e>
                        <m:acc>
                          <m:accPr>
                            <m:chr m:val="̃"/>
                            <m:ctrlPr>
                              <a:rPr lang="en-US" altLang="ja-JP" sz="1800" i="1">
                                <a:latin typeface="Cambria Math" panose="02040503050406030204" pitchFamily="18" charset="0"/>
                                <a:ea typeface="Cambria Math" panose="02040503050406030204" pitchFamily="18" charset="0"/>
                              </a:rPr>
                            </m:ctrlPr>
                          </m:accPr>
                          <m:e>
                            <m:r>
                              <m:rPr>
                                <m:sty m:val="p"/>
                              </m:rPr>
                              <a:rPr lang="el-GR" altLang="ja-JP" sz="1800" i="1">
                                <a:latin typeface="Cambria Math" panose="02040503050406030204" pitchFamily="18" charset="0"/>
                                <a:ea typeface="Cambria Math" panose="02040503050406030204" pitchFamily="18" charset="0"/>
                              </a:rPr>
                              <m:t>Γ</m:t>
                            </m:r>
                          </m:e>
                        </m:acc>
                      </m:e>
                      <m:sub>
                        <m:r>
                          <a:rPr lang="en-US" altLang="ja-JP" sz="1800" i="1">
                            <a:latin typeface="Cambria Math" panose="02040503050406030204" pitchFamily="18" charset="0"/>
                            <a:ea typeface="Cambria Math" panose="02040503050406030204" pitchFamily="18" charset="0"/>
                          </a:rPr>
                          <m:t>𝑗𝑘</m:t>
                        </m:r>
                      </m:sub>
                      <m:sup>
                        <m:r>
                          <a:rPr lang="en-US" altLang="ja-JP" sz="1800" i="1">
                            <a:latin typeface="Cambria Math" panose="02040503050406030204" pitchFamily="18" charset="0"/>
                            <a:ea typeface="Cambria Math" panose="02040503050406030204" pitchFamily="18" charset="0"/>
                          </a:rPr>
                          <m:t>𝑖</m:t>
                        </m:r>
                      </m:sup>
                    </m:sSubSup>
                    <m:r>
                      <a:rPr lang="en-US" altLang="ja-JP" sz="1800" b="0" i="0" smtClean="0">
                        <a:latin typeface="Cambria Math" panose="02040503050406030204" pitchFamily="18" charset="0"/>
                        <a:ea typeface="Cambria Math" panose="02040503050406030204" pitchFamily="18" charset="0"/>
                      </a:rPr>
                      <m:t> </m:t>
                    </m:r>
                  </m:oMath>
                </a14:m>
                <a:r>
                  <a:rPr lang="ja-JP" altLang="en-US" sz="1800" dirty="0"/>
                  <a:t>は</a:t>
                </a:r>
                <a:r>
                  <a:rPr lang="en-US" altLang="ja-JP" sz="1800" dirty="0"/>
                  <a:t> </a:t>
                </a:r>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i="1">
                                <a:latin typeface="Cambria Math" panose="02040503050406030204" pitchFamily="18" charset="0"/>
                                <a:ea typeface="Cambria Math" panose="02040503050406030204" pitchFamily="18" charset="0"/>
                              </a:rPr>
                              <m:t>𝛾</m:t>
                            </m:r>
                          </m:e>
                        </m:acc>
                      </m:e>
                      <m:sub>
                        <m:r>
                          <a:rPr lang="en-US" altLang="ja-JP" sz="1800" i="1">
                            <a:latin typeface="Cambria Math" panose="02040503050406030204" pitchFamily="18" charset="0"/>
                            <a:ea typeface="Cambria Math" panose="02040503050406030204" pitchFamily="18" charset="0"/>
                          </a:rPr>
                          <m:t>𝑖𝑗</m:t>
                        </m:r>
                      </m:sub>
                    </m:sSub>
                  </m:oMath>
                </a14:m>
                <a:r>
                  <a:rPr lang="en-US" altLang="ja-JP" sz="1800" dirty="0"/>
                  <a:t> </a:t>
                </a:r>
                <a:r>
                  <a:rPr lang="ja-JP" altLang="en-US" sz="1800"/>
                  <a:t>で作ったクリストッフェル</a:t>
                </a:r>
                <a:r>
                  <a:rPr lang="en-US" altLang="ja-JP" sz="1800" dirty="0"/>
                  <a:t>, </a:t>
                </a:r>
                <a14:m>
                  <m:oMath xmlns:m="http://schemas.openxmlformats.org/officeDocument/2006/math">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𝑅</m:t>
                        </m:r>
                      </m:e>
                      <m:sub>
                        <m:r>
                          <a:rPr lang="en-US" altLang="ja-JP" sz="1800" i="1">
                            <a:latin typeface="Cambria Math" panose="02040503050406030204" pitchFamily="18" charset="0"/>
                            <a:ea typeface="Cambria Math" panose="02040503050406030204" pitchFamily="18" charset="0"/>
                          </a:rPr>
                          <m:t>𝑖𝑗</m:t>
                        </m:r>
                      </m:sub>
                      <m:sup>
                        <m:r>
                          <a:rPr lang="en-US" altLang="ja-JP" sz="1800" i="1">
                            <a:latin typeface="Cambria Math" panose="02040503050406030204" pitchFamily="18" charset="0"/>
                            <a:ea typeface="Cambria Math" panose="02040503050406030204" pitchFamily="18" charset="0"/>
                          </a:rPr>
                          <m:t>𝐵𝑆𝑆𝑁</m:t>
                        </m:r>
                      </m:sup>
                    </m:sSubSup>
                  </m:oMath>
                </a14:m>
                <a:r>
                  <a:rPr lang="ja-JP" altLang="en-US" sz="1800" dirty="0"/>
                  <a:t>は</a:t>
                </a:r>
                <a:endParaRPr lang="en-US" altLang="ja-JP" sz="18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𝑅</m:t>
                          </m:r>
                        </m:e>
                        <m:sub>
                          <m:r>
                            <a:rPr lang="en-US" altLang="ja-JP" sz="1800" i="1">
                              <a:latin typeface="Cambria Math" panose="02040503050406030204" pitchFamily="18" charset="0"/>
                              <a:ea typeface="Cambria Math" panose="02040503050406030204" pitchFamily="18" charset="0"/>
                            </a:rPr>
                            <m:t>𝑖𝑗</m:t>
                          </m:r>
                        </m:sub>
                        <m:sup>
                          <m:r>
                            <a:rPr lang="en-US" altLang="ja-JP" sz="1800" i="1">
                              <a:latin typeface="Cambria Math" panose="02040503050406030204" pitchFamily="18" charset="0"/>
                              <a:ea typeface="Cambria Math" panose="02040503050406030204" pitchFamily="18" charset="0"/>
                            </a:rPr>
                            <m:t>𝐵𝑆𝑆𝑁</m:t>
                          </m:r>
                        </m:sup>
                      </m:sSubSup>
                      <m:r>
                        <a:rPr lang="en-US" altLang="ja-JP" sz="1800" b="0" i="1" smtClean="0">
                          <a:latin typeface="Cambria Math" panose="02040503050406030204" pitchFamily="18" charset="0"/>
                          <a:ea typeface="Cambria Math" panose="02040503050406030204" pitchFamily="18" charset="0"/>
                        </a:rPr>
                        <m:t>=</m:t>
                      </m:r>
                      <m:sSub>
                        <m:sSubPr>
                          <m:ctrlPr>
                            <a:rPr lang="en-US" altLang="ja-JP" sz="1800" b="0" i="1" smtClean="0">
                              <a:latin typeface="Cambria Math" panose="02040503050406030204" pitchFamily="18" charset="0"/>
                              <a:ea typeface="Cambria Math" panose="02040503050406030204" pitchFamily="18" charset="0"/>
                            </a:rPr>
                          </m:ctrlPr>
                        </m:sSubPr>
                        <m:e>
                          <m:acc>
                            <m:accPr>
                              <m:chr m:val="̃"/>
                              <m:ctrlPr>
                                <a:rPr lang="en-US" altLang="ja-JP" sz="1800" b="0" i="1" smtClean="0">
                                  <a:latin typeface="Cambria Math" panose="02040503050406030204" pitchFamily="18" charset="0"/>
                                  <a:ea typeface="Cambria Math" panose="02040503050406030204" pitchFamily="18" charset="0"/>
                                </a:rPr>
                              </m:ctrlPr>
                            </m:accPr>
                            <m:e>
                              <m:r>
                                <a:rPr lang="en-US" altLang="ja-JP" sz="1800" b="0" i="1" smtClean="0">
                                  <a:latin typeface="Cambria Math" panose="02040503050406030204" pitchFamily="18" charset="0"/>
                                  <a:ea typeface="Cambria Math" panose="02040503050406030204" pitchFamily="18" charset="0"/>
                                </a:rPr>
                                <m:t>𝑅</m:t>
                              </m:r>
                            </m:e>
                          </m:acc>
                        </m:e>
                        <m:sub>
                          <m:r>
                            <a:rPr lang="en-US" altLang="ja-JP" sz="1800" b="0" i="1" smtClean="0">
                              <a:latin typeface="Cambria Math" panose="02040503050406030204" pitchFamily="18" charset="0"/>
                              <a:ea typeface="Cambria Math" panose="02040503050406030204" pitchFamily="18" charset="0"/>
                            </a:rPr>
                            <m:t>𝑖𝑗</m:t>
                          </m:r>
                        </m:sub>
                      </m:sSub>
                      <m:r>
                        <a:rPr lang="en-US" altLang="ja-JP" sz="1800" b="0" i="1" smtClean="0">
                          <a:latin typeface="Cambria Math" panose="02040503050406030204" pitchFamily="18" charset="0"/>
                          <a:ea typeface="Cambria Math" panose="02040503050406030204" pitchFamily="18" charset="0"/>
                        </a:rPr>
                        <m:t>+</m:t>
                      </m:r>
                      <m:sSubSup>
                        <m:sSubSupPr>
                          <m:ctrlPr>
                            <a:rPr lang="en-US" altLang="ja-JP" sz="1800" b="0" i="1" smtClean="0">
                              <a:latin typeface="Cambria Math" panose="02040503050406030204" pitchFamily="18" charset="0"/>
                              <a:ea typeface="Cambria Math" panose="02040503050406030204" pitchFamily="18" charset="0"/>
                            </a:rPr>
                          </m:ctrlPr>
                        </m:sSubSupPr>
                        <m:e>
                          <m:r>
                            <a:rPr lang="en-US" altLang="ja-JP" sz="1800" b="0" i="1" smtClean="0">
                              <a:latin typeface="Cambria Math" panose="02040503050406030204" pitchFamily="18" charset="0"/>
                              <a:ea typeface="Cambria Math" panose="02040503050406030204" pitchFamily="18" charset="0"/>
                            </a:rPr>
                            <m:t>𝑅</m:t>
                          </m:r>
                        </m:e>
                        <m:sub>
                          <m:r>
                            <a:rPr lang="en-US" altLang="ja-JP" sz="1800" b="0" i="1" smtClean="0">
                              <a:latin typeface="Cambria Math" panose="02040503050406030204" pitchFamily="18" charset="0"/>
                              <a:ea typeface="Cambria Math" panose="02040503050406030204" pitchFamily="18" charset="0"/>
                            </a:rPr>
                            <m:t>𝑖𝑗</m:t>
                          </m:r>
                        </m:sub>
                        <m:sup>
                          <m:r>
                            <a:rPr lang="en-US" altLang="ja-JP" sz="1800" b="0" i="1" smtClean="0">
                              <a:latin typeface="Cambria Math" panose="02040503050406030204" pitchFamily="18" charset="0"/>
                              <a:ea typeface="Cambria Math" panose="02040503050406030204" pitchFamily="18" charset="0"/>
                            </a:rPr>
                            <m:t>𝜙</m:t>
                          </m:r>
                        </m:sup>
                      </m:sSubSup>
                    </m:oMath>
                    <m:oMath xmlns:m="http://schemas.openxmlformats.org/officeDocument/2006/math">
                      <m:sSubSup>
                        <m:sSubSupPr>
                          <m:ctrlPr>
                            <a:rPr lang="en-US" altLang="ja-JP" sz="1800" i="1">
                              <a:latin typeface="Cambria Math" panose="02040503050406030204" pitchFamily="18" charset="0"/>
                              <a:ea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𝑅</m:t>
                          </m:r>
                        </m:e>
                        <m:sub>
                          <m:r>
                            <a:rPr lang="en-US" altLang="ja-JP" sz="1800" i="1">
                              <a:latin typeface="Cambria Math" panose="02040503050406030204" pitchFamily="18" charset="0"/>
                              <a:ea typeface="Cambria Math" panose="02040503050406030204" pitchFamily="18" charset="0"/>
                            </a:rPr>
                            <m:t>𝑖𝑗</m:t>
                          </m:r>
                        </m:sub>
                        <m:sup>
                          <m:r>
                            <a:rPr lang="en-US" altLang="ja-JP" sz="1800" i="1">
                              <a:latin typeface="Cambria Math" panose="02040503050406030204" pitchFamily="18" charset="0"/>
                              <a:ea typeface="Cambria Math" panose="02040503050406030204" pitchFamily="18" charset="0"/>
                            </a:rPr>
                            <m:t>𝜙</m:t>
                          </m:r>
                        </m:sup>
                      </m:sSubSup>
                      <m:r>
                        <a:rPr lang="en-US" altLang="ja-JP" sz="1800" b="0" i="1" smtClean="0">
                          <a:latin typeface="Cambria Math" panose="02040503050406030204" pitchFamily="18" charset="0"/>
                          <a:ea typeface="Cambria Math" panose="02040503050406030204" pitchFamily="18" charset="0"/>
                        </a:rPr>
                        <m:t>=−2</m:t>
                      </m:r>
                      <m:sSub>
                        <m:sSubPr>
                          <m:ctrlPr>
                            <a:rPr lang="en-US" altLang="ja-JP" sz="1800" b="0" i="1" smtClean="0">
                              <a:latin typeface="Cambria Math" panose="02040503050406030204" pitchFamily="18" charset="0"/>
                              <a:ea typeface="Cambria Math" panose="02040503050406030204" pitchFamily="18" charset="0"/>
                            </a:rPr>
                          </m:ctrlPr>
                        </m:sSubPr>
                        <m:e>
                          <m:acc>
                            <m:accPr>
                              <m:chr m:val="̃"/>
                              <m:ctrlPr>
                                <a:rPr lang="en-US" altLang="ja-JP" sz="1800" b="0" i="1" smtClean="0">
                                  <a:latin typeface="Cambria Math" panose="02040503050406030204" pitchFamily="18" charset="0"/>
                                  <a:ea typeface="Cambria Math" panose="02040503050406030204" pitchFamily="18" charset="0"/>
                                </a:rPr>
                              </m:ctrlPr>
                            </m:accPr>
                            <m:e>
                              <m:r>
                                <a:rPr lang="en-US" altLang="ja-JP" sz="1800" b="0" i="1" smtClean="0">
                                  <a:latin typeface="Cambria Math" panose="02040503050406030204" pitchFamily="18" charset="0"/>
                                  <a:ea typeface="Cambria Math" panose="02040503050406030204" pitchFamily="18" charset="0"/>
                                </a:rPr>
                                <m:t>𝐷</m:t>
                              </m:r>
                            </m:e>
                          </m:acc>
                        </m:e>
                        <m:sub>
                          <m:r>
                            <a:rPr lang="en-US" altLang="ja-JP" sz="1800" b="0" i="1" smtClean="0">
                              <a:latin typeface="Cambria Math" panose="02040503050406030204" pitchFamily="18" charset="0"/>
                              <a:ea typeface="Cambria Math" panose="02040503050406030204" pitchFamily="18" charset="0"/>
                            </a:rPr>
                            <m:t>𝑖</m:t>
                          </m:r>
                        </m:sub>
                      </m:sSub>
                      <m:sSub>
                        <m:sSubPr>
                          <m:ctrlPr>
                            <a:rPr lang="en-US" altLang="ja-JP" sz="1800" i="1">
                              <a:latin typeface="Cambria Math" panose="02040503050406030204" pitchFamily="18" charset="0"/>
                              <a:ea typeface="Cambria Math" panose="02040503050406030204" pitchFamily="18" charset="0"/>
                            </a:rPr>
                          </m:ctrlPr>
                        </m:sSub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i="1">
                                  <a:latin typeface="Cambria Math" panose="02040503050406030204" pitchFamily="18" charset="0"/>
                                  <a:ea typeface="Cambria Math" panose="02040503050406030204" pitchFamily="18" charset="0"/>
                                </a:rPr>
                                <m:t>𝐷</m:t>
                              </m:r>
                            </m:e>
                          </m:acc>
                        </m:e>
                        <m:sub>
                          <m:r>
                            <a:rPr lang="en-US" altLang="ja-JP" sz="1800" b="0" i="1" smtClean="0">
                              <a:latin typeface="Cambria Math" panose="02040503050406030204" pitchFamily="18" charset="0"/>
                              <a:ea typeface="Cambria Math" panose="02040503050406030204" pitchFamily="18" charset="0"/>
                            </a:rPr>
                            <m:t>𝑗</m:t>
                          </m:r>
                        </m:sub>
                      </m:sSub>
                      <m:r>
                        <a:rPr lang="en-US" altLang="ja-JP" sz="1800" i="1">
                          <a:latin typeface="Cambria Math" panose="02040503050406030204" pitchFamily="18" charset="0"/>
                          <a:ea typeface="Cambria Math" panose="02040503050406030204" pitchFamily="18" charset="0"/>
                        </a:rPr>
                        <m:t>𝜙</m:t>
                      </m:r>
                      <m:r>
                        <a:rPr lang="en-US" altLang="ja-JP" sz="1800" b="0" i="1" smtClean="0">
                          <a:latin typeface="Cambria Math" panose="02040503050406030204" pitchFamily="18" charset="0"/>
                          <a:ea typeface="Cambria Math" panose="02040503050406030204" pitchFamily="18" charset="0"/>
                        </a:rPr>
                        <m:t>−2</m:t>
                      </m:r>
                      <m:sSub>
                        <m:sSubPr>
                          <m:ctrlPr>
                            <a:rPr lang="en-US" altLang="ja-JP" sz="1800" i="1">
                              <a:latin typeface="Cambria Math" panose="02040503050406030204" pitchFamily="18" charset="0"/>
                              <a:ea typeface="Cambria Math" panose="02040503050406030204" pitchFamily="18" charset="0"/>
                            </a:rPr>
                          </m:ctrlPr>
                        </m:sSub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i="1">
                                  <a:latin typeface="Cambria Math" panose="02040503050406030204" pitchFamily="18" charset="0"/>
                                  <a:ea typeface="Cambria Math" panose="02040503050406030204" pitchFamily="18" charset="0"/>
                                </a:rPr>
                                <m:t>𝛾</m:t>
                              </m:r>
                            </m:e>
                          </m:acc>
                        </m:e>
                        <m:sub>
                          <m:r>
                            <a:rPr lang="en-US" altLang="ja-JP" sz="1800" i="1">
                              <a:latin typeface="Cambria Math" panose="02040503050406030204" pitchFamily="18" charset="0"/>
                              <a:ea typeface="Cambria Math" panose="02040503050406030204" pitchFamily="18" charset="0"/>
                            </a:rPr>
                            <m:t>𝑖𝑗</m:t>
                          </m:r>
                        </m:sub>
                      </m:sSub>
                      <m:sSup>
                        <m:sSupPr>
                          <m:ctrlPr>
                            <a:rPr lang="en-US" altLang="ja-JP" sz="1800" i="1" smtClean="0">
                              <a:latin typeface="Cambria Math" panose="02040503050406030204" pitchFamily="18" charset="0"/>
                              <a:ea typeface="Cambria Math" panose="02040503050406030204" pitchFamily="18" charset="0"/>
                            </a:rPr>
                          </m:ctrlPr>
                        </m:sSupPr>
                        <m:e>
                          <m:acc>
                            <m:accPr>
                              <m:chr m:val="̃"/>
                              <m:ctrlPr>
                                <a:rPr lang="en-US" altLang="ja-JP" sz="1800" i="1" smtClean="0">
                                  <a:latin typeface="Cambria Math" panose="02040503050406030204" pitchFamily="18" charset="0"/>
                                  <a:ea typeface="Cambria Math" panose="02040503050406030204" pitchFamily="18" charset="0"/>
                                </a:rPr>
                              </m:ctrlPr>
                            </m:accPr>
                            <m:e>
                              <m:r>
                                <a:rPr lang="en-US" altLang="ja-JP" sz="1800" b="0" i="1" smtClean="0">
                                  <a:latin typeface="Cambria Math" panose="02040503050406030204" pitchFamily="18" charset="0"/>
                                  <a:ea typeface="Cambria Math" panose="02040503050406030204" pitchFamily="18" charset="0"/>
                                </a:rPr>
                                <m:t>𝐷</m:t>
                              </m:r>
                            </m:e>
                          </m:acc>
                        </m:e>
                        <m:sup>
                          <m:r>
                            <a:rPr lang="en-US" altLang="ja-JP" sz="1800" b="0" i="1" smtClean="0">
                              <a:latin typeface="Cambria Math" panose="02040503050406030204" pitchFamily="18" charset="0"/>
                              <a:ea typeface="Cambria Math" panose="02040503050406030204" pitchFamily="18" charset="0"/>
                            </a:rPr>
                            <m:t>𝑙</m:t>
                          </m:r>
                        </m:sup>
                      </m:sSup>
                      <m:sSub>
                        <m:sSubPr>
                          <m:ctrlPr>
                            <a:rPr lang="en-US" altLang="ja-JP" sz="1800" i="1">
                              <a:latin typeface="Cambria Math" panose="02040503050406030204" pitchFamily="18" charset="0"/>
                              <a:ea typeface="Cambria Math" panose="02040503050406030204" pitchFamily="18" charset="0"/>
                            </a:rPr>
                          </m:ctrlPr>
                        </m:sSub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i="1">
                                  <a:latin typeface="Cambria Math" panose="02040503050406030204" pitchFamily="18" charset="0"/>
                                  <a:ea typeface="Cambria Math" panose="02040503050406030204" pitchFamily="18" charset="0"/>
                                </a:rPr>
                                <m:t>𝐷</m:t>
                              </m:r>
                            </m:e>
                          </m:acc>
                        </m:e>
                        <m:sub>
                          <m:r>
                            <a:rPr lang="en-US" altLang="ja-JP" sz="1800" b="0" i="1" smtClean="0">
                              <a:latin typeface="Cambria Math" panose="02040503050406030204" pitchFamily="18" charset="0"/>
                              <a:ea typeface="Cambria Math" panose="02040503050406030204" pitchFamily="18" charset="0"/>
                            </a:rPr>
                            <m:t>𝑙</m:t>
                          </m:r>
                        </m:sub>
                      </m:sSub>
                      <m:r>
                        <a:rPr lang="en-US" altLang="ja-JP" sz="1800" i="1">
                          <a:latin typeface="Cambria Math" panose="02040503050406030204" pitchFamily="18" charset="0"/>
                          <a:ea typeface="Cambria Math" panose="02040503050406030204" pitchFamily="18" charset="0"/>
                        </a:rPr>
                        <m:t>𝜙</m:t>
                      </m:r>
                      <m:r>
                        <a:rPr lang="en-US" altLang="ja-JP" sz="1800" b="0" i="1" smtClean="0">
                          <a:latin typeface="Cambria Math" panose="02040503050406030204" pitchFamily="18" charset="0"/>
                          <a:ea typeface="Cambria Math" panose="02040503050406030204" pitchFamily="18" charset="0"/>
                        </a:rPr>
                        <m:t>+4</m:t>
                      </m:r>
                      <m:d>
                        <m:dPr>
                          <m:ctrlPr>
                            <a:rPr lang="en-US" altLang="ja-JP" sz="1800" b="0" i="1" smtClean="0">
                              <a:latin typeface="Cambria Math" panose="02040503050406030204" pitchFamily="18" charset="0"/>
                              <a:ea typeface="Cambria Math" panose="02040503050406030204" pitchFamily="18" charset="0"/>
                            </a:rPr>
                          </m:ctrlPr>
                        </m:dPr>
                        <m:e>
                          <m:sSub>
                            <m:sSubPr>
                              <m:ctrlPr>
                                <a:rPr lang="en-US" altLang="ja-JP" sz="1800" i="1">
                                  <a:latin typeface="Cambria Math" panose="02040503050406030204" pitchFamily="18" charset="0"/>
                                  <a:ea typeface="Cambria Math" panose="02040503050406030204" pitchFamily="18" charset="0"/>
                                </a:rPr>
                              </m:ctrlPr>
                            </m:sSub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i="1">
                                      <a:latin typeface="Cambria Math" panose="02040503050406030204" pitchFamily="18" charset="0"/>
                                      <a:ea typeface="Cambria Math" panose="02040503050406030204" pitchFamily="18" charset="0"/>
                                    </a:rPr>
                                    <m:t>𝐷</m:t>
                                  </m:r>
                                </m:e>
                              </m:acc>
                            </m:e>
                            <m:sub>
                              <m:r>
                                <a:rPr lang="en-US" altLang="ja-JP" sz="1800" i="1">
                                  <a:latin typeface="Cambria Math" panose="02040503050406030204" pitchFamily="18" charset="0"/>
                                  <a:ea typeface="Cambria Math" panose="02040503050406030204" pitchFamily="18" charset="0"/>
                                </a:rPr>
                                <m:t>𝑖</m:t>
                              </m:r>
                            </m:sub>
                          </m:sSub>
                          <m:r>
                            <a:rPr lang="en-US" altLang="ja-JP" sz="1800" i="1">
                              <a:latin typeface="Cambria Math" panose="02040503050406030204" pitchFamily="18" charset="0"/>
                              <a:ea typeface="Cambria Math" panose="02040503050406030204" pitchFamily="18" charset="0"/>
                            </a:rPr>
                            <m:t>𝜙</m:t>
                          </m:r>
                        </m:e>
                      </m:d>
                      <m:d>
                        <m:dPr>
                          <m:ctrlPr>
                            <a:rPr lang="en-US" altLang="ja-JP" sz="1800" b="0" i="1" smtClean="0">
                              <a:latin typeface="Cambria Math" panose="02040503050406030204" pitchFamily="18" charset="0"/>
                              <a:ea typeface="Cambria Math" panose="02040503050406030204" pitchFamily="18" charset="0"/>
                            </a:rPr>
                          </m:ctrlPr>
                        </m:dPr>
                        <m:e>
                          <m:sSub>
                            <m:sSubPr>
                              <m:ctrlPr>
                                <a:rPr lang="en-US" altLang="ja-JP" sz="1800" i="1">
                                  <a:latin typeface="Cambria Math" panose="02040503050406030204" pitchFamily="18" charset="0"/>
                                  <a:ea typeface="Cambria Math" panose="02040503050406030204" pitchFamily="18" charset="0"/>
                                </a:rPr>
                              </m:ctrlPr>
                            </m:sSub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i="1">
                                      <a:latin typeface="Cambria Math" panose="02040503050406030204" pitchFamily="18" charset="0"/>
                                      <a:ea typeface="Cambria Math" panose="02040503050406030204" pitchFamily="18" charset="0"/>
                                    </a:rPr>
                                    <m:t>𝐷</m:t>
                                  </m:r>
                                </m:e>
                              </m:acc>
                            </m:e>
                            <m:sub>
                              <m:r>
                                <a:rPr lang="en-US" altLang="ja-JP" sz="1800" i="1">
                                  <a:latin typeface="Cambria Math" panose="02040503050406030204" pitchFamily="18" charset="0"/>
                                  <a:ea typeface="Cambria Math" panose="02040503050406030204" pitchFamily="18" charset="0"/>
                                </a:rPr>
                                <m:t>𝑗</m:t>
                              </m:r>
                            </m:sub>
                          </m:sSub>
                          <m:r>
                            <a:rPr lang="en-US" altLang="ja-JP" sz="1800" i="1">
                              <a:latin typeface="Cambria Math" panose="02040503050406030204" pitchFamily="18" charset="0"/>
                              <a:ea typeface="Cambria Math" panose="02040503050406030204" pitchFamily="18" charset="0"/>
                            </a:rPr>
                            <m:t>𝜙</m:t>
                          </m:r>
                        </m:e>
                      </m:d>
                      <m:r>
                        <a:rPr lang="en-US" altLang="ja-JP" sz="1800" b="0" i="1" smtClean="0">
                          <a:latin typeface="Cambria Math" panose="02040503050406030204" pitchFamily="18" charset="0"/>
                          <a:ea typeface="Cambria Math" panose="02040503050406030204" pitchFamily="18" charset="0"/>
                        </a:rPr>
                        <m:t>−4</m:t>
                      </m:r>
                      <m:sSub>
                        <m:sSubPr>
                          <m:ctrlPr>
                            <a:rPr lang="en-US" altLang="ja-JP" sz="1800" i="1">
                              <a:latin typeface="Cambria Math" panose="02040503050406030204" pitchFamily="18" charset="0"/>
                              <a:ea typeface="Cambria Math" panose="02040503050406030204" pitchFamily="18" charset="0"/>
                            </a:rPr>
                          </m:ctrlPr>
                        </m:sSub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i="1">
                                  <a:latin typeface="Cambria Math" panose="02040503050406030204" pitchFamily="18" charset="0"/>
                                  <a:ea typeface="Cambria Math" panose="02040503050406030204" pitchFamily="18" charset="0"/>
                                </a:rPr>
                                <m:t>𝛾</m:t>
                              </m:r>
                            </m:e>
                          </m:acc>
                        </m:e>
                        <m:sub>
                          <m:r>
                            <a:rPr lang="en-US" altLang="ja-JP" sz="1800" i="1">
                              <a:latin typeface="Cambria Math" panose="02040503050406030204" pitchFamily="18" charset="0"/>
                              <a:ea typeface="Cambria Math" panose="02040503050406030204" pitchFamily="18" charset="0"/>
                            </a:rPr>
                            <m:t>𝑖𝑗</m:t>
                          </m:r>
                        </m:sub>
                      </m:sSub>
                      <m:r>
                        <a:rPr lang="en-US" altLang="ja-JP" sz="1800" b="0" i="1" smtClean="0">
                          <a:latin typeface="Cambria Math" panose="02040503050406030204" pitchFamily="18" charset="0"/>
                          <a:ea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i="1">
                                  <a:latin typeface="Cambria Math" panose="02040503050406030204" pitchFamily="18" charset="0"/>
                                  <a:ea typeface="Cambria Math" panose="02040503050406030204" pitchFamily="18" charset="0"/>
                                </a:rPr>
                                <m:t>𝐷</m:t>
                              </m:r>
                            </m:e>
                          </m:acc>
                        </m:e>
                        <m:sup>
                          <m:r>
                            <a:rPr lang="en-US" altLang="ja-JP" sz="1800" i="1">
                              <a:latin typeface="Cambria Math" panose="02040503050406030204" pitchFamily="18" charset="0"/>
                              <a:ea typeface="Cambria Math" panose="02040503050406030204" pitchFamily="18" charset="0"/>
                            </a:rPr>
                            <m:t>𝑙</m:t>
                          </m:r>
                        </m:sup>
                      </m:sSup>
                      <m:r>
                        <a:rPr lang="en-US" altLang="ja-JP" sz="1800" i="1">
                          <a:latin typeface="Cambria Math" panose="02040503050406030204" pitchFamily="18" charset="0"/>
                          <a:ea typeface="Cambria Math" panose="02040503050406030204" pitchFamily="18" charset="0"/>
                        </a:rPr>
                        <m:t>𝜙</m:t>
                      </m:r>
                      <m:r>
                        <a:rPr lang="en-US" altLang="ja-JP" sz="1800" b="0" i="1" smtClean="0">
                          <a:latin typeface="Cambria Math" panose="02040503050406030204" pitchFamily="18" charset="0"/>
                          <a:ea typeface="Cambria Math" panose="02040503050406030204" pitchFamily="18" charset="0"/>
                        </a:rPr>
                        <m:t>)</m:t>
                      </m:r>
                      <m:r>
                        <a:rPr lang="en-US" altLang="ja-JP" sz="1800" b="0" i="0" smtClean="0">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ea typeface="Cambria Math" panose="02040503050406030204" pitchFamily="18" charset="0"/>
                            </a:rPr>
                          </m:ctrlPr>
                        </m:sSub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i="1">
                                  <a:latin typeface="Cambria Math" panose="02040503050406030204" pitchFamily="18" charset="0"/>
                                  <a:ea typeface="Cambria Math" panose="02040503050406030204" pitchFamily="18" charset="0"/>
                                </a:rPr>
                                <m:t>𝐷</m:t>
                              </m:r>
                            </m:e>
                          </m:acc>
                        </m:e>
                        <m:sub>
                          <m:r>
                            <a:rPr lang="en-US" altLang="ja-JP" sz="1800" i="1">
                              <a:latin typeface="Cambria Math" panose="02040503050406030204" pitchFamily="18" charset="0"/>
                              <a:ea typeface="Cambria Math" panose="02040503050406030204" pitchFamily="18" charset="0"/>
                            </a:rPr>
                            <m:t>𝑙</m:t>
                          </m:r>
                        </m:sub>
                      </m:sSub>
                      <m:r>
                        <a:rPr lang="en-US" altLang="ja-JP" sz="1800" i="1">
                          <a:latin typeface="Cambria Math" panose="02040503050406030204" pitchFamily="18" charset="0"/>
                          <a:ea typeface="Cambria Math" panose="02040503050406030204" pitchFamily="18" charset="0"/>
                        </a:rPr>
                        <m:t>𝜙</m:t>
                      </m:r>
                      <m:r>
                        <a:rPr lang="en-US" altLang="ja-JP" sz="1800" b="0" i="0" smtClean="0">
                          <a:latin typeface="Cambria Math" panose="02040503050406030204" pitchFamily="18" charset="0"/>
                          <a:ea typeface="Cambria Math" panose="02040503050406030204" pitchFamily="18" charset="0"/>
                        </a:rPr>
                        <m:t>)</m:t>
                      </m:r>
                    </m:oMath>
                  </m:oMathPara>
                </a14:m>
                <a:endParaRPr lang="en-US" altLang="ja-JP" sz="1800" dirty="0"/>
              </a:p>
              <a:p>
                <a:pPr marL="0" indent="0">
                  <a:buNone/>
                </a:pPr>
                <a14:m>
                  <m:oMath xmlns:m="http://schemas.openxmlformats.org/officeDocument/2006/math">
                    <m:sSub>
                      <m:sSubPr>
                        <m:ctrlPr>
                          <a:rPr lang="en-US" altLang="ja-JP" sz="1800" b="0" i="1" smtClean="0">
                            <a:latin typeface="Cambria Math" panose="02040503050406030204" pitchFamily="18" charset="0"/>
                            <a:ea typeface="Cambria Math" panose="02040503050406030204" pitchFamily="18" charset="0"/>
                          </a:rPr>
                        </m:ctrlPr>
                      </m:sSubPr>
                      <m:e>
                        <m:acc>
                          <m:accPr>
                            <m:chr m:val="̃"/>
                            <m:ctrlPr>
                              <a:rPr lang="en-US" altLang="ja-JP" sz="1800" b="0" i="1" smtClean="0">
                                <a:latin typeface="Cambria Math" panose="02040503050406030204" pitchFamily="18" charset="0"/>
                                <a:ea typeface="Cambria Math" panose="02040503050406030204" pitchFamily="18" charset="0"/>
                              </a:rPr>
                            </m:ctrlPr>
                          </m:accPr>
                          <m:e>
                            <m:r>
                              <a:rPr lang="en-US" altLang="ja-JP" sz="1800" b="0" i="1" smtClean="0">
                                <a:latin typeface="Cambria Math" panose="02040503050406030204" pitchFamily="18" charset="0"/>
                                <a:ea typeface="Cambria Math" panose="02040503050406030204" pitchFamily="18" charset="0"/>
                              </a:rPr>
                              <m:t>𝑅</m:t>
                            </m:r>
                          </m:e>
                        </m:acc>
                      </m:e>
                      <m:sub>
                        <m:r>
                          <a:rPr lang="en-US" altLang="ja-JP" sz="1800" b="0" i="1" smtClean="0">
                            <a:latin typeface="Cambria Math" panose="02040503050406030204" pitchFamily="18" charset="0"/>
                            <a:ea typeface="Cambria Math" panose="02040503050406030204" pitchFamily="18" charset="0"/>
                          </a:rPr>
                          <m:t>𝑖𝑗</m:t>
                        </m:r>
                      </m:sub>
                    </m:sSub>
                  </m:oMath>
                </a14:m>
                <a:r>
                  <a:rPr lang="en-US" altLang="ja-JP" sz="1800" dirty="0"/>
                  <a:t>, </a:t>
                </a:r>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i="1">
                                <a:latin typeface="Cambria Math" panose="02040503050406030204" pitchFamily="18" charset="0"/>
                                <a:ea typeface="Cambria Math" panose="02040503050406030204" pitchFamily="18" charset="0"/>
                              </a:rPr>
                              <m:t>𝐷</m:t>
                            </m:r>
                          </m:e>
                        </m:acc>
                      </m:e>
                      <m:sub>
                        <m:r>
                          <a:rPr lang="en-US" altLang="ja-JP" sz="1800" i="1">
                            <a:latin typeface="Cambria Math" panose="02040503050406030204" pitchFamily="18" charset="0"/>
                            <a:ea typeface="Cambria Math" panose="02040503050406030204" pitchFamily="18" charset="0"/>
                          </a:rPr>
                          <m:t>𝑖</m:t>
                        </m:r>
                      </m:sub>
                    </m:sSub>
                  </m:oMath>
                </a14:m>
                <a:r>
                  <a:rPr lang="en-US" altLang="ja-JP" sz="1800" dirty="0"/>
                  <a:t> </a:t>
                </a:r>
                <a:r>
                  <a:rPr lang="ja-JP" altLang="en-US" sz="1800" dirty="0"/>
                  <a:t>はそれぞれ</a:t>
                </a:r>
                <a:r>
                  <a:rPr lang="en-US" altLang="ja-JP" sz="1800" dirty="0"/>
                  <a:t> </a:t>
                </a:r>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acc>
                          <m:accPr>
                            <m:chr m:val="̃"/>
                            <m:ctrlPr>
                              <a:rPr lang="en-US" altLang="ja-JP" sz="1800" i="1">
                                <a:latin typeface="Cambria Math" panose="02040503050406030204" pitchFamily="18" charset="0"/>
                                <a:ea typeface="Cambria Math" panose="02040503050406030204" pitchFamily="18" charset="0"/>
                              </a:rPr>
                            </m:ctrlPr>
                          </m:accPr>
                          <m:e>
                            <m:r>
                              <a:rPr lang="en-US" altLang="ja-JP" sz="1800" i="1">
                                <a:latin typeface="Cambria Math" panose="02040503050406030204" pitchFamily="18" charset="0"/>
                                <a:ea typeface="Cambria Math" panose="02040503050406030204" pitchFamily="18" charset="0"/>
                              </a:rPr>
                              <m:t>𝛾</m:t>
                            </m:r>
                          </m:e>
                        </m:acc>
                      </m:e>
                      <m:sub>
                        <m:r>
                          <a:rPr lang="en-US" altLang="ja-JP" sz="1800" i="1">
                            <a:latin typeface="Cambria Math" panose="02040503050406030204" pitchFamily="18" charset="0"/>
                            <a:ea typeface="Cambria Math" panose="02040503050406030204" pitchFamily="18" charset="0"/>
                          </a:rPr>
                          <m:t>𝑖𝑗</m:t>
                        </m:r>
                      </m:sub>
                    </m:sSub>
                  </m:oMath>
                </a14:m>
                <a:r>
                  <a:rPr lang="en-US" altLang="ja-JP" sz="1800" dirty="0"/>
                  <a:t> </a:t>
                </a:r>
                <a:r>
                  <a:rPr lang="ja-JP" altLang="en-US" sz="1800"/>
                  <a:t>で作ったリッチテンソルと空間に関する共変微分である。</a:t>
                </a:r>
                <a:endParaRPr lang="en-US" altLang="ja-JP" sz="1800" dirty="0"/>
              </a:p>
              <a:p>
                <a:pPr marL="0" indent="0">
                  <a:buNone/>
                </a:pPr>
                <a:endParaRPr lang="en-US" altLang="ja-JP" sz="1800" dirty="0"/>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603" t="-57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17436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3.1.2 BSSN</a:t>
            </a:r>
            <a:r>
              <a:rPr kumimoji="1" lang="ja-JP" altLang="en-US" sz="4000"/>
              <a:t>形式</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buNone/>
            </a:pPr>
            <a:r>
              <a:rPr lang="en-US" altLang="ja-JP" sz="1800" dirty="0"/>
              <a:t>(3.13a),(3.13b)</a:t>
            </a:r>
            <a:r>
              <a:rPr lang="ja-JP" altLang="en-US" sz="1800"/>
              <a:t>式はそれぞれ</a:t>
            </a:r>
            <a:r>
              <a:rPr lang="en-US" altLang="ja-JP" sz="1800" dirty="0"/>
              <a:t>Hamiltonian constrain, Momentum constraint </a:t>
            </a:r>
            <a:r>
              <a:rPr lang="ja-JP" altLang="en-US" sz="1800"/>
              <a:t>、</a:t>
            </a:r>
            <a:endParaRPr lang="en-US" altLang="ja-JP" sz="1800" dirty="0"/>
          </a:p>
          <a:p>
            <a:pPr marL="0" indent="0">
              <a:buNone/>
            </a:pPr>
            <a:r>
              <a:rPr lang="en-US" altLang="ja-JP" sz="1800" dirty="0"/>
              <a:t>(3.13c),(3.13d),(3.13e)</a:t>
            </a:r>
            <a:r>
              <a:rPr lang="ja-JP" altLang="en-US" sz="1800"/>
              <a:t>式は代数的な拘束方程式である。</a:t>
            </a:r>
            <a:endParaRPr lang="en-US" altLang="ja-JP" sz="1800" dirty="0"/>
          </a:p>
          <a:p>
            <a:pPr marL="0" indent="0">
              <a:buNone/>
            </a:pPr>
            <a:r>
              <a:rPr lang="en-US" altLang="ja-JP" sz="1800" dirty="0"/>
              <a:t>BSSN</a:t>
            </a:r>
            <a:r>
              <a:rPr lang="ja-JP" altLang="en-US" sz="1800"/>
              <a:t>形式が</a:t>
            </a:r>
            <a:r>
              <a:rPr lang="en-US" altLang="ja-JP" sz="1800" dirty="0"/>
              <a:t>ADM</a:t>
            </a:r>
            <a:r>
              <a:rPr lang="ja-JP" altLang="en-US" sz="1800"/>
              <a:t>形式に比べて安定なのは、発展方程式の右辺を</a:t>
            </a:r>
            <a:r>
              <a:rPr lang="en-US" altLang="ja-JP" sz="1800" dirty="0"/>
              <a:t>Momentum constraint </a:t>
            </a:r>
            <a:r>
              <a:rPr lang="ja-JP" altLang="en-US" sz="1800"/>
              <a:t>を用いて修正したからである。</a:t>
            </a:r>
            <a:endParaRPr lang="en-US" altLang="ja-JP" sz="1800" dirty="0"/>
          </a:p>
          <a:p>
            <a:pPr marL="0" indent="0">
              <a:buNone/>
            </a:pPr>
            <a:r>
              <a:rPr lang="ja-JP" altLang="en-US" sz="1800"/>
              <a:t>実際に</a:t>
            </a:r>
            <a:r>
              <a:rPr lang="en-US" altLang="ja-JP" sz="1800" dirty="0"/>
              <a:t>BSSN</a:t>
            </a:r>
            <a:r>
              <a:rPr lang="ja-JP" altLang="en-US" sz="1800"/>
              <a:t>形式では誤差が時間発展せずに、長時間安定して計算を行えることが確認されている。</a:t>
            </a:r>
            <a:endParaRPr lang="en-US" altLang="ja-JP" sz="1800" dirty="0"/>
          </a:p>
        </p:txBody>
      </p:sp>
    </p:spTree>
    <p:extLst>
      <p:ext uri="{BB962C8B-B14F-4D97-AF65-F5344CB8AC3E}">
        <p14:creationId xmlns:p14="http://schemas.microsoft.com/office/powerpoint/2010/main" val="2265556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1. In</a:t>
            </a:r>
            <a:r>
              <a:rPr lang="en-US" altLang="ja-JP" sz="4000" dirty="0"/>
              <a:t>troduction</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lnSpc>
                <a:spcPct val="110000"/>
              </a:lnSpc>
              <a:buNone/>
            </a:pPr>
            <a:endParaRPr lang="en-US" altLang="ja-JP" sz="1800" dirty="0"/>
          </a:p>
          <a:p>
            <a:pPr marL="0" indent="0">
              <a:lnSpc>
                <a:spcPct val="110000"/>
              </a:lnSpc>
              <a:buNone/>
            </a:pPr>
            <a:r>
              <a:rPr lang="ja-JP" altLang="en-US" sz="1800"/>
              <a:t>①の例：</a:t>
            </a:r>
            <a:r>
              <a:rPr lang="en-US" altLang="ja-JP" sz="1800" dirty="0"/>
              <a:t> Schwarzschild</a:t>
            </a:r>
            <a:r>
              <a:rPr lang="ja-JP" altLang="en-US" sz="1800"/>
              <a:t>解</a:t>
            </a:r>
            <a:endParaRPr lang="en-US" altLang="ja-JP" sz="1800" dirty="0"/>
          </a:p>
          <a:p>
            <a:pPr marL="0" indent="0">
              <a:lnSpc>
                <a:spcPct val="110000"/>
              </a:lnSpc>
              <a:buNone/>
            </a:pPr>
            <a:r>
              <a:rPr lang="ja-JP" altLang="en-US" sz="1800"/>
              <a:t>　　　</a:t>
            </a:r>
            <a:r>
              <a:rPr lang="en-US" altLang="ja-JP" sz="1800" dirty="0"/>
              <a:t> </a:t>
            </a:r>
            <a:r>
              <a:rPr lang="ja-JP" altLang="en-US" sz="1800"/>
              <a:t>　静的球対称時空を仮定することで解析的に解ける</a:t>
            </a:r>
            <a:endParaRPr lang="en-US" altLang="ja-JP" sz="1800" dirty="0"/>
          </a:p>
          <a:p>
            <a:pPr marL="0" indent="0">
              <a:lnSpc>
                <a:spcPct val="110000"/>
              </a:lnSpc>
              <a:buNone/>
            </a:pPr>
            <a:endParaRPr lang="en-US" altLang="ja-JP" sz="1800" dirty="0"/>
          </a:p>
          <a:p>
            <a:pPr marL="0" indent="0">
              <a:lnSpc>
                <a:spcPct val="110000"/>
              </a:lnSpc>
              <a:buNone/>
            </a:pPr>
            <a:endParaRPr lang="en-US" altLang="ja-JP" sz="1800" dirty="0"/>
          </a:p>
          <a:p>
            <a:pPr marL="0" indent="0">
              <a:lnSpc>
                <a:spcPct val="110000"/>
              </a:lnSpc>
              <a:buNone/>
            </a:pPr>
            <a:r>
              <a:rPr lang="ja-JP" altLang="en-US" sz="1800"/>
              <a:t>①＆③の例：宇宙膨張</a:t>
            </a:r>
            <a:endParaRPr lang="en-US" altLang="ja-JP" sz="1800" dirty="0"/>
          </a:p>
          <a:p>
            <a:pPr marL="0" indent="0">
              <a:lnSpc>
                <a:spcPct val="110000"/>
              </a:lnSpc>
              <a:buNone/>
            </a:pPr>
            <a:r>
              <a:rPr lang="ja-JP" altLang="en-US" sz="1800"/>
              <a:t>　　　　　</a:t>
            </a:r>
            <a:r>
              <a:rPr lang="ja-JP" altLang="en-US" sz="1800" dirty="0"/>
              <a:t>　</a:t>
            </a:r>
            <a:r>
              <a:rPr lang="ja-JP" altLang="en-US" sz="1800"/>
              <a:t>仮定　　・一様等方かつ平坦な時空</a:t>
            </a:r>
            <a:r>
              <a:rPr lang="en-US" altLang="ja-JP" sz="1800" dirty="0"/>
              <a:t>(FLRW</a:t>
            </a:r>
            <a:r>
              <a:rPr lang="ja-JP" altLang="en-US" sz="1800"/>
              <a:t>時空</a:t>
            </a:r>
            <a:r>
              <a:rPr lang="en-US" altLang="ja-JP" sz="1800" dirty="0"/>
              <a:t>)</a:t>
            </a:r>
          </a:p>
          <a:p>
            <a:pPr marL="0" indent="0">
              <a:lnSpc>
                <a:spcPct val="110000"/>
              </a:lnSpc>
              <a:buNone/>
            </a:pPr>
            <a:r>
              <a:rPr lang="ja-JP" altLang="en-US" sz="1800"/>
              <a:t>　　　　　　　</a:t>
            </a:r>
            <a:r>
              <a:rPr lang="en-US" altLang="ja-JP" sz="1800" dirty="0"/>
              <a:t> </a:t>
            </a:r>
            <a:r>
              <a:rPr lang="ja-JP" altLang="en-US" sz="1800"/>
              <a:t>　</a:t>
            </a:r>
            <a:r>
              <a:rPr lang="en-US" altLang="ja-JP" sz="1800" dirty="0"/>
              <a:t> </a:t>
            </a:r>
            <a:r>
              <a:rPr lang="ja-JP" altLang="en-US" sz="1800"/>
              <a:t>　</a:t>
            </a:r>
            <a:r>
              <a:rPr lang="en-US" altLang="ja-JP" sz="1800" dirty="0"/>
              <a:t>(</a:t>
            </a:r>
            <a:r>
              <a:rPr lang="ja-JP" altLang="en-US" sz="1800"/>
              <a:t>・完全流体のエネルギー・運動量テンソル</a:t>
            </a:r>
            <a:r>
              <a:rPr lang="en-US" altLang="ja-JP" sz="1800" dirty="0"/>
              <a:t>)</a:t>
            </a:r>
          </a:p>
          <a:p>
            <a:pPr marL="0" indent="0">
              <a:lnSpc>
                <a:spcPct val="110000"/>
              </a:lnSpc>
              <a:buNone/>
            </a:pPr>
            <a:r>
              <a:rPr lang="en-US" altLang="ja-JP" sz="1800" dirty="0"/>
              <a:t>	</a:t>
            </a:r>
            <a:r>
              <a:rPr lang="ja-JP" altLang="en-US" sz="1800"/>
              <a:t>　</a:t>
            </a:r>
            <a:r>
              <a:rPr lang="ja-JP" altLang="en-US" sz="1800" dirty="0"/>
              <a:t>　</a:t>
            </a:r>
            <a:r>
              <a:rPr lang="en-US" altLang="ja-JP" sz="1800" dirty="0"/>
              <a:t>→Friedmann</a:t>
            </a:r>
            <a:r>
              <a:rPr lang="ja-JP" altLang="en-US" sz="1800"/>
              <a:t>方程式　</a:t>
            </a:r>
            <a:endParaRPr lang="en-US" altLang="ja-JP" sz="1800" dirty="0"/>
          </a:p>
          <a:p>
            <a:pPr marL="0" indent="0">
              <a:lnSpc>
                <a:spcPct val="110000"/>
              </a:lnSpc>
              <a:buNone/>
            </a:pPr>
            <a:r>
              <a:rPr lang="ja-JP" altLang="en-US" sz="1800"/>
              <a:t>　　　　　</a:t>
            </a:r>
            <a:r>
              <a:rPr lang="ja-JP" altLang="en-US" sz="1800" dirty="0"/>
              <a:t>　</a:t>
            </a:r>
            <a:r>
              <a:rPr lang="en-US" altLang="ja-JP" sz="1800" dirty="0"/>
              <a:t>→</a:t>
            </a:r>
            <a:r>
              <a:rPr lang="ja-JP" altLang="en-US" sz="1800"/>
              <a:t>数値解析することで宇宙論パラメータがもとまる（課題シリーズ参照）</a:t>
            </a:r>
            <a:endParaRPr lang="en-US" altLang="ja-JP" sz="1800"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A4E7F05-4A1E-41B3-7D4E-7320631FED38}"/>
                  </a:ext>
                </a:extLst>
              </p:cNvPr>
              <p:cNvSpPr txBox="1"/>
              <p:nvPr/>
            </p:nvSpPr>
            <p:spPr>
              <a:xfrm>
                <a:off x="2760261" y="3424959"/>
                <a:ext cx="6668430" cy="580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𝑑𝑠</m:t>
                          </m:r>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2</m:t>
                              </m:r>
                              <m:r>
                                <a:rPr kumimoji="1" lang="en-US" altLang="ja-JP" b="0" i="1" smtClean="0">
                                  <a:latin typeface="Cambria Math" panose="02040503050406030204" pitchFamily="18" charset="0"/>
                                </a:rPr>
                                <m:t>𝑀</m:t>
                              </m:r>
                            </m:num>
                            <m:den>
                              <m:r>
                                <a:rPr kumimoji="1" lang="en-US" altLang="ja-JP" b="0" i="1" smtClean="0">
                                  <a:latin typeface="Cambria Math" panose="02040503050406030204" pitchFamily="18" charset="0"/>
                                </a:rPr>
                                <m:t>𝑟</m:t>
                              </m:r>
                            </m:den>
                          </m:f>
                        </m:e>
                      </m:d>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𝑑𝑡</m:t>
                          </m:r>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d>
                            <m:dPr>
                              <m:ctrlPr>
                                <a:rPr lang="en-US" altLang="ja-JP" i="1">
                                  <a:latin typeface="Cambria Math" panose="02040503050406030204" pitchFamily="18" charset="0"/>
                                </a:rPr>
                              </m:ctrlPr>
                            </m:dPr>
                            <m:e>
                              <m:r>
                                <a:rPr lang="en-US" altLang="ja-JP" i="1">
                                  <a:latin typeface="Cambria Math" panose="02040503050406030204" pitchFamily="18" charset="0"/>
                                </a:rPr>
                                <m:t>1−</m:t>
                              </m:r>
                              <m:f>
                                <m:fPr>
                                  <m:ctrlPr>
                                    <a:rPr lang="en-US" altLang="ja-JP" i="1">
                                      <a:latin typeface="Cambria Math" panose="02040503050406030204" pitchFamily="18" charset="0"/>
                                    </a:rPr>
                                  </m:ctrlPr>
                                </m:fPr>
                                <m:num>
                                  <m:r>
                                    <a:rPr lang="en-US" altLang="ja-JP" i="1">
                                      <a:latin typeface="Cambria Math" panose="02040503050406030204" pitchFamily="18" charset="0"/>
                                    </a:rPr>
                                    <m:t>2</m:t>
                                  </m:r>
                                  <m:r>
                                    <a:rPr lang="en-US" altLang="ja-JP" i="1">
                                      <a:latin typeface="Cambria Math" panose="02040503050406030204" pitchFamily="18" charset="0"/>
                                    </a:rPr>
                                    <m:t>𝑀</m:t>
                                  </m:r>
                                </m:num>
                                <m:den>
                                  <m:r>
                                    <a:rPr lang="en-US" altLang="ja-JP" i="1">
                                      <a:latin typeface="Cambria Math" panose="02040503050406030204" pitchFamily="18" charset="0"/>
                                    </a:rPr>
                                    <m:t>𝑟</m:t>
                                  </m:r>
                                </m:den>
                              </m:f>
                            </m:e>
                          </m:d>
                        </m:e>
                        <m:sup>
                          <m:r>
                            <a:rPr kumimoji="1" lang="en-US" altLang="ja-JP" b="0" i="1" smtClean="0">
                              <a:latin typeface="Cambria Math" panose="02040503050406030204" pitchFamily="18" charset="0"/>
                            </a:rPr>
                            <m:t>−1</m:t>
                          </m:r>
                        </m:sup>
                      </m:sSup>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𝑑𝑟</m:t>
                          </m:r>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𝑟</m:t>
                          </m:r>
                        </m:e>
                        <m:sup>
                          <m:r>
                            <a:rPr kumimoji="1" lang="en-US" altLang="ja-JP" b="0" i="1" smtClean="0">
                              <a:latin typeface="Cambria Math" panose="02040503050406030204" pitchFamily="18" charset="0"/>
                            </a:rPr>
                            <m:t>2</m:t>
                          </m:r>
                        </m:sup>
                      </m:sSup>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𝑑</m:t>
                              </m:r>
                              <m:r>
                                <a:rPr kumimoji="1" lang="en-US" altLang="ja-JP" b="0" i="1" smtClean="0">
                                  <a:latin typeface="Cambria Math" panose="02040503050406030204" pitchFamily="18" charset="0"/>
                                  <a:ea typeface="Cambria Math" panose="02040503050406030204" pitchFamily="18" charset="0"/>
                                </a:rPr>
                                <m:t>𝜃</m:t>
                              </m:r>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𝑠𝑖𝑛</m:t>
                              </m:r>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ea typeface="Cambria Math" panose="02040503050406030204" pitchFamily="18" charset="0"/>
                            </a:rPr>
                            <m:t>𝜃</m:t>
                          </m:r>
                          <m:sSup>
                            <m:sSupPr>
                              <m:ctrlPr>
                                <a:rPr kumimoji="1" lang="en-US" altLang="ja-JP" b="0" i="1" smtClean="0">
                                  <a:latin typeface="Cambria Math" panose="02040503050406030204" pitchFamily="18" charset="0"/>
                                  <a:ea typeface="Cambria Math" panose="02040503050406030204" pitchFamily="18" charset="0"/>
                                </a:rPr>
                              </m:ctrlPr>
                            </m:sSupPr>
                            <m:e>
                              <m:r>
                                <a:rPr kumimoji="1" lang="en-US" altLang="ja-JP" b="0" i="1" smtClean="0">
                                  <a:latin typeface="Cambria Math" panose="02040503050406030204" pitchFamily="18" charset="0"/>
                                  <a:ea typeface="Cambria Math" panose="02040503050406030204" pitchFamily="18" charset="0"/>
                                </a:rPr>
                                <m:t>𝑑</m:t>
                              </m:r>
                              <m:r>
                                <a:rPr kumimoji="1" lang="en-US" altLang="ja-JP" b="0" i="1" smtClean="0">
                                  <a:latin typeface="Cambria Math" panose="02040503050406030204" pitchFamily="18" charset="0"/>
                                  <a:ea typeface="Cambria Math" panose="02040503050406030204" pitchFamily="18" charset="0"/>
                                </a:rPr>
                                <m:t>𝜙</m:t>
                              </m:r>
                            </m:e>
                            <m:sup>
                              <m:r>
                                <a:rPr kumimoji="1" lang="en-US" altLang="ja-JP" b="0" i="1" smtClean="0">
                                  <a:latin typeface="Cambria Math" panose="02040503050406030204" pitchFamily="18" charset="0"/>
                                  <a:ea typeface="Cambria Math" panose="02040503050406030204" pitchFamily="18" charset="0"/>
                                </a:rPr>
                                <m:t>2</m:t>
                              </m:r>
                            </m:sup>
                          </m:sSup>
                        </m:e>
                      </m:d>
                    </m:oMath>
                  </m:oMathPara>
                </a14:m>
                <a:endParaRPr kumimoji="1" lang="ja-JP" altLang="en-US"/>
              </a:p>
            </p:txBody>
          </p:sp>
        </mc:Choice>
        <mc:Fallback xmlns="">
          <p:sp>
            <p:nvSpPr>
              <p:cNvPr id="10" name="テキスト ボックス 9">
                <a:extLst>
                  <a:ext uri="{FF2B5EF4-FFF2-40B4-BE49-F238E27FC236}">
                    <a16:creationId xmlns:a16="http://schemas.microsoft.com/office/drawing/2014/main" id="{6A4E7F05-4A1E-41B3-7D4E-7320631FED38}"/>
                  </a:ext>
                </a:extLst>
              </p:cNvPr>
              <p:cNvSpPr txBox="1">
                <a:spLocks noRot="1" noChangeAspect="1" noMove="1" noResize="1" noEditPoints="1" noAdjustHandles="1" noChangeArrowheads="1" noChangeShapeType="1" noTextEdit="1"/>
              </p:cNvSpPr>
              <p:nvPr/>
            </p:nvSpPr>
            <p:spPr>
              <a:xfrm>
                <a:off x="2760261" y="3424959"/>
                <a:ext cx="6668430" cy="580415"/>
              </a:xfrm>
              <a:prstGeom prst="rect">
                <a:avLst/>
              </a:prstGeom>
              <a:blipFill>
                <a:blip r:embed="rId2"/>
                <a:stretch>
                  <a:fillRect b="-8511"/>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48C88C2D-CEBD-D4F5-194A-D84FA9A67EEE}"/>
              </a:ext>
            </a:extLst>
          </p:cNvPr>
          <p:cNvSpPr txBox="1"/>
          <p:nvPr/>
        </p:nvSpPr>
        <p:spPr>
          <a:xfrm>
            <a:off x="9174337" y="1978199"/>
            <a:ext cx="2597039" cy="995272"/>
          </a:xfrm>
          <a:prstGeom prst="rect">
            <a:avLst/>
          </a:prstGeom>
          <a:solidFill>
            <a:schemeClr val="accent2">
              <a:alpha val="30000"/>
            </a:schemeClr>
          </a:solidFill>
          <a:ln w="31750" cmpd="dbl">
            <a:solidFill>
              <a:schemeClr val="accent2"/>
            </a:solidFill>
          </a:ln>
        </p:spPr>
        <p:txBody>
          <a:bodyPr wrap="square">
            <a:spAutoFit/>
          </a:bodyPr>
          <a:lstStyle/>
          <a:p>
            <a:pPr marL="0" indent="0">
              <a:lnSpc>
                <a:spcPct val="110000"/>
              </a:lnSpc>
              <a:buNone/>
            </a:pPr>
            <a:r>
              <a:rPr lang="en-US" altLang="ja-JP" sz="1800" dirty="0"/>
              <a:t>① </a:t>
            </a:r>
            <a:r>
              <a:rPr lang="ja-JP" altLang="en-US" sz="1800"/>
              <a:t>時空に対称性を仮定</a:t>
            </a:r>
            <a:endParaRPr lang="en-US" altLang="ja-JP" sz="1800" dirty="0"/>
          </a:p>
          <a:p>
            <a:pPr marL="0" indent="0">
              <a:lnSpc>
                <a:spcPct val="110000"/>
              </a:lnSpc>
              <a:buNone/>
            </a:pPr>
            <a:r>
              <a:rPr lang="en-US" altLang="ja-JP" sz="1800" dirty="0"/>
              <a:t>② </a:t>
            </a:r>
            <a:r>
              <a:rPr lang="ja-JP" altLang="en-US" sz="1800"/>
              <a:t>弱重力場近似</a:t>
            </a:r>
            <a:endParaRPr lang="en-US" altLang="ja-JP" sz="1800" dirty="0"/>
          </a:p>
          <a:p>
            <a:pPr marL="0" indent="0">
              <a:lnSpc>
                <a:spcPct val="110000"/>
              </a:lnSpc>
              <a:buNone/>
            </a:pPr>
            <a:r>
              <a:rPr lang="ja-JP" altLang="en-US" sz="1800"/>
              <a:t>③</a:t>
            </a:r>
            <a:r>
              <a:rPr lang="en-US" altLang="ja-JP" sz="1800" dirty="0"/>
              <a:t> </a:t>
            </a:r>
            <a:r>
              <a:rPr lang="ja-JP" altLang="en-US" sz="1800"/>
              <a:t>数値的に解く</a:t>
            </a:r>
            <a:endParaRPr lang="en-US" altLang="ja-JP" sz="1800" dirty="0"/>
          </a:p>
        </p:txBody>
      </p:sp>
    </p:spTree>
    <p:extLst>
      <p:ext uri="{BB962C8B-B14F-4D97-AF65-F5344CB8AC3E}">
        <p14:creationId xmlns:p14="http://schemas.microsoft.com/office/powerpoint/2010/main" val="20088049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ja-JP" altLang="en-US" sz="4000"/>
              <a:t>目次</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5257800" cy="4451605"/>
          </a:xfrm>
        </p:spPr>
        <p:txBody>
          <a:bodyPr>
            <a:normAutofit fontScale="92500" lnSpcReduction="10000"/>
          </a:bodyPr>
          <a:lstStyle/>
          <a:p>
            <a:pPr marL="0" indent="0">
              <a:lnSpc>
                <a:spcPct val="110000"/>
              </a:lnSpc>
              <a:buNone/>
            </a:pPr>
            <a:r>
              <a:rPr kumimoji="1" lang="ja-JP" altLang="en-US" sz="2200"/>
              <a:t>🟧</a:t>
            </a:r>
            <a:r>
              <a:rPr kumimoji="1" lang="en-US" altLang="ja-JP" sz="2200" dirty="0"/>
              <a:t>  </a:t>
            </a:r>
            <a:r>
              <a:rPr kumimoji="1" lang="ja-JP" altLang="en-US" sz="2200" b="1">
                <a:solidFill>
                  <a:schemeClr val="accent2"/>
                </a:solidFill>
              </a:rPr>
              <a:t>数値相対論</a:t>
            </a:r>
            <a:endParaRPr kumimoji="1" lang="en-US" altLang="ja-JP" sz="2200" b="1" dirty="0">
              <a:solidFill>
                <a:schemeClr val="accent2"/>
              </a:solidFill>
            </a:endParaRPr>
          </a:p>
          <a:p>
            <a:pPr marL="457200" indent="-457200">
              <a:lnSpc>
                <a:spcPct val="110000"/>
              </a:lnSpc>
              <a:buAutoNum type="arabicPeriod"/>
            </a:pPr>
            <a:r>
              <a:rPr kumimoji="1" lang="en-US" altLang="ja-JP" sz="2200" dirty="0">
                <a:solidFill>
                  <a:schemeClr val="bg1">
                    <a:lumMod val="65000"/>
                  </a:schemeClr>
                </a:solidFill>
              </a:rPr>
              <a:t>Introduction</a:t>
            </a:r>
          </a:p>
          <a:p>
            <a:pPr marL="457200" indent="-457200">
              <a:lnSpc>
                <a:spcPct val="110000"/>
              </a:lnSpc>
              <a:buAutoNum type="arabicPeriod"/>
            </a:pPr>
            <a:r>
              <a:rPr lang="ja-JP" altLang="en-US" sz="2200">
                <a:solidFill>
                  <a:schemeClr val="bg1">
                    <a:lumMod val="65000"/>
                  </a:schemeClr>
                </a:solidFill>
              </a:rPr>
              <a:t>偏微分</a:t>
            </a:r>
            <a:r>
              <a:rPr kumimoji="1" lang="ja-JP" altLang="en-US" sz="2200">
                <a:solidFill>
                  <a:schemeClr val="bg1">
                    <a:lumMod val="65000"/>
                  </a:schemeClr>
                </a:solidFill>
              </a:rPr>
              <a:t>方程式の数値的解法</a:t>
            </a:r>
            <a:endParaRPr kumimoji="1" lang="en-US" altLang="ja-JP" sz="22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概要</a:t>
            </a:r>
            <a:endParaRPr kumimoji="1" lang="en-US" altLang="ja-JP" sz="18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一階常微分方程式</a:t>
            </a:r>
            <a:endParaRPr kumimoji="1" lang="en-US" altLang="ja-JP" sz="1800" dirty="0">
              <a:solidFill>
                <a:schemeClr val="bg1">
                  <a:lumMod val="65000"/>
                </a:schemeClr>
              </a:solidFill>
            </a:endParaRPr>
          </a:p>
          <a:p>
            <a:pPr marL="1371600" lvl="2" indent="-457200">
              <a:lnSpc>
                <a:spcPct val="110000"/>
              </a:lnSpc>
              <a:buAutoNum type="arabicPeriod"/>
            </a:pPr>
            <a:r>
              <a:rPr lang="en-US" altLang="ja-JP" sz="1400" dirty="0">
                <a:solidFill>
                  <a:schemeClr val="bg1">
                    <a:lumMod val="65000"/>
                  </a:schemeClr>
                </a:solidFill>
              </a:rPr>
              <a:t>Euler</a:t>
            </a:r>
            <a:r>
              <a:rPr lang="ja-JP" altLang="en-US" sz="1400">
                <a:solidFill>
                  <a:schemeClr val="bg1">
                    <a:lumMod val="65000"/>
                  </a:schemeClr>
                </a:solidFill>
              </a:rPr>
              <a:t>法</a:t>
            </a:r>
            <a:endParaRPr lang="en-US" altLang="ja-JP" sz="1400" dirty="0">
              <a:solidFill>
                <a:schemeClr val="bg1">
                  <a:lumMod val="65000"/>
                </a:schemeClr>
              </a:solidFill>
            </a:endParaRPr>
          </a:p>
          <a:p>
            <a:pPr marL="1371600" lvl="2" indent="-457200">
              <a:lnSpc>
                <a:spcPct val="110000"/>
              </a:lnSpc>
              <a:buAutoNum type="arabicPeriod"/>
            </a:pPr>
            <a:r>
              <a:rPr kumimoji="1" lang="en-US" altLang="ja-JP" sz="1400" dirty="0">
                <a:solidFill>
                  <a:schemeClr val="bg1">
                    <a:lumMod val="65000"/>
                  </a:schemeClr>
                </a:solidFill>
              </a:rPr>
              <a:t>Runge-</a:t>
            </a:r>
            <a:r>
              <a:rPr kumimoji="1" lang="en-US" altLang="ja-JP" sz="1400" dirty="0" err="1">
                <a:solidFill>
                  <a:schemeClr val="bg1">
                    <a:lumMod val="65000"/>
                  </a:schemeClr>
                </a:solidFill>
              </a:rPr>
              <a:t>Kutta</a:t>
            </a:r>
            <a:r>
              <a:rPr kumimoji="1" lang="ja-JP" altLang="en-US" sz="1400">
                <a:solidFill>
                  <a:schemeClr val="bg1">
                    <a:lumMod val="65000"/>
                  </a:schemeClr>
                </a:solidFill>
              </a:rPr>
              <a:t>法</a:t>
            </a:r>
            <a:endParaRPr kumimoji="1" lang="en-US" altLang="ja-JP" sz="14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一階連立常微分方程式</a:t>
            </a:r>
            <a:endParaRPr kumimoji="1" lang="en-US" altLang="ja-JP" sz="1800" dirty="0">
              <a:solidFill>
                <a:schemeClr val="bg1">
                  <a:lumMod val="65000"/>
                </a:schemeClr>
              </a:solidFill>
            </a:endParaRPr>
          </a:p>
          <a:p>
            <a:pPr marL="914400" lvl="1" indent="-457200">
              <a:lnSpc>
                <a:spcPct val="110000"/>
              </a:lnSpc>
              <a:buAutoNum type="arabicPeriod"/>
            </a:pPr>
            <a:r>
              <a:rPr lang="ja-JP" altLang="en-US" sz="1800">
                <a:solidFill>
                  <a:schemeClr val="bg1">
                    <a:lumMod val="65000"/>
                  </a:schemeClr>
                </a:solidFill>
              </a:rPr>
              <a:t>二階常微分方程式</a:t>
            </a:r>
            <a:endParaRPr lang="en-US" altLang="ja-JP" sz="18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一階偏微分方程式</a:t>
            </a:r>
            <a:r>
              <a:rPr kumimoji="1" lang="en-US" altLang="ja-JP" sz="1800" dirty="0">
                <a:solidFill>
                  <a:schemeClr val="bg1">
                    <a:lumMod val="65000"/>
                  </a:schemeClr>
                </a:solidFill>
              </a:rPr>
              <a:t>(t, x </a:t>
            </a:r>
            <a:r>
              <a:rPr kumimoji="1" lang="ja-JP" altLang="en-US" sz="1800">
                <a:solidFill>
                  <a:schemeClr val="bg1">
                    <a:lumMod val="65000"/>
                  </a:schemeClr>
                </a:solidFill>
              </a:rPr>
              <a:t>微分</a:t>
            </a:r>
            <a:r>
              <a:rPr kumimoji="1" lang="en-US" altLang="ja-JP" sz="1800" dirty="0">
                <a:solidFill>
                  <a:schemeClr val="bg1">
                    <a:lumMod val="65000"/>
                  </a:schemeClr>
                </a:solidFill>
              </a:rPr>
              <a:t>)</a:t>
            </a:r>
          </a:p>
          <a:p>
            <a:pPr marL="1371600" lvl="2" indent="-457200">
              <a:lnSpc>
                <a:spcPct val="110000"/>
              </a:lnSpc>
              <a:buAutoNum type="arabicPeriod"/>
            </a:pPr>
            <a:r>
              <a:rPr lang="en-US" altLang="ja-JP" sz="1400" dirty="0">
                <a:solidFill>
                  <a:schemeClr val="bg1">
                    <a:lumMod val="65000"/>
                  </a:schemeClr>
                </a:solidFill>
              </a:rPr>
              <a:t>Method of Line</a:t>
            </a:r>
          </a:p>
          <a:p>
            <a:pPr marL="1371600" lvl="2" indent="-457200">
              <a:lnSpc>
                <a:spcPct val="110000"/>
              </a:lnSpc>
              <a:buAutoNum type="arabicPeriod"/>
            </a:pPr>
            <a:r>
              <a:rPr lang="en-US" altLang="ja-JP" sz="1400" dirty="0">
                <a:solidFill>
                  <a:schemeClr val="bg1">
                    <a:lumMod val="65000"/>
                  </a:schemeClr>
                </a:solidFill>
              </a:rPr>
              <a:t>Euler</a:t>
            </a:r>
            <a:r>
              <a:rPr lang="ja-JP" altLang="en-US" sz="1400">
                <a:solidFill>
                  <a:schemeClr val="bg1">
                    <a:lumMod val="65000"/>
                  </a:schemeClr>
                </a:solidFill>
              </a:rPr>
              <a:t>法</a:t>
            </a:r>
            <a:endParaRPr lang="en-US" altLang="ja-JP" sz="1400" dirty="0">
              <a:solidFill>
                <a:schemeClr val="bg1">
                  <a:lumMod val="65000"/>
                </a:schemeClr>
              </a:solidFill>
            </a:endParaRPr>
          </a:p>
          <a:p>
            <a:pPr marL="1371600" lvl="2" indent="-457200">
              <a:lnSpc>
                <a:spcPct val="110000"/>
              </a:lnSpc>
              <a:buAutoNum type="arabicPeriod"/>
            </a:pPr>
            <a:r>
              <a:rPr kumimoji="1" lang="en-US" altLang="ja-JP" sz="1400" dirty="0">
                <a:solidFill>
                  <a:schemeClr val="bg1">
                    <a:lumMod val="65000"/>
                  </a:schemeClr>
                </a:solidFill>
              </a:rPr>
              <a:t>Runge-</a:t>
            </a:r>
            <a:r>
              <a:rPr kumimoji="1" lang="en-US" altLang="ja-JP" sz="1400" dirty="0" err="1">
                <a:solidFill>
                  <a:schemeClr val="bg1">
                    <a:lumMod val="65000"/>
                  </a:schemeClr>
                </a:solidFill>
              </a:rPr>
              <a:t>Kutta</a:t>
            </a:r>
            <a:r>
              <a:rPr kumimoji="1" lang="ja-JP" altLang="en-US" sz="1400">
                <a:solidFill>
                  <a:schemeClr val="bg1">
                    <a:lumMod val="65000"/>
                  </a:schemeClr>
                </a:solidFill>
              </a:rPr>
              <a:t>法</a:t>
            </a:r>
            <a:endParaRPr lang="en-US" altLang="ja-JP" sz="1200" dirty="0">
              <a:solidFill>
                <a:schemeClr val="bg1">
                  <a:lumMod val="65000"/>
                </a:schemeClr>
              </a:solidFill>
            </a:endParaRPr>
          </a:p>
        </p:txBody>
      </p:sp>
      <p:sp>
        <p:nvSpPr>
          <p:cNvPr id="7" name="コンテンツ プレースホルダー 2">
            <a:extLst>
              <a:ext uri="{FF2B5EF4-FFF2-40B4-BE49-F238E27FC236}">
                <a16:creationId xmlns:a16="http://schemas.microsoft.com/office/drawing/2014/main" id="{A07AC76D-8D19-9DBD-12DD-C2F7513592BE}"/>
              </a:ext>
            </a:extLst>
          </p:cNvPr>
          <p:cNvSpPr txBox="1">
            <a:spLocks/>
          </p:cNvSpPr>
          <p:nvPr/>
        </p:nvSpPr>
        <p:spPr>
          <a:xfrm>
            <a:off x="6096000" y="2144118"/>
            <a:ext cx="5257800" cy="4451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10000"/>
              </a:lnSpc>
              <a:buFont typeface="+mj-lt"/>
              <a:buAutoNum type="arabicPeriod" startAt="3"/>
            </a:pPr>
            <a:endParaRPr kumimoji="1" lang="en-US" altLang="ja-JP" sz="2200" dirty="0"/>
          </a:p>
          <a:p>
            <a:pPr marL="457200" indent="-457200">
              <a:lnSpc>
                <a:spcPct val="110000"/>
              </a:lnSpc>
              <a:buFont typeface="+mj-lt"/>
              <a:buAutoNum type="arabicPeriod" startAt="3"/>
            </a:pPr>
            <a:r>
              <a:rPr kumimoji="1" lang="ja-JP" altLang="en-US" sz="2200"/>
              <a:t>数値相対論の計算に必要な要素</a:t>
            </a:r>
            <a:endParaRPr kumimoji="1" lang="en-US" altLang="ja-JP" sz="2200" dirty="0"/>
          </a:p>
          <a:p>
            <a:pPr marL="914400" lvl="1" indent="-457200">
              <a:lnSpc>
                <a:spcPct val="110000"/>
              </a:lnSpc>
              <a:buAutoNum type="arabicPeriod"/>
            </a:pPr>
            <a:r>
              <a:rPr lang="en-US" altLang="ja-JP" sz="1800" dirty="0">
                <a:solidFill>
                  <a:schemeClr val="bg1">
                    <a:lumMod val="65000"/>
                  </a:schemeClr>
                </a:solidFill>
              </a:rPr>
              <a:t>Evolution</a:t>
            </a:r>
          </a:p>
          <a:p>
            <a:pPr marL="1371600" lvl="2" indent="-457200">
              <a:lnSpc>
                <a:spcPct val="110000"/>
              </a:lnSpc>
              <a:buAutoNum type="arabicPeriod"/>
            </a:pPr>
            <a:r>
              <a:rPr lang="en-US" altLang="ja-JP" sz="1400" dirty="0">
                <a:solidFill>
                  <a:schemeClr val="bg1">
                    <a:lumMod val="65000"/>
                  </a:schemeClr>
                </a:solidFill>
              </a:rPr>
              <a:t>ADM</a:t>
            </a:r>
            <a:r>
              <a:rPr lang="ja-JP" altLang="en-US" sz="1400">
                <a:solidFill>
                  <a:schemeClr val="bg1">
                    <a:lumMod val="65000"/>
                  </a:schemeClr>
                </a:solidFill>
              </a:rPr>
              <a:t>分解</a:t>
            </a:r>
            <a:endParaRPr lang="en-US" altLang="ja-JP" sz="1400" dirty="0">
              <a:solidFill>
                <a:schemeClr val="bg1">
                  <a:lumMod val="65000"/>
                </a:schemeClr>
              </a:solidFill>
            </a:endParaRPr>
          </a:p>
          <a:p>
            <a:pPr marL="1371600" lvl="2" indent="-457200">
              <a:lnSpc>
                <a:spcPct val="110000"/>
              </a:lnSpc>
              <a:buAutoNum type="arabicPeriod"/>
            </a:pPr>
            <a:r>
              <a:rPr lang="en-US" altLang="ja-JP" sz="1400" dirty="0">
                <a:solidFill>
                  <a:schemeClr val="bg1">
                    <a:lumMod val="65000"/>
                  </a:schemeClr>
                </a:solidFill>
              </a:rPr>
              <a:t>BSSN</a:t>
            </a:r>
            <a:r>
              <a:rPr lang="ja-JP" altLang="en-US" sz="1400">
                <a:solidFill>
                  <a:schemeClr val="bg1">
                    <a:lumMod val="65000"/>
                  </a:schemeClr>
                </a:solidFill>
              </a:rPr>
              <a:t>形式</a:t>
            </a:r>
            <a:endParaRPr lang="en-US" altLang="ja-JP" sz="1400" dirty="0">
              <a:solidFill>
                <a:schemeClr val="bg1">
                  <a:lumMod val="65000"/>
                </a:schemeClr>
              </a:solidFill>
            </a:endParaRPr>
          </a:p>
          <a:p>
            <a:pPr marL="914400" lvl="1" indent="-457200">
              <a:lnSpc>
                <a:spcPct val="110000"/>
              </a:lnSpc>
              <a:buAutoNum type="arabicPeriod"/>
            </a:pPr>
            <a:r>
              <a:rPr kumimoji="1" lang="en-US" altLang="ja-JP" sz="1800" dirty="0"/>
              <a:t>Initial data</a:t>
            </a:r>
          </a:p>
          <a:p>
            <a:pPr marL="914400" lvl="1" indent="-457200">
              <a:lnSpc>
                <a:spcPct val="110000"/>
              </a:lnSpc>
              <a:buAutoNum type="arabicPeriod"/>
            </a:pPr>
            <a:r>
              <a:rPr lang="en-US" altLang="ja-JP" sz="1800" dirty="0">
                <a:solidFill>
                  <a:schemeClr val="bg1">
                    <a:lumMod val="65000"/>
                  </a:schemeClr>
                </a:solidFill>
              </a:rPr>
              <a:t>Analyzing data</a:t>
            </a:r>
          </a:p>
          <a:p>
            <a:pPr marL="914400" lvl="1" indent="-457200">
              <a:lnSpc>
                <a:spcPct val="110000"/>
              </a:lnSpc>
              <a:buAutoNum type="arabicPeriod"/>
            </a:pPr>
            <a:r>
              <a:rPr kumimoji="1" lang="ja-JP" altLang="en-US" sz="1800">
                <a:solidFill>
                  <a:schemeClr val="bg1">
                    <a:lumMod val="65000"/>
                  </a:schemeClr>
                </a:solidFill>
              </a:rPr>
              <a:t>その他</a:t>
            </a:r>
            <a:endParaRPr kumimoji="1" lang="en-US" altLang="ja-JP" sz="1800" dirty="0">
              <a:solidFill>
                <a:schemeClr val="bg1">
                  <a:lumMod val="65000"/>
                </a:schemeClr>
              </a:solidFill>
            </a:endParaRPr>
          </a:p>
          <a:p>
            <a:pPr marL="457200" indent="-457200">
              <a:lnSpc>
                <a:spcPct val="110000"/>
              </a:lnSpc>
              <a:buAutoNum type="arabicPeriod" startAt="3"/>
            </a:pPr>
            <a:r>
              <a:rPr lang="en-US" altLang="ja-JP" sz="2200" dirty="0">
                <a:solidFill>
                  <a:schemeClr val="bg1">
                    <a:lumMod val="65000"/>
                  </a:schemeClr>
                </a:solidFill>
              </a:rPr>
              <a:t>Einstein Toolkit</a:t>
            </a:r>
          </a:p>
          <a:p>
            <a:pPr marL="0" indent="0">
              <a:lnSpc>
                <a:spcPct val="110000"/>
              </a:lnSpc>
              <a:buNone/>
            </a:pPr>
            <a:endParaRPr lang="en-US" altLang="ja-JP" sz="2200" dirty="0"/>
          </a:p>
          <a:p>
            <a:pPr marL="457200" indent="-457200">
              <a:lnSpc>
                <a:spcPct val="110000"/>
              </a:lnSpc>
              <a:buAutoNum type="arabicPeriod"/>
            </a:pPr>
            <a:endParaRPr lang="en-US" altLang="ja-JP" sz="2200" dirty="0"/>
          </a:p>
          <a:p>
            <a:pPr marL="457200" indent="-457200">
              <a:lnSpc>
                <a:spcPct val="110000"/>
              </a:lnSpc>
              <a:buAutoNum type="arabicPeriod"/>
            </a:pPr>
            <a:endParaRPr lang="en-US" altLang="ja-JP" sz="2200" dirty="0"/>
          </a:p>
        </p:txBody>
      </p:sp>
    </p:spTree>
    <p:extLst>
      <p:ext uri="{BB962C8B-B14F-4D97-AF65-F5344CB8AC3E}">
        <p14:creationId xmlns:p14="http://schemas.microsoft.com/office/powerpoint/2010/main" val="17057265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3.2 Initial data</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buNone/>
                </a:pPr>
                <a:r>
                  <a:rPr lang="en-US" altLang="ja-JP" sz="1800" dirty="0"/>
                  <a:t>2</a:t>
                </a:r>
                <a:r>
                  <a:rPr lang="ja-JP" altLang="en-US" sz="1800"/>
                  <a:t>章で説明した通り、偏微分方程式の数値解法には、まず空間グリッドを設定し、すべての格子点に対し初期値を設定する必要がある。</a:t>
                </a:r>
                <a:endParaRPr lang="en-US" altLang="ja-JP" sz="1800" dirty="0"/>
              </a:p>
              <a:p>
                <a:pPr marL="0" indent="0">
                  <a:buNone/>
                </a:pPr>
                <a:r>
                  <a:rPr lang="ja-JP" altLang="en-US" sz="1800"/>
                  <a:t>ここでいう初期値とは扱う発展方程式の基本変数</a:t>
                </a:r>
                <a:r>
                  <a:rPr lang="en-US" altLang="ja-JP" sz="1800" dirty="0"/>
                  <a:t>(ADM</a:t>
                </a:r>
                <a:r>
                  <a:rPr lang="ja-JP" altLang="en-US" sz="1800"/>
                  <a:t>なら</a:t>
                </a:r>
                <a14:m>
                  <m:oMath xmlns:m="http://schemas.openxmlformats.org/officeDocument/2006/math">
                    <m:d>
                      <m:dPr>
                        <m:ctrlPr>
                          <a:rPr lang="en-US" altLang="ja-JP" sz="1800" b="0" i="1" smtClean="0">
                            <a:latin typeface="Cambria Math" panose="02040503050406030204" pitchFamily="18" charset="0"/>
                            <a:ea typeface="Cambria Math" panose="02040503050406030204" pitchFamily="18" charset="0"/>
                          </a:rPr>
                        </m:ctrlPr>
                      </m:dPr>
                      <m:e>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ea typeface="Cambria Math" panose="02040503050406030204" pitchFamily="18" charset="0"/>
                              </a:rPr>
                              <m:t>𝑖𝑗</m:t>
                            </m:r>
                          </m:sub>
                        </m:sSub>
                        <m:r>
                          <a:rPr lang="en-US" altLang="ja-JP" sz="1800" b="0" i="1" smtClean="0">
                            <a:latin typeface="Cambria Math" panose="02040503050406030204" pitchFamily="18" charset="0"/>
                            <a:ea typeface="Cambria Math" panose="02040503050406030204" pitchFamily="18" charset="0"/>
                          </a:rPr>
                          <m:t>,</m:t>
                        </m:r>
                        <m:sSub>
                          <m:sSubPr>
                            <m:ctrlPr>
                              <a:rPr lang="en-US" altLang="ja-JP" sz="1800" i="1">
                                <a:latin typeface="Cambria Math" panose="02040503050406030204" pitchFamily="18" charset="0"/>
                                <a:ea typeface="Cambria Math" panose="02040503050406030204" pitchFamily="18" charset="0"/>
                              </a:rPr>
                            </m:ctrlPr>
                          </m:sSubPr>
                          <m:e>
                            <m:r>
                              <a:rPr lang="en-US" altLang="ja-JP" sz="1800" b="0" i="1" smtClean="0">
                                <a:latin typeface="Cambria Math" panose="02040503050406030204" pitchFamily="18" charset="0"/>
                                <a:ea typeface="Cambria Math" panose="02040503050406030204" pitchFamily="18" charset="0"/>
                              </a:rPr>
                              <m:t>𝐾</m:t>
                            </m:r>
                          </m:e>
                          <m:sub>
                            <m:r>
                              <a:rPr lang="en-US" altLang="ja-JP" sz="1800" i="1">
                                <a:latin typeface="Cambria Math" panose="02040503050406030204" pitchFamily="18" charset="0"/>
                                <a:ea typeface="Cambria Math" panose="02040503050406030204" pitchFamily="18" charset="0"/>
                              </a:rPr>
                              <m:t>𝑖𝑗</m:t>
                            </m:r>
                          </m:sub>
                        </m:sSub>
                      </m:e>
                    </m:d>
                  </m:oMath>
                </a14:m>
                <a:r>
                  <a:rPr lang="en-US" altLang="ja-JP" sz="1800" dirty="0"/>
                  <a:t>)</a:t>
                </a:r>
                <a:r>
                  <a:rPr lang="ja-JP" altLang="en-US" sz="1800"/>
                  <a:t>であり、拘束方程式を満たしている必要がある。</a:t>
                </a:r>
                <a:endParaRPr lang="en-US" altLang="ja-JP" sz="1800" dirty="0"/>
              </a:p>
              <a:p>
                <a:pPr marL="0" indent="0">
                  <a:buNone/>
                </a:pPr>
                <a:r>
                  <a:rPr lang="ja-JP" altLang="en-US" sz="1800"/>
                  <a:t>初期値は</a:t>
                </a:r>
                <a:r>
                  <a:rPr lang="en-US" altLang="ja-JP" sz="1800" dirty="0"/>
                  <a:t>Einstein</a:t>
                </a:r>
                <a:r>
                  <a:rPr lang="ja-JP" altLang="en-US" sz="1800"/>
                  <a:t>方程式に対称性</a:t>
                </a:r>
                <a:r>
                  <a:rPr lang="en-US" altLang="ja-JP" sz="1800" dirty="0"/>
                  <a:t>+</a:t>
                </a:r>
                <a:r>
                  <a:rPr lang="ja-JP" altLang="en-US" sz="1800"/>
                  <a:t>一次摂動を与えて解析的に求められた値を用いることが多く、どのような系を計算したいのかにより与える対称性を変更する。</a:t>
                </a:r>
                <a:endParaRPr lang="en-US" altLang="ja-JP" sz="1800" dirty="0"/>
              </a:p>
              <a:p>
                <a:pPr marL="0" indent="0">
                  <a:buNone/>
                </a:pPr>
                <a:r>
                  <a:rPr lang="ja-JP" altLang="en-US" sz="1800"/>
                  <a:t>初期値を設定する手順は</a:t>
                </a:r>
                <a:endParaRPr lang="en-US" altLang="ja-JP" sz="1800" dirty="0"/>
              </a:p>
              <a:p>
                <a:pPr marL="0" indent="0">
                  <a:buNone/>
                </a:pPr>
                <a:endParaRPr lang="en-US" altLang="ja-JP" sz="1800" dirty="0"/>
              </a:p>
              <a:p>
                <a:pPr marL="342900" indent="-342900">
                  <a:buAutoNum type="arabicPeriod"/>
                </a:pPr>
                <a:r>
                  <a:rPr lang="ja-JP" altLang="en-US" sz="1800"/>
                  <a:t>空間グリッドを設定</a:t>
                </a:r>
                <a:endParaRPr lang="en-US" altLang="ja-JP" sz="1800" dirty="0"/>
              </a:p>
              <a:p>
                <a:pPr marL="342900" indent="-342900">
                  <a:buAutoNum type="arabicPeriod"/>
                </a:pPr>
                <a:r>
                  <a:rPr lang="ja-JP" altLang="en-US" sz="1800"/>
                  <a:t>対称性を用いて</a:t>
                </a:r>
                <a:r>
                  <a:rPr lang="en-US" altLang="ja-JP" sz="1800" dirty="0"/>
                  <a:t>Einstein</a:t>
                </a:r>
                <a:r>
                  <a:rPr lang="ja-JP" altLang="en-US" sz="1800"/>
                  <a:t>方程式を解析的に解き、すべての格子点でのパラメータを求めて設定</a:t>
                </a:r>
                <a:endParaRPr lang="en-US" altLang="ja-JP" sz="1800" dirty="0"/>
              </a:p>
              <a:p>
                <a:pPr marL="0" indent="0">
                  <a:buNone/>
                </a:pPr>
                <a:endParaRPr lang="en-US" altLang="ja-JP" sz="1800" dirty="0"/>
              </a:p>
              <a:p>
                <a:pPr marL="0" indent="0">
                  <a:buNone/>
                </a:pPr>
                <a:r>
                  <a:rPr lang="ja-JP" altLang="en-US" sz="1800"/>
                  <a:t>具体例は次回の発表で取り上げる。</a:t>
                </a:r>
                <a:endParaRPr lang="en-US" altLang="ja-JP" sz="1800" dirty="0"/>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603" t="-114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848475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ja-JP" altLang="en-US" sz="4000"/>
              <a:t>目次</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5257800" cy="4451605"/>
          </a:xfrm>
        </p:spPr>
        <p:txBody>
          <a:bodyPr>
            <a:normAutofit fontScale="92500" lnSpcReduction="10000"/>
          </a:bodyPr>
          <a:lstStyle/>
          <a:p>
            <a:pPr marL="0" indent="0">
              <a:lnSpc>
                <a:spcPct val="110000"/>
              </a:lnSpc>
              <a:buNone/>
            </a:pPr>
            <a:r>
              <a:rPr kumimoji="1" lang="ja-JP" altLang="en-US" sz="2200"/>
              <a:t>🟧</a:t>
            </a:r>
            <a:r>
              <a:rPr kumimoji="1" lang="en-US" altLang="ja-JP" sz="2200" dirty="0"/>
              <a:t>  </a:t>
            </a:r>
            <a:r>
              <a:rPr kumimoji="1" lang="ja-JP" altLang="en-US" sz="2200" b="1">
                <a:solidFill>
                  <a:schemeClr val="accent2"/>
                </a:solidFill>
              </a:rPr>
              <a:t>数値相対論</a:t>
            </a:r>
            <a:endParaRPr kumimoji="1" lang="en-US" altLang="ja-JP" sz="2200" b="1" dirty="0">
              <a:solidFill>
                <a:schemeClr val="accent2"/>
              </a:solidFill>
            </a:endParaRPr>
          </a:p>
          <a:p>
            <a:pPr marL="457200" indent="-457200">
              <a:lnSpc>
                <a:spcPct val="110000"/>
              </a:lnSpc>
              <a:buAutoNum type="arabicPeriod"/>
            </a:pPr>
            <a:r>
              <a:rPr kumimoji="1" lang="en-US" altLang="ja-JP" sz="2200" dirty="0">
                <a:solidFill>
                  <a:schemeClr val="bg1">
                    <a:lumMod val="65000"/>
                  </a:schemeClr>
                </a:solidFill>
              </a:rPr>
              <a:t>Introduction</a:t>
            </a:r>
          </a:p>
          <a:p>
            <a:pPr marL="457200" indent="-457200">
              <a:lnSpc>
                <a:spcPct val="110000"/>
              </a:lnSpc>
              <a:buAutoNum type="arabicPeriod"/>
            </a:pPr>
            <a:r>
              <a:rPr lang="ja-JP" altLang="en-US" sz="2200">
                <a:solidFill>
                  <a:schemeClr val="bg1">
                    <a:lumMod val="65000"/>
                  </a:schemeClr>
                </a:solidFill>
              </a:rPr>
              <a:t>偏微分</a:t>
            </a:r>
            <a:r>
              <a:rPr kumimoji="1" lang="ja-JP" altLang="en-US" sz="2200">
                <a:solidFill>
                  <a:schemeClr val="bg1">
                    <a:lumMod val="65000"/>
                  </a:schemeClr>
                </a:solidFill>
              </a:rPr>
              <a:t>方程式の数値的解法</a:t>
            </a:r>
            <a:endParaRPr kumimoji="1" lang="en-US" altLang="ja-JP" sz="22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概要</a:t>
            </a:r>
            <a:endParaRPr kumimoji="1" lang="en-US" altLang="ja-JP" sz="18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一階常微分方程式</a:t>
            </a:r>
            <a:endParaRPr kumimoji="1" lang="en-US" altLang="ja-JP" sz="1800" dirty="0">
              <a:solidFill>
                <a:schemeClr val="bg1">
                  <a:lumMod val="65000"/>
                </a:schemeClr>
              </a:solidFill>
            </a:endParaRPr>
          </a:p>
          <a:p>
            <a:pPr marL="1371600" lvl="2" indent="-457200">
              <a:lnSpc>
                <a:spcPct val="110000"/>
              </a:lnSpc>
              <a:buAutoNum type="arabicPeriod"/>
            </a:pPr>
            <a:r>
              <a:rPr lang="en-US" altLang="ja-JP" sz="1400" dirty="0">
                <a:solidFill>
                  <a:schemeClr val="bg1">
                    <a:lumMod val="65000"/>
                  </a:schemeClr>
                </a:solidFill>
              </a:rPr>
              <a:t>Euler</a:t>
            </a:r>
            <a:r>
              <a:rPr lang="ja-JP" altLang="en-US" sz="1400">
                <a:solidFill>
                  <a:schemeClr val="bg1">
                    <a:lumMod val="65000"/>
                  </a:schemeClr>
                </a:solidFill>
              </a:rPr>
              <a:t>法</a:t>
            </a:r>
            <a:endParaRPr lang="en-US" altLang="ja-JP" sz="1400" dirty="0">
              <a:solidFill>
                <a:schemeClr val="bg1">
                  <a:lumMod val="65000"/>
                </a:schemeClr>
              </a:solidFill>
            </a:endParaRPr>
          </a:p>
          <a:p>
            <a:pPr marL="1371600" lvl="2" indent="-457200">
              <a:lnSpc>
                <a:spcPct val="110000"/>
              </a:lnSpc>
              <a:buAutoNum type="arabicPeriod"/>
            </a:pPr>
            <a:r>
              <a:rPr kumimoji="1" lang="en-US" altLang="ja-JP" sz="1400" dirty="0">
                <a:solidFill>
                  <a:schemeClr val="bg1">
                    <a:lumMod val="65000"/>
                  </a:schemeClr>
                </a:solidFill>
              </a:rPr>
              <a:t>Runge-</a:t>
            </a:r>
            <a:r>
              <a:rPr kumimoji="1" lang="en-US" altLang="ja-JP" sz="1400" dirty="0" err="1">
                <a:solidFill>
                  <a:schemeClr val="bg1">
                    <a:lumMod val="65000"/>
                  </a:schemeClr>
                </a:solidFill>
              </a:rPr>
              <a:t>Kutta</a:t>
            </a:r>
            <a:r>
              <a:rPr kumimoji="1" lang="ja-JP" altLang="en-US" sz="1400">
                <a:solidFill>
                  <a:schemeClr val="bg1">
                    <a:lumMod val="65000"/>
                  </a:schemeClr>
                </a:solidFill>
              </a:rPr>
              <a:t>法</a:t>
            </a:r>
            <a:endParaRPr kumimoji="1" lang="en-US" altLang="ja-JP" sz="14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一階連立常微分方程式</a:t>
            </a:r>
            <a:endParaRPr kumimoji="1" lang="en-US" altLang="ja-JP" sz="1800" dirty="0">
              <a:solidFill>
                <a:schemeClr val="bg1">
                  <a:lumMod val="65000"/>
                </a:schemeClr>
              </a:solidFill>
            </a:endParaRPr>
          </a:p>
          <a:p>
            <a:pPr marL="914400" lvl="1" indent="-457200">
              <a:lnSpc>
                <a:spcPct val="110000"/>
              </a:lnSpc>
              <a:buAutoNum type="arabicPeriod"/>
            </a:pPr>
            <a:r>
              <a:rPr lang="ja-JP" altLang="en-US" sz="1800">
                <a:solidFill>
                  <a:schemeClr val="bg1">
                    <a:lumMod val="65000"/>
                  </a:schemeClr>
                </a:solidFill>
              </a:rPr>
              <a:t>二階常微分方程式</a:t>
            </a:r>
            <a:endParaRPr lang="en-US" altLang="ja-JP" sz="18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一階偏微分方程式</a:t>
            </a:r>
            <a:r>
              <a:rPr kumimoji="1" lang="en-US" altLang="ja-JP" sz="1800" dirty="0">
                <a:solidFill>
                  <a:schemeClr val="bg1">
                    <a:lumMod val="65000"/>
                  </a:schemeClr>
                </a:solidFill>
              </a:rPr>
              <a:t>(t, x </a:t>
            </a:r>
            <a:r>
              <a:rPr kumimoji="1" lang="ja-JP" altLang="en-US" sz="1800">
                <a:solidFill>
                  <a:schemeClr val="bg1">
                    <a:lumMod val="65000"/>
                  </a:schemeClr>
                </a:solidFill>
              </a:rPr>
              <a:t>微分</a:t>
            </a:r>
            <a:r>
              <a:rPr kumimoji="1" lang="en-US" altLang="ja-JP" sz="1800" dirty="0">
                <a:solidFill>
                  <a:schemeClr val="bg1">
                    <a:lumMod val="65000"/>
                  </a:schemeClr>
                </a:solidFill>
              </a:rPr>
              <a:t>)</a:t>
            </a:r>
          </a:p>
          <a:p>
            <a:pPr marL="1371600" lvl="2" indent="-457200">
              <a:lnSpc>
                <a:spcPct val="110000"/>
              </a:lnSpc>
              <a:buAutoNum type="arabicPeriod"/>
            </a:pPr>
            <a:r>
              <a:rPr lang="en-US" altLang="ja-JP" sz="1400" dirty="0">
                <a:solidFill>
                  <a:schemeClr val="bg1">
                    <a:lumMod val="65000"/>
                  </a:schemeClr>
                </a:solidFill>
              </a:rPr>
              <a:t>Method of Line</a:t>
            </a:r>
          </a:p>
          <a:p>
            <a:pPr marL="1371600" lvl="2" indent="-457200">
              <a:lnSpc>
                <a:spcPct val="110000"/>
              </a:lnSpc>
              <a:buAutoNum type="arabicPeriod"/>
            </a:pPr>
            <a:r>
              <a:rPr lang="en-US" altLang="ja-JP" sz="1400" dirty="0">
                <a:solidFill>
                  <a:schemeClr val="bg1">
                    <a:lumMod val="65000"/>
                  </a:schemeClr>
                </a:solidFill>
              </a:rPr>
              <a:t>Euler</a:t>
            </a:r>
            <a:r>
              <a:rPr lang="ja-JP" altLang="en-US" sz="1400">
                <a:solidFill>
                  <a:schemeClr val="bg1">
                    <a:lumMod val="65000"/>
                  </a:schemeClr>
                </a:solidFill>
              </a:rPr>
              <a:t>法</a:t>
            </a:r>
            <a:endParaRPr lang="en-US" altLang="ja-JP" sz="1400" dirty="0">
              <a:solidFill>
                <a:schemeClr val="bg1">
                  <a:lumMod val="65000"/>
                </a:schemeClr>
              </a:solidFill>
            </a:endParaRPr>
          </a:p>
          <a:p>
            <a:pPr marL="1371600" lvl="2" indent="-457200">
              <a:lnSpc>
                <a:spcPct val="110000"/>
              </a:lnSpc>
              <a:buAutoNum type="arabicPeriod"/>
            </a:pPr>
            <a:r>
              <a:rPr kumimoji="1" lang="en-US" altLang="ja-JP" sz="1400" dirty="0">
                <a:solidFill>
                  <a:schemeClr val="bg1">
                    <a:lumMod val="65000"/>
                  </a:schemeClr>
                </a:solidFill>
              </a:rPr>
              <a:t>Runge-</a:t>
            </a:r>
            <a:r>
              <a:rPr kumimoji="1" lang="en-US" altLang="ja-JP" sz="1400" dirty="0" err="1">
                <a:solidFill>
                  <a:schemeClr val="bg1">
                    <a:lumMod val="65000"/>
                  </a:schemeClr>
                </a:solidFill>
              </a:rPr>
              <a:t>Kutta</a:t>
            </a:r>
            <a:r>
              <a:rPr kumimoji="1" lang="ja-JP" altLang="en-US" sz="1400">
                <a:solidFill>
                  <a:schemeClr val="bg1">
                    <a:lumMod val="65000"/>
                  </a:schemeClr>
                </a:solidFill>
              </a:rPr>
              <a:t>法</a:t>
            </a:r>
            <a:endParaRPr lang="en-US" altLang="ja-JP" sz="1200" dirty="0">
              <a:solidFill>
                <a:schemeClr val="bg1">
                  <a:lumMod val="65000"/>
                </a:schemeClr>
              </a:solidFill>
            </a:endParaRPr>
          </a:p>
        </p:txBody>
      </p:sp>
      <p:sp>
        <p:nvSpPr>
          <p:cNvPr id="7" name="コンテンツ プレースホルダー 2">
            <a:extLst>
              <a:ext uri="{FF2B5EF4-FFF2-40B4-BE49-F238E27FC236}">
                <a16:creationId xmlns:a16="http://schemas.microsoft.com/office/drawing/2014/main" id="{A07AC76D-8D19-9DBD-12DD-C2F7513592BE}"/>
              </a:ext>
            </a:extLst>
          </p:cNvPr>
          <p:cNvSpPr txBox="1">
            <a:spLocks/>
          </p:cNvSpPr>
          <p:nvPr/>
        </p:nvSpPr>
        <p:spPr>
          <a:xfrm>
            <a:off x="6096000" y="2144118"/>
            <a:ext cx="5257800" cy="4451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10000"/>
              </a:lnSpc>
              <a:buFont typeface="+mj-lt"/>
              <a:buAutoNum type="arabicPeriod" startAt="3"/>
            </a:pPr>
            <a:endParaRPr kumimoji="1" lang="en-US" altLang="ja-JP" sz="2200" dirty="0"/>
          </a:p>
          <a:p>
            <a:pPr marL="457200" indent="-457200">
              <a:lnSpc>
                <a:spcPct val="110000"/>
              </a:lnSpc>
              <a:buFont typeface="+mj-lt"/>
              <a:buAutoNum type="arabicPeriod" startAt="3"/>
            </a:pPr>
            <a:r>
              <a:rPr kumimoji="1" lang="ja-JP" altLang="en-US" sz="2200"/>
              <a:t>数値相対論の計算に必要な要素</a:t>
            </a:r>
            <a:endParaRPr kumimoji="1" lang="en-US" altLang="ja-JP" sz="2200" dirty="0"/>
          </a:p>
          <a:p>
            <a:pPr marL="914400" lvl="1" indent="-457200">
              <a:lnSpc>
                <a:spcPct val="110000"/>
              </a:lnSpc>
              <a:buAutoNum type="arabicPeriod"/>
            </a:pPr>
            <a:r>
              <a:rPr lang="en-US" altLang="ja-JP" sz="1800" dirty="0">
                <a:solidFill>
                  <a:schemeClr val="bg1">
                    <a:lumMod val="65000"/>
                  </a:schemeClr>
                </a:solidFill>
              </a:rPr>
              <a:t>Evolution</a:t>
            </a:r>
          </a:p>
          <a:p>
            <a:pPr marL="1371600" lvl="2" indent="-457200">
              <a:lnSpc>
                <a:spcPct val="110000"/>
              </a:lnSpc>
              <a:buAutoNum type="arabicPeriod"/>
            </a:pPr>
            <a:r>
              <a:rPr lang="en-US" altLang="ja-JP" sz="1400" dirty="0">
                <a:solidFill>
                  <a:schemeClr val="bg1">
                    <a:lumMod val="65000"/>
                  </a:schemeClr>
                </a:solidFill>
              </a:rPr>
              <a:t>ADM</a:t>
            </a:r>
            <a:r>
              <a:rPr lang="ja-JP" altLang="en-US" sz="1400">
                <a:solidFill>
                  <a:schemeClr val="bg1">
                    <a:lumMod val="65000"/>
                  </a:schemeClr>
                </a:solidFill>
              </a:rPr>
              <a:t>分解</a:t>
            </a:r>
            <a:endParaRPr lang="en-US" altLang="ja-JP" sz="1400" dirty="0">
              <a:solidFill>
                <a:schemeClr val="bg1">
                  <a:lumMod val="65000"/>
                </a:schemeClr>
              </a:solidFill>
            </a:endParaRPr>
          </a:p>
          <a:p>
            <a:pPr marL="1371600" lvl="2" indent="-457200">
              <a:lnSpc>
                <a:spcPct val="110000"/>
              </a:lnSpc>
              <a:buAutoNum type="arabicPeriod"/>
            </a:pPr>
            <a:r>
              <a:rPr lang="en-US" altLang="ja-JP" sz="1400" dirty="0">
                <a:solidFill>
                  <a:schemeClr val="bg1">
                    <a:lumMod val="65000"/>
                  </a:schemeClr>
                </a:solidFill>
              </a:rPr>
              <a:t>BSSN</a:t>
            </a:r>
            <a:r>
              <a:rPr lang="ja-JP" altLang="en-US" sz="1400">
                <a:solidFill>
                  <a:schemeClr val="bg1">
                    <a:lumMod val="65000"/>
                  </a:schemeClr>
                </a:solidFill>
              </a:rPr>
              <a:t>形式</a:t>
            </a:r>
            <a:endParaRPr lang="en-US" altLang="ja-JP" sz="1400" dirty="0">
              <a:solidFill>
                <a:schemeClr val="bg1">
                  <a:lumMod val="65000"/>
                </a:schemeClr>
              </a:solidFill>
            </a:endParaRPr>
          </a:p>
          <a:p>
            <a:pPr marL="914400" lvl="1" indent="-457200">
              <a:lnSpc>
                <a:spcPct val="110000"/>
              </a:lnSpc>
              <a:buAutoNum type="arabicPeriod"/>
            </a:pPr>
            <a:r>
              <a:rPr kumimoji="1" lang="en-US" altLang="ja-JP" sz="1800" dirty="0">
                <a:solidFill>
                  <a:schemeClr val="bg1">
                    <a:lumMod val="65000"/>
                  </a:schemeClr>
                </a:solidFill>
              </a:rPr>
              <a:t>Initial data</a:t>
            </a:r>
          </a:p>
          <a:p>
            <a:pPr marL="914400" lvl="1" indent="-457200">
              <a:lnSpc>
                <a:spcPct val="110000"/>
              </a:lnSpc>
              <a:buAutoNum type="arabicPeriod"/>
            </a:pPr>
            <a:r>
              <a:rPr lang="en-US" altLang="ja-JP" sz="1800" dirty="0"/>
              <a:t>Analyzing data</a:t>
            </a:r>
          </a:p>
          <a:p>
            <a:pPr marL="914400" lvl="1" indent="-457200">
              <a:lnSpc>
                <a:spcPct val="110000"/>
              </a:lnSpc>
              <a:buAutoNum type="arabicPeriod"/>
            </a:pPr>
            <a:r>
              <a:rPr kumimoji="1" lang="ja-JP" altLang="en-US" sz="1800">
                <a:solidFill>
                  <a:schemeClr val="bg1">
                    <a:lumMod val="65000"/>
                  </a:schemeClr>
                </a:solidFill>
              </a:rPr>
              <a:t>その他</a:t>
            </a:r>
            <a:endParaRPr kumimoji="1" lang="en-US" altLang="ja-JP" sz="1800" dirty="0">
              <a:solidFill>
                <a:schemeClr val="bg1">
                  <a:lumMod val="65000"/>
                </a:schemeClr>
              </a:solidFill>
            </a:endParaRPr>
          </a:p>
          <a:p>
            <a:pPr marL="457200" indent="-457200">
              <a:lnSpc>
                <a:spcPct val="110000"/>
              </a:lnSpc>
              <a:buAutoNum type="arabicPeriod" startAt="3"/>
            </a:pPr>
            <a:r>
              <a:rPr lang="en-US" altLang="ja-JP" sz="2200" dirty="0">
                <a:solidFill>
                  <a:schemeClr val="bg1">
                    <a:lumMod val="65000"/>
                  </a:schemeClr>
                </a:solidFill>
              </a:rPr>
              <a:t>Einstein Toolkit</a:t>
            </a:r>
          </a:p>
          <a:p>
            <a:pPr marL="0" indent="0">
              <a:lnSpc>
                <a:spcPct val="110000"/>
              </a:lnSpc>
              <a:buNone/>
            </a:pPr>
            <a:endParaRPr lang="en-US" altLang="ja-JP" sz="2200" dirty="0"/>
          </a:p>
          <a:p>
            <a:pPr marL="457200" indent="-457200">
              <a:lnSpc>
                <a:spcPct val="110000"/>
              </a:lnSpc>
              <a:buAutoNum type="arabicPeriod"/>
            </a:pPr>
            <a:endParaRPr lang="en-US" altLang="ja-JP" sz="2200" dirty="0"/>
          </a:p>
          <a:p>
            <a:pPr marL="457200" indent="-457200">
              <a:lnSpc>
                <a:spcPct val="110000"/>
              </a:lnSpc>
              <a:buAutoNum type="arabicPeriod"/>
            </a:pPr>
            <a:endParaRPr lang="en-US" altLang="ja-JP" sz="2200" dirty="0"/>
          </a:p>
        </p:txBody>
      </p:sp>
    </p:spTree>
    <p:extLst>
      <p:ext uri="{BB962C8B-B14F-4D97-AF65-F5344CB8AC3E}">
        <p14:creationId xmlns:p14="http://schemas.microsoft.com/office/powerpoint/2010/main" val="15996628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3.3 Analyzing data</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buNone/>
            </a:pPr>
            <a:r>
              <a:rPr lang="ja-JP" altLang="en-US" sz="1800"/>
              <a:t>発展方程式を数値的に解くことにより、変数の値を求めることができる。しかし、各格子点における変数の値がわかっても、そこから物理的な現象をそのまま抜き出すのは難しい。特に</a:t>
            </a:r>
            <a:r>
              <a:rPr lang="en-US" altLang="ja-JP" sz="1800" dirty="0"/>
              <a:t>BSSN</a:t>
            </a:r>
            <a:r>
              <a:rPr lang="ja-JP" altLang="en-US" sz="1800"/>
              <a:t>形式では変数を人為的に増やしているため、現象を追うことが難しくなる。</a:t>
            </a:r>
            <a:endParaRPr lang="en-US" altLang="ja-JP" sz="1800" dirty="0"/>
          </a:p>
          <a:p>
            <a:pPr marL="0" indent="0">
              <a:buNone/>
            </a:pPr>
            <a:endParaRPr lang="en-US" altLang="ja-JP" sz="1800" dirty="0"/>
          </a:p>
          <a:p>
            <a:pPr marL="0" indent="0">
              <a:buNone/>
            </a:pPr>
            <a:r>
              <a:rPr lang="en-US" altLang="ja-JP" sz="1800" dirty="0"/>
              <a:t>→</a:t>
            </a:r>
            <a:r>
              <a:rPr lang="ja-JP" altLang="en-US" sz="1800"/>
              <a:t>知りたい物理量を変数から計算する必要がある。</a:t>
            </a:r>
            <a:endParaRPr lang="en-US" altLang="ja-JP" sz="1800" dirty="0"/>
          </a:p>
          <a:p>
            <a:pPr marL="0" indent="0">
              <a:buNone/>
            </a:pPr>
            <a:r>
              <a:rPr lang="ja-JP" altLang="en-US" sz="1800"/>
              <a:t>　一般的には各タイムステップの各格子点で物理量を計算する。</a:t>
            </a:r>
            <a:endParaRPr lang="en-US" altLang="ja-JP" sz="1800" dirty="0"/>
          </a:p>
          <a:p>
            <a:pPr marL="0" indent="0">
              <a:buNone/>
            </a:pPr>
            <a:endParaRPr lang="en-US" altLang="ja-JP" sz="1800" dirty="0"/>
          </a:p>
          <a:p>
            <a:pPr marL="0" indent="0">
              <a:buNone/>
            </a:pPr>
            <a:r>
              <a:rPr lang="ja-JP" altLang="en-US" sz="1800"/>
              <a:t>具体例は次回の発表で取り上げる。</a:t>
            </a:r>
            <a:endParaRPr lang="en-US" altLang="ja-JP" sz="1800" dirty="0"/>
          </a:p>
        </p:txBody>
      </p:sp>
    </p:spTree>
    <p:extLst>
      <p:ext uri="{BB962C8B-B14F-4D97-AF65-F5344CB8AC3E}">
        <p14:creationId xmlns:p14="http://schemas.microsoft.com/office/powerpoint/2010/main" val="19018195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ja-JP" altLang="en-US" sz="4000"/>
              <a:t>目次</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5257800" cy="4451605"/>
          </a:xfrm>
        </p:spPr>
        <p:txBody>
          <a:bodyPr>
            <a:normAutofit fontScale="92500" lnSpcReduction="10000"/>
          </a:bodyPr>
          <a:lstStyle/>
          <a:p>
            <a:pPr marL="0" indent="0">
              <a:lnSpc>
                <a:spcPct val="110000"/>
              </a:lnSpc>
              <a:buNone/>
            </a:pPr>
            <a:r>
              <a:rPr kumimoji="1" lang="ja-JP" altLang="en-US" sz="2200"/>
              <a:t>🟧</a:t>
            </a:r>
            <a:r>
              <a:rPr kumimoji="1" lang="en-US" altLang="ja-JP" sz="2200" dirty="0"/>
              <a:t>  </a:t>
            </a:r>
            <a:r>
              <a:rPr kumimoji="1" lang="ja-JP" altLang="en-US" sz="2200" b="1">
                <a:solidFill>
                  <a:schemeClr val="accent2"/>
                </a:solidFill>
              </a:rPr>
              <a:t>数値相対論</a:t>
            </a:r>
            <a:endParaRPr kumimoji="1" lang="en-US" altLang="ja-JP" sz="2200" b="1" dirty="0">
              <a:solidFill>
                <a:schemeClr val="accent2"/>
              </a:solidFill>
            </a:endParaRPr>
          </a:p>
          <a:p>
            <a:pPr marL="457200" indent="-457200">
              <a:lnSpc>
                <a:spcPct val="110000"/>
              </a:lnSpc>
              <a:buAutoNum type="arabicPeriod"/>
            </a:pPr>
            <a:r>
              <a:rPr kumimoji="1" lang="en-US" altLang="ja-JP" sz="2200" dirty="0">
                <a:solidFill>
                  <a:schemeClr val="bg1">
                    <a:lumMod val="65000"/>
                  </a:schemeClr>
                </a:solidFill>
              </a:rPr>
              <a:t>Introduction</a:t>
            </a:r>
          </a:p>
          <a:p>
            <a:pPr marL="457200" indent="-457200">
              <a:lnSpc>
                <a:spcPct val="110000"/>
              </a:lnSpc>
              <a:buAutoNum type="arabicPeriod"/>
            </a:pPr>
            <a:r>
              <a:rPr lang="ja-JP" altLang="en-US" sz="2200">
                <a:solidFill>
                  <a:schemeClr val="bg1">
                    <a:lumMod val="65000"/>
                  </a:schemeClr>
                </a:solidFill>
              </a:rPr>
              <a:t>偏微分</a:t>
            </a:r>
            <a:r>
              <a:rPr kumimoji="1" lang="ja-JP" altLang="en-US" sz="2200">
                <a:solidFill>
                  <a:schemeClr val="bg1">
                    <a:lumMod val="65000"/>
                  </a:schemeClr>
                </a:solidFill>
              </a:rPr>
              <a:t>方程式の数値的解法</a:t>
            </a:r>
            <a:endParaRPr kumimoji="1" lang="en-US" altLang="ja-JP" sz="22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概要</a:t>
            </a:r>
            <a:endParaRPr kumimoji="1" lang="en-US" altLang="ja-JP" sz="18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一階常微分方程式</a:t>
            </a:r>
            <a:endParaRPr kumimoji="1" lang="en-US" altLang="ja-JP" sz="1800" dirty="0">
              <a:solidFill>
                <a:schemeClr val="bg1">
                  <a:lumMod val="65000"/>
                </a:schemeClr>
              </a:solidFill>
            </a:endParaRPr>
          </a:p>
          <a:p>
            <a:pPr marL="1371600" lvl="2" indent="-457200">
              <a:lnSpc>
                <a:spcPct val="110000"/>
              </a:lnSpc>
              <a:buAutoNum type="arabicPeriod"/>
            </a:pPr>
            <a:r>
              <a:rPr lang="en-US" altLang="ja-JP" sz="1400" dirty="0">
                <a:solidFill>
                  <a:schemeClr val="bg1">
                    <a:lumMod val="65000"/>
                  </a:schemeClr>
                </a:solidFill>
              </a:rPr>
              <a:t>Euler</a:t>
            </a:r>
            <a:r>
              <a:rPr lang="ja-JP" altLang="en-US" sz="1400">
                <a:solidFill>
                  <a:schemeClr val="bg1">
                    <a:lumMod val="65000"/>
                  </a:schemeClr>
                </a:solidFill>
              </a:rPr>
              <a:t>法</a:t>
            </a:r>
            <a:endParaRPr lang="en-US" altLang="ja-JP" sz="1400" dirty="0">
              <a:solidFill>
                <a:schemeClr val="bg1">
                  <a:lumMod val="65000"/>
                </a:schemeClr>
              </a:solidFill>
            </a:endParaRPr>
          </a:p>
          <a:p>
            <a:pPr marL="1371600" lvl="2" indent="-457200">
              <a:lnSpc>
                <a:spcPct val="110000"/>
              </a:lnSpc>
              <a:buAutoNum type="arabicPeriod"/>
            </a:pPr>
            <a:r>
              <a:rPr kumimoji="1" lang="en-US" altLang="ja-JP" sz="1400" dirty="0">
                <a:solidFill>
                  <a:schemeClr val="bg1">
                    <a:lumMod val="65000"/>
                  </a:schemeClr>
                </a:solidFill>
              </a:rPr>
              <a:t>Runge-</a:t>
            </a:r>
            <a:r>
              <a:rPr kumimoji="1" lang="en-US" altLang="ja-JP" sz="1400" dirty="0" err="1">
                <a:solidFill>
                  <a:schemeClr val="bg1">
                    <a:lumMod val="65000"/>
                  </a:schemeClr>
                </a:solidFill>
              </a:rPr>
              <a:t>Kutta</a:t>
            </a:r>
            <a:r>
              <a:rPr kumimoji="1" lang="ja-JP" altLang="en-US" sz="1400">
                <a:solidFill>
                  <a:schemeClr val="bg1">
                    <a:lumMod val="65000"/>
                  </a:schemeClr>
                </a:solidFill>
              </a:rPr>
              <a:t>法</a:t>
            </a:r>
            <a:endParaRPr kumimoji="1" lang="en-US" altLang="ja-JP" sz="14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一階連立常微分方程式</a:t>
            </a:r>
            <a:endParaRPr kumimoji="1" lang="en-US" altLang="ja-JP" sz="1800" dirty="0">
              <a:solidFill>
                <a:schemeClr val="bg1">
                  <a:lumMod val="65000"/>
                </a:schemeClr>
              </a:solidFill>
            </a:endParaRPr>
          </a:p>
          <a:p>
            <a:pPr marL="914400" lvl="1" indent="-457200">
              <a:lnSpc>
                <a:spcPct val="110000"/>
              </a:lnSpc>
              <a:buAutoNum type="arabicPeriod"/>
            </a:pPr>
            <a:r>
              <a:rPr lang="ja-JP" altLang="en-US" sz="1800">
                <a:solidFill>
                  <a:schemeClr val="bg1">
                    <a:lumMod val="65000"/>
                  </a:schemeClr>
                </a:solidFill>
              </a:rPr>
              <a:t>二階常微分方程式</a:t>
            </a:r>
            <a:endParaRPr lang="en-US" altLang="ja-JP" sz="18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一階偏微分方程式</a:t>
            </a:r>
            <a:r>
              <a:rPr kumimoji="1" lang="en-US" altLang="ja-JP" sz="1800" dirty="0">
                <a:solidFill>
                  <a:schemeClr val="bg1">
                    <a:lumMod val="65000"/>
                  </a:schemeClr>
                </a:solidFill>
              </a:rPr>
              <a:t>(t, x </a:t>
            </a:r>
            <a:r>
              <a:rPr kumimoji="1" lang="ja-JP" altLang="en-US" sz="1800">
                <a:solidFill>
                  <a:schemeClr val="bg1">
                    <a:lumMod val="65000"/>
                  </a:schemeClr>
                </a:solidFill>
              </a:rPr>
              <a:t>微分</a:t>
            </a:r>
            <a:r>
              <a:rPr kumimoji="1" lang="en-US" altLang="ja-JP" sz="1800" dirty="0">
                <a:solidFill>
                  <a:schemeClr val="bg1">
                    <a:lumMod val="65000"/>
                  </a:schemeClr>
                </a:solidFill>
              </a:rPr>
              <a:t>)</a:t>
            </a:r>
          </a:p>
          <a:p>
            <a:pPr marL="1371600" lvl="2" indent="-457200">
              <a:lnSpc>
                <a:spcPct val="110000"/>
              </a:lnSpc>
              <a:buAutoNum type="arabicPeriod"/>
            </a:pPr>
            <a:r>
              <a:rPr lang="en-US" altLang="ja-JP" sz="1400" dirty="0">
                <a:solidFill>
                  <a:schemeClr val="bg1">
                    <a:lumMod val="65000"/>
                  </a:schemeClr>
                </a:solidFill>
              </a:rPr>
              <a:t>Method of Line</a:t>
            </a:r>
          </a:p>
          <a:p>
            <a:pPr marL="1371600" lvl="2" indent="-457200">
              <a:lnSpc>
                <a:spcPct val="110000"/>
              </a:lnSpc>
              <a:buAutoNum type="arabicPeriod"/>
            </a:pPr>
            <a:r>
              <a:rPr lang="en-US" altLang="ja-JP" sz="1400" dirty="0">
                <a:solidFill>
                  <a:schemeClr val="bg1">
                    <a:lumMod val="65000"/>
                  </a:schemeClr>
                </a:solidFill>
              </a:rPr>
              <a:t>Euler</a:t>
            </a:r>
            <a:r>
              <a:rPr lang="ja-JP" altLang="en-US" sz="1400">
                <a:solidFill>
                  <a:schemeClr val="bg1">
                    <a:lumMod val="65000"/>
                  </a:schemeClr>
                </a:solidFill>
              </a:rPr>
              <a:t>法</a:t>
            </a:r>
            <a:endParaRPr lang="en-US" altLang="ja-JP" sz="1400" dirty="0">
              <a:solidFill>
                <a:schemeClr val="bg1">
                  <a:lumMod val="65000"/>
                </a:schemeClr>
              </a:solidFill>
            </a:endParaRPr>
          </a:p>
          <a:p>
            <a:pPr marL="1371600" lvl="2" indent="-457200">
              <a:lnSpc>
                <a:spcPct val="110000"/>
              </a:lnSpc>
              <a:buAutoNum type="arabicPeriod"/>
            </a:pPr>
            <a:r>
              <a:rPr kumimoji="1" lang="en-US" altLang="ja-JP" sz="1400" dirty="0">
                <a:solidFill>
                  <a:schemeClr val="bg1">
                    <a:lumMod val="65000"/>
                  </a:schemeClr>
                </a:solidFill>
              </a:rPr>
              <a:t>Runge-</a:t>
            </a:r>
            <a:r>
              <a:rPr kumimoji="1" lang="en-US" altLang="ja-JP" sz="1400" dirty="0" err="1">
                <a:solidFill>
                  <a:schemeClr val="bg1">
                    <a:lumMod val="65000"/>
                  </a:schemeClr>
                </a:solidFill>
              </a:rPr>
              <a:t>Kutta</a:t>
            </a:r>
            <a:r>
              <a:rPr kumimoji="1" lang="ja-JP" altLang="en-US" sz="1400">
                <a:solidFill>
                  <a:schemeClr val="bg1">
                    <a:lumMod val="65000"/>
                  </a:schemeClr>
                </a:solidFill>
              </a:rPr>
              <a:t>法</a:t>
            </a:r>
            <a:endParaRPr lang="en-US" altLang="ja-JP" sz="1200" dirty="0">
              <a:solidFill>
                <a:schemeClr val="bg1">
                  <a:lumMod val="65000"/>
                </a:schemeClr>
              </a:solidFill>
            </a:endParaRPr>
          </a:p>
        </p:txBody>
      </p:sp>
      <p:sp>
        <p:nvSpPr>
          <p:cNvPr id="7" name="コンテンツ プレースホルダー 2">
            <a:extLst>
              <a:ext uri="{FF2B5EF4-FFF2-40B4-BE49-F238E27FC236}">
                <a16:creationId xmlns:a16="http://schemas.microsoft.com/office/drawing/2014/main" id="{A07AC76D-8D19-9DBD-12DD-C2F7513592BE}"/>
              </a:ext>
            </a:extLst>
          </p:cNvPr>
          <p:cNvSpPr txBox="1">
            <a:spLocks/>
          </p:cNvSpPr>
          <p:nvPr/>
        </p:nvSpPr>
        <p:spPr>
          <a:xfrm>
            <a:off x="6096000" y="2144118"/>
            <a:ext cx="5257800" cy="4451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10000"/>
              </a:lnSpc>
              <a:buFont typeface="+mj-lt"/>
              <a:buAutoNum type="arabicPeriod" startAt="3"/>
            </a:pPr>
            <a:endParaRPr kumimoji="1" lang="en-US" altLang="ja-JP" sz="2200" dirty="0"/>
          </a:p>
          <a:p>
            <a:pPr marL="457200" indent="-457200">
              <a:lnSpc>
                <a:spcPct val="110000"/>
              </a:lnSpc>
              <a:buFont typeface="+mj-lt"/>
              <a:buAutoNum type="arabicPeriod" startAt="3"/>
            </a:pPr>
            <a:r>
              <a:rPr kumimoji="1" lang="ja-JP" altLang="en-US" sz="2200"/>
              <a:t>数値相対論の計算に必要な要素</a:t>
            </a:r>
            <a:endParaRPr kumimoji="1" lang="en-US" altLang="ja-JP" sz="2200" dirty="0"/>
          </a:p>
          <a:p>
            <a:pPr marL="914400" lvl="1" indent="-457200">
              <a:lnSpc>
                <a:spcPct val="110000"/>
              </a:lnSpc>
              <a:buAutoNum type="arabicPeriod"/>
            </a:pPr>
            <a:r>
              <a:rPr lang="en-US" altLang="ja-JP" sz="1800" dirty="0">
                <a:solidFill>
                  <a:schemeClr val="bg1">
                    <a:lumMod val="65000"/>
                  </a:schemeClr>
                </a:solidFill>
              </a:rPr>
              <a:t>Evolution</a:t>
            </a:r>
          </a:p>
          <a:p>
            <a:pPr marL="1371600" lvl="2" indent="-457200">
              <a:lnSpc>
                <a:spcPct val="110000"/>
              </a:lnSpc>
              <a:buAutoNum type="arabicPeriod"/>
            </a:pPr>
            <a:r>
              <a:rPr lang="en-US" altLang="ja-JP" sz="1400" dirty="0">
                <a:solidFill>
                  <a:schemeClr val="bg1">
                    <a:lumMod val="65000"/>
                  </a:schemeClr>
                </a:solidFill>
              </a:rPr>
              <a:t>ADM</a:t>
            </a:r>
            <a:r>
              <a:rPr lang="ja-JP" altLang="en-US" sz="1400">
                <a:solidFill>
                  <a:schemeClr val="bg1">
                    <a:lumMod val="65000"/>
                  </a:schemeClr>
                </a:solidFill>
              </a:rPr>
              <a:t>分解</a:t>
            </a:r>
            <a:endParaRPr lang="en-US" altLang="ja-JP" sz="1400" dirty="0">
              <a:solidFill>
                <a:schemeClr val="bg1">
                  <a:lumMod val="65000"/>
                </a:schemeClr>
              </a:solidFill>
            </a:endParaRPr>
          </a:p>
          <a:p>
            <a:pPr marL="1371600" lvl="2" indent="-457200">
              <a:lnSpc>
                <a:spcPct val="110000"/>
              </a:lnSpc>
              <a:buAutoNum type="arabicPeriod"/>
            </a:pPr>
            <a:r>
              <a:rPr lang="en-US" altLang="ja-JP" sz="1400" dirty="0">
                <a:solidFill>
                  <a:schemeClr val="bg1">
                    <a:lumMod val="65000"/>
                  </a:schemeClr>
                </a:solidFill>
              </a:rPr>
              <a:t>BSSN</a:t>
            </a:r>
            <a:r>
              <a:rPr lang="ja-JP" altLang="en-US" sz="1400">
                <a:solidFill>
                  <a:schemeClr val="bg1">
                    <a:lumMod val="65000"/>
                  </a:schemeClr>
                </a:solidFill>
              </a:rPr>
              <a:t>形式</a:t>
            </a:r>
            <a:endParaRPr lang="en-US" altLang="ja-JP" sz="1400" dirty="0">
              <a:solidFill>
                <a:schemeClr val="bg1">
                  <a:lumMod val="65000"/>
                </a:schemeClr>
              </a:solidFill>
            </a:endParaRPr>
          </a:p>
          <a:p>
            <a:pPr marL="914400" lvl="1" indent="-457200">
              <a:lnSpc>
                <a:spcPct val="110000"/>
              </a:lnSpc>
              <a:buAutoNum type="arabicPeriod"/>
            </a:pPr>
            <a:r>
              <a:rPr kumimoji="1" lang="en-US" altLang="ja-JP" sz="1800" dirty="0">
                <a:solidFill>
                  <a:schemeClr val="bg1">
                    <a:lumMod val="65000"/>
                  </a:schemeClr>
                </a:solidFill>
              </a:rPr>
              <a:t>Initial data</a:t>
            </a:r>
          </a:p>
          <a:p>
            <a:pPr marL="914400" lvl="1" indent="-457200">
              <a:lnSpc>
                <a:spcPct val="110000"/>
              </a:lnSpc>
              <a:buAutoNum type="arabicPeriod"/>
            </a:pPr>
            <a:r>
              <a:rPr lang="en-US" altLang="ja-JP" sz="1800" dirty="0">
                <a:solidFill>
                  <a:schemeClr val="bg1">
                    <a:lumMod val="65000"/>
                  </a:schemeClr>
                </a:solidFill>
              </a:rPr>
              <a:t>Analyzing data</a:t>
            </a:r>
          </a:p>
          <a:p>
            <a:pPr marL="914400" lvl="1" indent="-457200">
              <a:lnSpc>
                <a:spcPct val="110000"/>
              </a:lnSpc>
              <a:buAutoNum type="arabicPeriod"/>
            </a:pPr>
            <a:r>
              <a:rPr kumimoji="1" lang="ja-JP" altLang="en-US" sz="1800"/>
              <a:t>その他</a:t>
            </a:r>
            <a:endParaRPr kumimoji="1" lang="en-US" altLang="ja-JP" sz="1800" dirty="0"/>
          </a:p>
          <a:p>
            <a:pPr marL="457200" indent="-457200">
              <a:lnSpc>
                <a:spcPct val="110000"/>
              </a:lnSpc>
              <a:buAutoNum type="arabicPeriod" startAt="3"/>
            </a:pPr>
            <a:r>
              <a:rPr lang="en-US" altLang="ja-JP" sz="2200" dirty="0">
                <a:solidFill>
                  <a:schemeClr val="bg1">
                    <a:lumMod val="65000"/>
                  </a:schemeClr>
                </a:solidFill>
              </a:rPr>
              <a:t>Einstein Toolkit</a:t>
            </a:r>
          </a:p>
          <a:p>
            <a:pPr marL="0" indent="0">
              <a:lnSpc>
                <a:spcPct val="110000"/>
              </a:lnSpc>
              <a:buNone/>
            </a:pPr>
            <a:endParaRPr lang="en-US" altLang="ja-JP" sz="2200" dirty="0"/>
          </a:p>
          <a:p>
            <a:pPr marL="457200" indent="-457200">
              <a:lnSpc>
                <a:spcPct val="110000"/>
              </a:lnSpc>
              <a:buAutoNum type="arabicPeriod"/>
            </a:pPr>
            <a:endParaRPr lang="en-US" altLang="ja-JP" sz="2200" dirty="0"/>
          </a:p>
          <a:p>
            <a:pPr marL="457200" indent="-457200">
              <a:lnSpc>
                <a:spcPct val="110000"/>
              </a:lnSpc>
              <a:buAutoNum type="arabicPeriod"/>
            </a:pPr>
            <a:endParaRPr lang="en-US" altLang="ja-JP" sz="2200" dirty="0"/>
          </a:p>
        </p:txBody>
      </p:sp>
    </p:spTree>
    <p:extLst>
      <p:ext uri="{BB962C8B-B14F-4D97-AF65-F5344CB8AC3E}">
        <p14:creationId xmlns:p14="http://schemas.microsoft.com/office/powerpoint/2010/main" val="35258663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3.4 </a:t>
            </a:r>
            <a:r>
              <a:rPr kumimoji="1" lang="ja-JP" altLang="en-US" sz="4000"/>
              <a:t>その他</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buNone/>
                </a:pPr>
                <a:r>
                  <a:rPr lang="ja-JP" altLang="en-US" sz="1800"/>
                  <a:t>その他に用意するべきものとして代表的な</a:t>
                </a:r>
                <a:r>
                  <a:rPr lang="en-US" altLang="ja-JP" sz="1800" dirty="0"/>
                  <a:t>2</a:t>
                </a:r>
                <a:r>
                  <a:rPr lang="ja-JP" altLang="en-US" sz="1800"/>
                  <a:t>つを紹介する。</a:t>
                </a:r>
                <a:endParaRPr lang="en-US" altLang="ja-JP" sz="1800" dirty="0"/>
              </a:p>
              <a:p>
                <a:pPr marL="0" indent="0">
                  <a:buNone/>
                </a:pPr>
                <a:endParaRPr lang="en-US" altLang="ja-JP" sz="1800" dirty="0"/>
              </a:p>
              <a:p>
                <a:pPr marL="0" indent="0">
                  <a:buNone/>
                </a:pPr>
                <a:r>
                  <a:rPr lang="ja-JP" altLang="en-US" sz="1800"/>
                  <a:t>・</a:t>
                </a:r>
                <a:r>
                  <a:rPr lang="en-US" altLang="ja-JP" sz="1800" dirty="0"/>
                  <a:t>FMR(Finite Mesh Refinement)</a:t>
                </a:r>
              </a:p>
              <a:p>
                <a:pPr marL="0" indent="0">
                  <a:buNone/>
                </a:pPr>
                <a:r>
                  <a:rPr lang="ja-JP" altLang="en-US" sz="1800"/>
                  <a:t>　空間グリッドを設定する際</a:t>
                </a:r>
                <a:r>
                  <a:rPr lang="en-US" altLang="ja-JP" sz="1800" dirty="0"/>
                  <a:t> </a:t>
                </a:r>
                <a14:m>
                  <m:oMath xmlns:m="http://schemas.openxmlformats.org/officeDocument/2006/math">
                    <m:r>
                      <m:rPr>
                        <m:sty m:val="p"/>
                      </m:rPr>
                      <a:rPr lang="el-GR" altLang="ja-JP" sz="1800" b="0" i="1" smtClean="0">
                        <a:latin typeface="Cambria Math" panose="02040503050406030204" pitchFamily="18" charset="0"/>
                        <a:ea typeface="Cambria Math" panose="02040503050406030204" pitchFamily="18" charset="0"/>
                      </a:rPr>
                      <m:t>Δ</m:t>
                    </m:r>
                    <m:r>
                      <a:rPr lang="en-US" altLang="ja-JP" sz="1800" b="0" i="1" smtClean="0">
                        <a:latin typeface="Cambria Math" panose="02040503050406030204" pitchFamily="18" charset="0"/>
                        <a:ea typeface="Cambria Math" panose="02040503050406030204" pitchFamily="18" charset="0"/>
                      </a:rPr>
                      <m:t>𝑥</m:t>
                    </m:r>
                  </m:oMath>
                </a14:m>
                <a:r>
                  <a:rPr lang="en-US" altLang="ja-JP" sz="1800" dirty="0"/>
                  <a:t> </a:t>
                </a:r>
                <a:r>
                  <a:rPr lang="ja-JP" altLang="en-US" sz="1800" dirty="0"/>
                  <a:t>を可能</a:t>
                </a:r>
                <a:r>
                  <a:rPr lang="ja-JP" altLang="en-US" sz="1800"/>
                  <a:t>な限り小さく取る必要がある。一方、</a:t>
                </a:r>
                <a:r>
                  <a:rPr lang="en-US" altLang="ja-JP" sz="1800" dirty="0"/>
                  <a:t>2</a:t>
                </a:r>
                <a:r>
                  <a:rPr lang="ja-JP" altLang="en-US" sz="1800"/>
                  <a:t>章の境界条件で触れ</a:t>
                </a:r>
                <a:endParaRPr lang="en-US" altLang="ja-JP" sz="1800" dirty="0"/>
              </a:p>
              <a:p>
                <a:pPr marL="0" indent="0">
                  <a:buNone/>
                </a:pPr>
                <a:r>
                  <a:rPr lang="ja-JP" altLang="en-US" sz="1800"/>
                  <a:t>　たように空間グリッドは系に対して十分広く取る必要がある。したがって格子点の数や計算量が膨</a:t>
                </a:r>
                <a:endParaRPr lang="en-US" altLang="ja-JP" sz="1800" dirty="0"/>
              </a:p>
              <a:p>
                <a:pPr marL="0" indent="0">
                  <a:buNone/>
                </a:pPr>
                <a:r>
                  <a:rPr lang="ja-JP" altLang="en-US" sz="1800"/>
                  <a:t>　大になり、通常の計算機で扱うことが難しくなる。</a:t>
                </a:r>
                <a:endParaRPr lang="en-US" altLang="ja-JP" sz="1800" dirty="0"/>
              </a:p>
              <a:p>
                <a:pPr marL="0" indent="0">
                  <a:buNone/>
                </a:pPr>
                <a:endParaRPr lang="en-US" altLang="ja-JP" sz="1800" dirty="0"/>
              </a:p>
              <a:p>
                <a:pPr marL="0" indent="0">
                  <a:buNone/>
                </a:pPr>
                <a:r>
                  <a:rPr lang="ja-JP" altLang="en-US" sz="1800"/>
                  <a:t>　</a:t>
                </a:r>
                <a:r>
                  <a:rPr lang="en-US" altLang="ja-JP" sz="1800" dirty="0"/>
                  <a:t>FMR</a:t>
                </a:r>
                <a:r>
                  <a:rPr lang="ja-JP" altLang="en-US" sz="1800"/>
                  <a:t>：細かいグリッドが必要な部分とそうではない部分でグリッドの大きさを変化させる手法</a:t>
                </a:r>
                <a:endParaRPr lang="en-US" altLang="ja-JP" sz="1800" dirty="0"/>
              </a:p>
              <a:p>
                <a:pPr marL="0" indent="0">
                  <a:buNone/>
                </a:pPr>
                <a:r>
                  <a:rPr lang="en-US" altLang="ja-JP" sz="1800" dirty="0"/>
                  <a:t>	</a:t>
                </a:r>
                <a:r>
                  <a:rPr lang="ja-JP" altLang="en-US" sz="1800"/>
                  <a:t>これにより、細かいグリッドで計算しつつ大きなグリッドを取ることができるようになる。</a:t>
                </a:r>
                <a:endParaRPr lang="en-US" altLang="ja-JP" sz="1800" dirty="0"/>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3"/>
                <a:stretch>
                  <a:fillRect l="-603" t="-114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817020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3.4 </a:t>
            </a:r>
            <a:r>
              <a:rPr kumimoji="1" lang="ja-JP" altLang="en-US" sz="4000"/>
              <a:t>その他</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0" name="グループ化 59">
            <a:extLst>
              <a:ext uri="{FF2B5EF4-FFF2-40B4-BE49-F238E27FC236}">
                <a16:creationId xmlns:a16="http://schemas.microsoft.com/office/drawing/2014/main" id="{A094E2A6-8580-89FB-A9C4-45C5871E664F}"/>
              </a:ext>
            </a:extLst>
          </p:cNvPr>
          <p:cNvGrpSpPr/>
          <p:nvPr/>
        </p:nvGrpSpPr>
        <p:grpSpPr>
          <a:xfrm>
            <a:off x="3703643" y="2365513"/>
            <a:ext cx="4781665" cy="4239090"/>
            <a:chOff x="3297089" y="2365513"/>
            <a:chExt cx="4781665" cy="4239090"/>
          </a:xfrm>
        </p:grpSpPr>
        <p:grpSp>
          <p:nvGrpSpPr>
            <p:cNvPr id="37" name="グループ化 36">
              <a:extLst>
                <a:ext uri="{FF2B5EF4-FFF2-40B4-BE49-F238E27FC236}">
                  <a16:creationId xmlns:a16="http://schemas.microsoft.com/office/drawing/2014/main" id="{966201CC-84B2-30E3-5A20-CF0475F99AF5}"/>
                </a:ext>
              </a:extLst>
            </p:cNvPr>
            <p:cNvGrpSpPr/>
            <p:nvPr/>
          </p:nvGrpSpPr>
          <p:grpSpPr>
            <a:xfrm>
              <a:off x="3297089" y="2365513"/>
              <a:ext cx="4781665" cy="4239090"/>
              <a:chOff x="3437390" y="2491769"/>
              <a:chExt cx="5317225" cy="3661050"/>
            </a:xfrm>
          </p:grpSpPr>
          <p:grpSp>
            <p:nvGrpSpPr>
              <p:cNvPr id="34" name="グループ化 33">
                <a:extLst>
                  <a:ext uri="{FF2B5EF4-FFF2-40B4-BE49-F238E27FC236}">
                    <a16:creationId xmlns:a16="http://schemas.microsoft.com/office/drawing/2014/main" id="{5DCEBE18-2927-1A78-9F71-17B5D64531EF}"/>
                  </a:ext>
                </a:extLst>
              </p:cNvPr>
              <p:cNvGrpSpPr/>
              <p:nvPr/>
            </p:nvGrpSpPr>
            <p:grpSpPr>
              <a:xfrm>
                <a:off x="3444014" y="2491769"/>
                <a:ext cx="5303971" cy="3661050"/>
                <a:chOff x="4078568" y="2540967"/>
                <a:chExt cx="3574562" cy="3362876"/>
              </a:xfrm>
            </p:grpSpPr>
            <p:grpSp>
              <p:nvGrpSpPr>
                <p:cNvPr id="11" name="グループ化 10">
                  <a:extLst>
                    <a:ext uri="{FF2B5EF4-FFF2-40B4-BE49-F238E27FC236}">
                      <a16:creationId xmlns:a16="http://schemas.microsoft.com/office/drawing/2014/main" id="{FE8021C7-2AB7-6705-A178-56236ACA1285}"/>
                    </a:ext>
                  </a:extLst>
                </p:cNvPr>
                <p:cNvGrpSpPr/>
                <p:nvPr/>
              </p:nvGrpSpPr>
              <p:grpSpPr>
                <a:xfrm>
                  <a:off x="4078568" y="2540967"/>
                  <a:ext cx="3574562" cy="3362876"/>
                  <a:chOff x="9610794" y="4561114"/>
                  <a:chExt cx="1939127" cy="1284515"/>
                </a:xfrm>
              </p:grpSpPr>
              <p:cxnSp>
                <p:nvCxnSpPr>
                  <p:cNvPr id="28" name="直線コネクタ 27">
                    <a:extLst>
                      <a:ext uri="{FF2B5EF4-FFF2-40B4-BE49-F238E27FC236}">
                        <a16:creationId xmlns:a16="http://schemas.microsoft.com/office/drawing/2014/main" id="{0D648796-181A-80EA-8A35-CC1D0F8DAAB9}"/>
                      </a:ext>
                    </a:extLst>
                  </p:cNvPr>
                  <p:cNvCxnSpPr>
                    <a:cxnSpLocks/>
                  </p:cNvCxnSpPr>
                  <p:nvPr/>
                </p:nvCxnSpPr>
                <p:spPr>
                  <a:xfrm>
                    <a:off x="9610794" y="5648358"/>
                    <a:ext cx="193912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9739CC4-23B6-B0CA-58F7-D4A6A7B8AAAE}"/>
                      </a:ext>
                    </a:extLst>
                  </p:cNvPr>
                  <p:cNvCxnSpPr>
                    <a:cxnSpLocks/>
                  </p:cNvCxnSpPr>
                  <p:nvPr/>
                </p:nvCxnSpPr>
                <p:spPr>
                  <a:xfrm>
                    <a:off x="9610794" y="4762210"/>
                    <a:ext cx="193912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85A885EE-F752-8BF4-F784-F6780FA8E73E}"/>
                      </a:ext>
                    </a:extLst>
                  </p:cNvPr>
                  <p:cNvCxnSpPr>
                    <a:cxnSpLocks/>
                  </p:cNvCxnSpPr>
                  <p:nvPr/>
                </p:nvCxnSpPr>
                <p:spPr>
                  <a:xfrm>
                    <a:off x="9909498" y="4561114"/>
                    <a:ext cx="0" cy="128451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797D87C0-9740-9185-62B1-62668C21DDD7}"/>
                      </a:ext>
                    </a:extLst>
                  </p:cNvPr>
                  <p:cNvCxnSpPr>
                    <a:cxnSpLocks/>
                  </p:cNvCxnSpPr>
                  <p:nvPr/>
                </p:nvCxnSpPr>
                <p:spPr>
                  <a:xfrm>
                    <a:off x="10376579" y="4561114"/>
                    <a:ext cx="0" cy="128451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D51DD568-0F31-F785-E403-644BFEFE6C7F}"/>
                      </a:ext>
                    </a:extLst>
                  </p:cNvPr>
                  <p:cNvCxnSpPr>
                    <a:cxnSpLocks/>
                  </p:cNvCxnSpPr>
                  <p:nvPr/>
                </p:nvCxnSpPr>
                <p:spPr>
                  <a:xfrm>
                    <a:off x="11294233" y="4561114"/>
                    <a:ext cx="0" cy="1284515"/>
                  </a:xfrm>
                  <a:prstGeom prst="line">
                    <a:avLst/>
                  </a:prstGeom>
                  <a:ln w="12700"/>
                </p:spPr>
                <p:style>
                  <a:lnRef idx="1">
                    <a:schemeClr val="accent1"/>
                  </a:lnRef>
                  <a:fillRef idx="0">
                    <a:schemeClr val="accent1"/>
                  </a:fillRef>
                  <a:effectRef idx="0">
                    <a:schemeClr val="accent1"/>
                  </a:effectRef>
                  <a:fontRef idx="minor">
                    <a:schemeClr val="tx1"/>
                  </a:fontRef>
                </p:style>
              </p:cxnSp>
            </p:grpSp>
            <p:cxnSp>
              <p:nvCxnSpPr>
                <p:cNvPr id="33" name="直線コネクタ 32">
                  <a:extLst>
                    <a:ext uri="{FF2B5EF4-FFF2-40B4-BE49-F238E27FC236}">
                      <a16:creationId xmlns:a16="http://schemas.microsoft.com/office/drawing/2014/main" id="{08D08C77-BBDE-AC4A-0683-CC65EA2DDC8D}"/>
                    </a:ext>
                  </a:extLst>
                </p:cNvPr>
                <p:cNvCxnSpPr>
                  <a:cxnSpLocks/>
                </p:cNvCxnSpPr>
                <p:nvPr/>
              </p:nvCxnSpPr>
              <p:spPr>
                <a:xfrm>
                  <a:off x="6358225" y="2540967"/>
                  <a:ext cx="0" cy="3362876"/>
                </a:xfrm>
                <a:prstGeom prst="line">
                  <a:avLst/>
                </a:prstGeom>
                <a:ln w="12700"/>
              </p:spPr>
              <p:style>
                <a:lnRef idx="1">
                  <a:schemeClr val="accent1"/>
                </a:lnRef>
                <a:fillRef idx="0">
                  <a:schemeClr val="accent1"/>
                </a:fillRef>
                <a:effectRef idx="0">
                  <a:schemeClr val="accent1"/>
                </a:effectRef>
                <a:fontRef idx="minor">
                  <a:schemeClr val="tx1"/>
                </a:fontRef>
              </p:style>
            </p:cxnSp>
          </p:grpSp>
          <p:cxnSp>
            <p:nvCxnSpPr>
              <p:cNvPr id="35" name="直線コネクタ 34">
                <a:extLst>
                  <a:ext uri="{FF2B5EF4-FFF2-40B4-BE49-F238E27FC236}">
                    <a16:creationId xmlns:a16="http://schemas.microsoft.com/office/drawing/2014/main" id="{FA248FB0-738E-38BB-C505-43F9BB3AFF95}"/>
                  </a:ext>
                </a:extLst>
              </p:cNvPr>
              <p:cNvCxnSpPr>
                <a:cxnSpLocks/>
              </p:cNvCxnSpPr>
              <p:nvPr/>
            </p:nvCxnSpPr>
            <p:spPr>
              <a:xfrm>
                <a:off x="3437390" y="3853430"/>
                <a:ext cx="530397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C2EB81B-0D71-9225-BF0A-FEB96E0D82BD}"/>
                  </a:ext>
                </a:extLst>
              </p:cNvPr>
              <p:cNvCxnSpPr>
                <a:cxnSpLocks/>
              </p:cNvCxnSpPr>
              <p:nvPr/>
            </p:nvCxnSpPr>
            <p:spPr>
              <a:xfrm>
                <a:off x="3450644" y="4741327"/>
                <a:ext cx="5303971" cy="0"/>
              </a:xfrm>
              <a:prstGeom prst="line">
                <a:avLst/>
              </a:prstGeom>
              <a:ln w="12700"/>
            </p:spPr>
            <p:style>
              <a:lnRef idx="1">
                <a:schemeClr val="accent1"/>
              </a:lnRef>
              <a:fillRef idx="0">
                <a:schemeClr val="accent1"/>
              </a:fillRef>
              <a:effectRef idx="0">
                <a:schemeClr val="accent1"/>
              </a:effectRef>
              <a:fontRef idx="minor">
                <a:schemeClr val="tx1"/>
              </a:fontRef>
            </p:style>
          </p:cxnSp>
        </p:grpSp>
        <p:cxnSp>
          <p:nvCxnSpPr>
            <p:cNvPr id="38" name="直線コネクタ 37">
              <a:extLst>
                <a:ext uri="{FF2B5EF4-FFF2-40B4-BE49-F238E27FC236}">
                  <a16:creationId xmlns:a16="http://schemas.microsoft.com/office/drawing/2014/main" id="{B5B8D17F-20CA-EF68-5C82-DFCFBFFF4B5A}"/>
                </a:ext>
              </a:extLst>
            </p:cNvPr>
            <p:cNvCxnSpPr>
              <a:cxnSpLocks/>
            </p:cNvCxnSpPr>
            <p:nvPr/>
          </p:nvCxnSpPr>
          <p:spPr>
            <a:xfrm>
              <a:off x="5186677" y="4453769"/>
              <a:ext cx="115824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3F0EFC0-31A4-A890-F73B-3F66CB0C4418}"/>
                </a:ext>
              </a:extLst>
            </p:cNvPr>
            <p:cNvCxnSpPr>
              <a:cxnSpLocks/>
            </p:cNvCxnSpPr>
            <p:nvPr/>
          </p:nvCxnSpPr>
          <p:spPr>
            <a:xfrm>
              <a:off x="5761829" y="3942170"/>
              <a:ext cx="0" cy="10280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DB58EA07-BD66-49CC-D922-A403F1091209}"/>
                </a:ext>
              </a:extLst>
            </p:cNvPr>
            <p:cNvCxnSpPr>
              <a:cxnSpLocks/>
            </p:cNvCxnSpPr>
            <p:nvPr/>
          </p:nvCxnSpPr>
          <p:spPr>
            <a:xfrm>
              <a:off x="6046751" y="4196390"/>
              <a:ext cx="0" cy="51648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746E81AC-B046-22AA-153C-7854F4031A0D}"/>
                </a:ext>
              </a:extLst>
            </p:cNvPr>
            <p:cNvCxnSpPr>
              <a:cxnSpLocks/>
            </p:cNvCxnSpPr>
            <p:nvPr/>
          </p:nvCxnSpPr>
          <p:spPr>
            <a:xfrm>
              <a:off x="5483534" y="4190803"/>
              <a:ext cx="57271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0955318E-21B8-E702-3408-43418E8FB905}"/>
                </a:ext>
              </a:extLst>
            </p:cNvPr>
            <p:cNvCxnSpPr>
              <a:cxnSpLocks/>
            </p:cNvCxnSpPr>
            <p:nvPr/>
          </p:nvCxnSpPr>
          <p:spPr>
            <a:xfrm>
              <a:off x="5474041" y="4712873"/>
              <a:ext cx="57271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EDC15320-3337-AB18-F827-50E31A891E77}"/>
                </a:ext>
              </a:extLst>
            </p:cNvPr>
            <p:cNvCxnSpPr>
              <a:cxnSpLocks/>
            </p:cNvCxnSpPr>
            <p:nvPr/>
          </p:nvCxnSpPr>
          <p:spPr>
            <a:xfrm>
              <a:off x="5483533" y="4189766"/>
              <a:ext cx="0" cy="51648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251DC2D7-1E86-9DE6-F959-709F91B63DCA}"/>
                </a:ext>
              </a:extLst>
            </p:cNvPr>
            <p:cNvCxnSpPr>
              <a:cxnSpLocks/>
            </p:cNvCxnSpPr>
            <p:nvPr/>
          </p:nvCxnSpPr>
          <p:spPr>
            <a:xfrm>
              <a:off x="5904790" y="4192215"/>
              <a:ext cx="0" cy="51648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1E5706DE-3177-A029-6E2E-3A6BBEA1AC67}"/>
                </a:ext>
              </a:extLst>
            </p:cNvPr>
            <p:cNvCxnSpPr>
              <a:cxnSpLocks/>
            </p:cNvCxnSpPr>
            <p:nvPr/>
          </p:nvCxnSpPr>
          <p:spPr>
            <a:xfrm>
              <a:off x="5625043" y="4194303"/>
              <a:ext cx="0" cy="51648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766D3209-F9AB-A03C-2B6F-2DAA7E13D2F5}"/>
                </a:ext>
              </a:extLst>
            </p:cNvPr>
            <p:cNvCxnSpPr>
              <a:cxnSpLocks/>
            </p:cNvCxnSpPr>
            <p:nvPr/>
          </p:nvCxnSpPr>
          <p:spPr>
            <a:xfrm>
              <a:off x="5474041" y="4316386"/>
              <a:ext cx="57271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46774179-8E49-C58F-8823-626FB727C050}"/>
                </a:ext>
              </a:extLst>
            </p:cNvPr>
            <p:cNvCxnSpPr>
              <a:cxnSpLocks/>
            </p:cNvCxnSpPr>
            <p:nvPr/>
          </p:nvCxnSpPr>
          <p:spPr>
            <a:xfrm>
              <a:off x="5482392" y="4581520"/>
              <a:ext cx="57271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61" name="コンテンツ プレースホルダー 2">
            <a:extLst>
              <a:ext uri="{FF2B5EF4-FFF2-40B4-BE49-F238E27FC236}">
                <a16:creationId xmlns:a16="http://schemas.microsoft.com/office/drawing/2014/main" id="{EBDCB2A8-E61F-C5B1-4828-46DA9E82F1C4}"/>
              </a:ext>
            </a:extLst>
          </p:cNvPr>
          <p:cNvSpPr>
            <a:spLocks noGrp="1"/>
          </p:cNvSpPr>
          <p:nvPr>
            <p:ph idx="1"/>
          </p:nvPr>
        </p:nvSpPr>
        <p:spPr>
          <a:xfrm>
            <a:off x="838200" y="2152997"/>
            <a:ext cx="10515600" cy="4451605"/>
          </a:xfrm>
        </p:spPr>
        <p:txBody>
          <a:bodyPr>
            <a:normAutofit/>
          </a:bodyPr>
          <a:lstStyle/>
          <a:p>
            <a:pPr marL="0" indent="0">
              <a:buNone/>
            </a:pPr>
            <a:r>
              <a:rPr lang="ja-JP" altLang="en-US" sz="1800"/>
              <a:t>図</a:t>
            </a:r>
            <a:r>
              <a:rPr lang="en-US" altLang="ja-JP" sz="1800" dirty="0"/>
              <a:t>3.4 FMR</a:t>
            </a:r>
            <a:r>
              <a:rPr lang="ja-JP" altLang="en-US" sz="1800"/>
              <a:t>概念図</a:t>
            </a:r>
            <a:endParaRPr lang="en-US" altLang="ja-JP" sz="1800" dirty="0"/>
          </a:p>
        </p:txBody>
      </p:sp>
    </p:spTree>
    <p:extLst>
      <p:ext uri="{BB962C8B-B14F-4D97-AF65-F5344CB8AC3E}">
        <p14:creationId xmlns:p14="http://schemas.microsoft.com/office/powerpoint/2010/main" val="22555563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3.4 </a:t>
            </a:r>
            <a:r>
              <a:rPr kumimoji="1" lang="ja-JP" altLang="en-US" sz="4000"/>
              <a:t>その他</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buNone/>
            </a:pPr>
            <a:r>
              <a:rPr lang="ja-JP" altLang="en-US" sz="1800"/>
              <a:t>・特異点の処理</a:t>
            </a:r>
            <a:endParaRPr lang="en-US" altLang="ja-JP" sz="1800" dirty="0"/>
          </a:p>
          <a:p>
            <a:pPr marL="0" indent="0">
              <a:buNone/>
            </a:pPr>
            <a:r>
              <a:rPr lang="ja-JP" altLang="en-US" sz="1800"/>
              <a:t>　超曲面上に真の特異点が存在するとシミュレーションは破綻する。</a:t>
            </a:r>
            <a:endParaRPr lang="en-US" altLang="ja-JP" sz="1800" dirty="0"/>
          </a:p>
          <a:p>
            <a:pPr marL="0" indent="0">
              <a:buNone/>
            </a:pPr>
            <a:r>
              <a:rPr lang="ja-JP" altLang="en-US" sz="1800"/>
              <a:t>　これを回避するためにブラックホール周りの時空を切り取り、切り取った時空との境界面に新たな</a:t>
            </a:r>
            <a:endParaRPr lang="en-US" altLang="ja-JP" sz="1800" dirty="0"/>
          </a:p>
          <a:p>
            <a:pPr marL="0" indent="0">
              <a:buNone/>
            </a:pPr>
            <a:r>
              <a:rPr lang="ja-JP" altLang="en-US" sz="1800"/>
              <a:t>　境界条件を与える。</a:t>
            </a:r>
            <a:endParaRPr lang="en-US" altLang="ja-JP" sz="1800" dirty="0"/>
          </a:p>
          <a:p>
            <a:pPr marL="0" indent="0">
              <a:buNone/>
            </a:pPr>
            <a:r>
              <a:rPr lang="ja-JP" altLang="en-US" sz="1800"/>
              <a:t>　これはブラックホール内側の情報が外側に伝わらず、シミュレーションで興味があるのは外側のみ</a:t>
            </a:r>
            <a:endParaRPr lang="en-US" altLang="ja-JP" sz="1800" dirty="0"/>
          </a:p>
          <a:p>
            <a:pPr marL="0" indent="0">
              <a:buNone/>
            </a:pPr>
            <a:r>
              <a:rPr lang="ja-JP" altLang="en-US" sz="1800"/>
              <a:t>　の情報であるため有用な手法になる。切り取り範囲の決定には見かけの地平線を用いる</a:t>
            </a:r>
            <a:endParaRPr lang="en-US" altLang="ja-JP" sz="1800" dirty="0"/>
          </a:p>
          <a:p>
            <a:pPr marL="0" indent="0">
              <a:buNone/>
            </a:pPr>
            <a:r>
              <a:rPr lang="ja-JP" altLang="en-US" sz="1800"/>
              <a:t>　</a:t>
            </a:r>
            <a:endParaRPr lang="en-US" altLang="ja-JP" sz="1800" dirty="0"/>
          </a:p>
          <a:p>
            <a:pPr marL="0" indent="0">
              <a:buNone/>
            </a:pPr>
            <a:r>
              <a:rPr lang="ja-JP" altLang="en-US" sz="1800"/>
              <a:t>　見かけの地平線：ある閉じた２次元閉曲面</a:t>
            </a:r>
            <a:r>
              <a:rPr lang="en-US" altLang="ja-JP" sz="1800" dirty="0"/>
              <a:t>(</a:t>
            </a:r>
            <a:r>
              <a:rPr lang="ja-JP" altLang="en-US" sz="1800"/>
              <a:t>球のような面</a:t>
            </a:r>
            <a:r>
              <a:rPr lang="en-US" altLang="ja-JP" sz="1800" dirty="0"/>
              <a:t>)</a:t>
            </a:r>
            <a:r>
              <a:rPr lang="ja-JP" altLang="en-US" sz="1800"/>
              <a:t>から外側に光を発射することを考える。</a:t>
            </a:r>
            <a:endParaRPr lang="en-US" altLang="ja-JP" sz="1800" dirty="0"/>
          </a:p>
          <a:p>
            <a:pPr marL="0" indent="0">
              <a:buNone/>
            </a:pPr>
            <a:r>
              <a:rPr lang="en-US" altLang="ja-JP" sz="1800" dirty="0"/>
              <a:t>		</a:t>
            </a:r>
            <a:r>
              <a:rPr lang="ja-JP" altLang="en-US" sz="1800"/>
              <a:t>　領域の重力が強ければ光は内向きに引き戻され、そうでなければ外側に広がって</a:t>
            </a:r>
            <a:endParaRPr lang="en-US" altLang="ja-JP" sz="1800" dirty="0"/>
          </a:p>
          <a:p>
            <a:pPr marL="0" indent="0">
              <a:buNone/>
            </a:pPr>
            <a:r>
              <a:rPr lang="en-US" altLang="ja-JP" sz="1800" dirty="0"/>
              <a:t>		</a:t>
            </a:r>
            <a:r>
              <a:rPr lang="ja-JP" altLang="en-US" sz="1800"/>
              <a:t>　いく。この時、外側にも内側にも広がることのない面が存在するので、これを見</a:t>
            </a:r>
            <a:endParaRPr lang="en-US" altLang="ja-JP" sz="1800" dirty="0"/>
          </a:p>
          <a:p>
            <a:pPr marL="0" indent="0">
              <a:buNone/>
            </a:pPr>
            <a:r>
              <a:rPr lang="ja-JP" altLang="en-US" sz="1800"/>
              <a:t>　　　　　　　　　かけの地平線として定義する。</a:t>
            </a:r>
            <a:endParaRPr lang="en-US" altLang="ja-JP" sz="1800" dirty="0"/>
          </a:p>
        </p:txBody>
      </p:sp>
    </p:spTree>
    <p:extLst>
      <p:ext uri="{BB962C8B-B14F-4D97-AF65-F5344CB8AC3E}">
        <p14:creationId xmlns:p14="http://schemas.microsoft.com/office/powerpoint/2010/main" val="5074290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3.4 </a:t>
            </a:r>
            <a:r>
              <a:rPr kumimoji="1" lang="ja-JP" altLang="en-US" sz="4000"/>
              <a:t>その他</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buNone/>
            </a:pPr>
            <a:r>
              <a:rPr lang="ja-JP" altLang="en-US" sz="1800"/>
              <a:t>見かけの地平線が存在すればその外側に事象の地平線が存在する、という定理が証明されているため、ブラックホールの発見とその切り取りに用いることができる。</a:t>
            </a:r>
            <a:endParaRPr lang="en-US" altLang="ja-JP" sz="1800" dirty="0"/>
          </a:p>
          <a:p>
            <a:pPr marL="0" indent="0">
              <a:buNone/>
            </a:pPr>
            <a:endParaRPr lang="en-US" altLang="ja-JP" sz="1800" dirty="0"/>
          </a:p>
          <a:p>
            <a:pPr marL="0" indent="0">
              <a:buNone/>
            </a:pPr>
            <a:r>
              <a:rPr lang="en-US" altLang="ja-JP" sz="1800" dirty="0"/>
              <a:t>※</a:t>
            </a:r>
            <a:r>
              <a:rPr lang="ja-JP" altLang="en-US" sz="1800"/>
              <a:t>事象の地平線：光が無限遠方まで到達できない領域</a:t>
            </a:r>
            <a:endParaRPr lang="en-US" altLang="ja-JP" sz="1800" dirty="0"/>
          </a:p>
          <a:p>
            <a:pPr marL="0" indent="0">
              <a:buNone/>
            </a:pPr>
            <a:r>
              <a:rPr lang="ja-JP" altLang="en-US" sz="1800"/>
              <a:t>　事象の地平線を直接見つけるには、時空のさまざまな点から光を発射させその軌跡を追跡し、無限</a:t>
            </a:r>
            <a:endParaRPr lang="en-US" altLang="ja-JP" sz="1800" dirty="0"/>
          </a:p>
          <a:p>
            <a:pPr marL="0" indent="0">
              <a:buNone/>
            </a:pPr>
            <a:r>
              <a:rPr lang="ja-JP" altLang="en-US" sz="1800"/>
              <a:t>　遠方まで到達できない領域を探す必要がある。この計算には</a:t>
            </a:r>
            <a:r>
              <a:rPr lang="en-US" altLang="ja-JP" sz="1800" dirty="0"/>
              <a:t>4</a:t>
            </a:r>
            <a:r>
              <a:rPr lang="ja-JP" altLang="en-US" sz="1800"/>
              <a:t>次元時空の各点での計量が必要にな</a:t>
            </a:r>
            <a:endParaRPr lang="en-US" altLang="ja-JP" sz="1800" dirty="0"/>
          </a:p>
          <a:p>
            <a:pPr marL="0" indent="0">
              <a:buNone/>
            </a:pPr>
            <a:r>
              <a:rPr lang="ja-JP" altLang="en-US" sz="1800"/>
              <a:t>　るためデータが膨大になり、取り扱うことが困難である。</a:t>
            </a:r>
            <a:endParaRPr lang="en-US" altLang="ja-JP" sz="1800" dirty="0"/>
          </a:p>
        </p:txBody>
      </p:sp>
    </p:spTree>
    <p:extLst>
      <p:ext uri="{BB962C8B-B14F-4D97-AF65-F5344CB8AC3E}">
        <p14:creationId xmlns:p14="http://schemas.microsoft.com/office/powerpoint/2010/main" val="37446462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ja-JP" altLang="en-US" sz="4000"/>
              <a:t>目次</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5257800" cy="4451605"/>
          </a:xfrm>
        </p:spPr>
        <p:txBody>
          <a:bodyPr>
            <a:normAutofit fontScale="92500" lnSpcReduction="10000"/>
          </a:bodyPr>
          <a:lstStyle/>
          <a:p>
            <a:pPr marL="0" indent="0">
              <a:lnSpc>
                <a:spcPct val="110000"/>
              </a:lnSpc>
              <a:buNone/>
            </a:pPr>
            <a:r>
              <a:rPr kumimoji="1" lang="ja-JP" altLang="en-US" sz="2200"/>
              <a:t>🟧</a:t>
            </a:r>
            <a:r>
              <a:rPr kumimoji="1" lang="en-US" altLang="ja-JP" sz="2200" dirty="0"/>
              <a:t>  </a:t>
            </a:r>
            <a:r>
              <a:rPr kumimoji="1" lang="ja-JP" altLang="en-US" sz="2200" b="1">
                <a:solidFill>
                  <a:schemeClr val="accent2"/>
                </a:solidFill>
              </a:rPr>
              <a:t>数値相対論</a:t>
            </a:r>
            <a:endParaRPr kumimoji="1" lang="en-US" altLang="ja-JP" sz="2200" b="1" dirty="0">
              <a:solidFill>
                <a:schemeClr val="accent2"/>
              </a:solidFill>
            </a:endParaRPr>
          </a:p>
          <a:p>
            <a:pPr marL="457200" indent="-457200">
              <a:lnSpc>
                <a:spcPct val="110000"/>
              </a:lnSpc>
              <a:buAutoNum type="arabicPeriod"/>
            </a:pPr>
            <a:r>
              <a:rPr kumimoji="1" lang="en-US" altLang="ja-JP" sz="2200" dirty="0">
                <a:solidFill>
                  <a:schemeClr val="bg1">
                    <a:lumMod val="65000"/>
                  </a:schemeClr>
                </a:solidFill>
              </a:rPr>
              <a:t>Introduction</a:t>
            </a:r>
          </a:p>
          <a:p>
            <a:pPr marL="457200" indent="-457200">
              <a:lnSpc>
                <a:spcPct val="110000"/>
              </a:lnSpc>
              <a:buAutoNum type="arabicPeriod"/>
            </a:pPr>
            <a:r>
              <a:rPr lang="ja-JP" altLang="en-US" sz="2200">
                <a:solidFill>
                  <a:schemeClr val="bg1">
                    <a:lumMod val="65000"/>
                  </a:schemeClr>
                </a:solidFill>
              </a:rPr>
              <a:t>偏微分</a:t>
            </a:r>
            <a:r>
              <a:rPr kumimoji="1" lang="ja-JP" altLang="en-US" sz="2200">
                <a:solidFill>
                  <a:schemeClr val="bg1">
                    <a:lumMod val="65000"/>
                  </a:schemeClr>
                </a:solidFill>
              </a:rPr>
              <a:t>方程式の数値的解法</a:t>
            </a:r>
            <a:endParaRPr kumimoji="1" lang="en-US" altLang="ja-JP" sz="22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概要</a:t>
            </a:r>
            <a:endParaRPr kumimoji="1" lang="en-US" altLang="ja-JP" sz="18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一階常微分方程式</a:t>
            </a:r>
            <a:endParaRPr kumimoji="1" lang="en-US" altLang="ja-JP" sz="1800" dirty="0">
              <a:solidFill>
                <a:schemeClr val="bg1">
                  <a:lumMod val="65000"/>
                </a:schemeClr>
              </a:solidFill>
            </a:endParaRPr>
          </a:p>
          <a:p>
            <a:pPr marL="1371600" lvl="2" indent="-457200">
              <a:lnSpc>
                <a:spcPct val="110000"/>
              </a:lnSpc>
              <a:buAutoNum type="arabicPeriod"/>
            </a:pPr>
            <a:r>
              <a:rPr lang="en-US" altLang="ja-JP" sz="1400" dirty="0">
                <a:solidFill>
                  <a:schemeClr val="bg1">
                    <a:lumMod val="65000"/>
                  </a:schemeClr>
                </a:solidFill>
              </a:rPr>
              <a:t>Euler</a:t>
            </a:r>
            <a:r>
              <a:rPr lang="ja-JP" altLang="en-US" sz="1400">
                <a:solidFill>
                  <a:schemeClr val="bg1">
                    <a:lumMod val="65000"/>
                  </a:schemeClr>
                </a:solidFill>
              </a:rPr>
              <a:t>法</a:t>
            </a:r>
            <a:endParaRPr lang="en-US" altLang="ja-JP" sz="1400" dirty="0">
              <a:solidFill>
                <a:schemeClr val="bg1">
                  <a:lumMod val="65000"/>
                </a:schemeClr>
              </a:solidFill>
            </a:endParaRPr>
          </a:p>
          <a:p>
            <a:pPr marL="1371600" lvl="2" indent="-457200">
              <a:lnSpc>
                <a:spcPct val="110000"/>
              </a:lnSpc>
              <a:buAutoNum type="arabicPeriod"/>
            </a:pPr>
            <a:r>
              <a:rPr kumimoji="1" lang="en-US" altLang="ja-JP" sz="1400" dirty="0">
                <a:solidFill>
                  <a:schemeClr val="bg1">
                    <a:lumMod val="65000"/>
                  </a:schemeClr>
                </a:solidFill>
              </a:rPr>
              <a:t>Runge-</a:t>
            </a:r>
            <a:r>
              <a:rPr kumimoji="1" lang="en-US" altLang="ja-JP" sz="1400" dirty="0" err="1">
                <a:solidFill>
                  <a:schemeClr val="bg1">
                    <a:lumMod val="65000"/>
                  </a:schemeClr>
                </a:solidFill>
              </a:rPr>
              <a:t>Kutta</a:t>
            </a:r>
            <a:r>
              <a:rPr kumimoji="1" lang="ja-JP" altLang="en-US" sz="1400">
                <a:solidFill>
                  <a:schemeClr val="bg1">
                    <a:lumMod val="65000"/>
                  </a:schemeClr>
                </a:solidFill>
              </a:rPr>
              <a:t>法</a:t>
            </a:r>
            <a:endParaRPr kumimoji="1" lang="en-US" altLang="ja-JP" sz="14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一階連立常微分方程式</a:t>
            </a:r>
            <a:endParaRPr kumimoji="1" lang="en-US" altLang="ja-JP" sz="1800" dirty="0">
              <a:solidFill>
                <a:schemeClr val="bg1">
                  <a:lumMod val="65000"/>
                </a:schemeClr>
              </a:solidFill>
            </a:endParaRPr>
          </a:p>
          <a:p>
            <a:pPr marL="914400" lvl="1" indent="-457200">
              <a:lnSpc>
                <a:spcPct val="110000"/>
              </a:lnSpc>
              <a:buAutoNum type="arabicPeriod"/>
            </a:pPr>
            <a:r>
              <a:rPr lang="ja-JP" altLang="en-US" sz="1800">
                <a:solidFill>
                  <a:schemeClr val="bg1">
                    <a:lumMod val="65000"/>
                  </a:schemeClr>
                </a:solidFill>
              </a:rPr>
              <a:t>二階常微分方程式</a:t>
            </a:r>
            <a:endParaRPr lang="en-US" altLang="ja-JP" sz="18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一階偏微分方程式</a:t>
            </a:r>
            <a:r>
              <a:rPr kumimoji="1" lang="en-US" altLang="ja-JP" sz="1800" dirty="0">
                <a:solidFill>
                  <a:schemeClr val="bg1">
                    <a:lumMod val="65000"/>
                  </a:schemeClr>
                </a:solidFill>
              </a:rPr>
              <a:t>(t, x </a:t>
            </a:r>
            <a:r>
              <a:rPr kumimoji="1" lang="ja-JP" altLang="en-US" sz="1800">
                <a:solidFill>
                  <a:schemeClr val="bg1">
                    <a:lumMod val="65000"/>
                  </a:schemeClr>
                </a:solidFill>
              </a:rPr>
              <a:t>微分</a:t>
            </a:r>
            <a:r>
              <a:rPr kumimoji="1" lang="en-US" altLang="ja-JP" sz="1800" dirty="0">
                <a:solidFill>
                  <a:schemeClr val="bg1">
                    <a:lumMod val="65000"/>
                  </a:schemeClr>
                </a:solidFill>
              </a:rPr>
              <a:t>)</a:t>
            </a:r>
          </a:p>
          <a:p>
            <a:pPr marL="1371600" lvl="2" indent="-457200">
              <a:lnSpc>
                <a:spcPct val="110000"/>
              </a:lnSpc>
              <a:buAutoNum type="arabicPeriod"/>
            </a:pPr>
            <a:r>
              <a:rPr lang="en-US" altLang="ja-JP" sz="1400" dirty="0">
                <a:solidFill>
                  <a:schemeClr val="bg1">
                    <a:lumMod val="65000"/>
                  </a:schemeClr>
                </a:solidFill>
              </a:rPr>
              <a:t>Method of Line</a:t>
            </a:r>
          </a:p>
          <a:p>
            <a:pPr marL="1371600" lvl="2" indent="-457200">
              <a:lnSpc>
                <a:spcPct val="110000"/>
              </a:lnSpc>
              <a:buAutoNum type="arabicPeriod"/>
            </a:pPr>
            <a:r>
              <a:rPr lang="en-US" altLang="ja-JP" sz="1400" dirty="0">
                <a:solidFill>
                  <a:schemeClr val="bg1">
                    <a:lumMod val="65000"/>
                  </a:schemeClr>
                </a:solidFill>
              </a:rPr>
              <a:t>Euler</a:t>
            </a:r>
            <a:r>
              <a:rPr lang="ja-JP" altLang="en-US" sz="1400">
                <a:solidFill>
                  <a:schemeClr val="bg1">
                    <a:lumMod val="65000"/>
                  </a:schemeClr>
                </a:solidFill>
              </a:rPr>
              <a:t>法</a:t>
            </a:r>
            <a:endParaRPr lang="en-US" altLang="ja-JP" sz="1400" dirty="0">
              <a:solidFill>
                <a:schemeClr val="bg1">
                  <a:lumMod val="65000"/>
                </a:schemeClr>
              </a:solidFill>
            </a:endParaRPr>
          </a:p>
          <a:p>
            <a:pPr marL="1371600" lvl="2" indent="-457200">
              <a:lnSpc>
                <a:spcPct val="110000"/>
              </a:lnSpc>
              <a:buAutoNum type="arabicPeriod"/>
            </a:pPr>
            <a:r>
              <a:rPr kumimoji="1" lang="en-US" altLang="ja-JP" sz="1400" dirty="0">
                <a:solidFill>
                  <a:schemeClr val="bg1">
                    <a:lumMod val="65000"/>
                  </a:schemeClr>
                </a:solidFill>
              </a:rPr>
              <a:t>Runge-</a:t>
            </a:r>
            <a:r>
              <a:rPr kumimoji="1" lang="en-US" altLang="ja-JP" sz="1400" dirty="0" err="1">
                <a:solidFill>
                  <a:schemeClr val="bg1">
                    <a:lumMod val="65000"/>
                  </a:schemeClr>
                </a:solidFill>
              </a:rPr>
              <a:t>Kutta</a:t>
            </a:r>
            <a:r>
              <a:rPr kumimoji="1" lang="ja-JP" altLang="en-US" sz="1400">
                <a:solidFill>
                  <a:schemeClr val="bg1">
                    <a:lumMod val="65000"/>
                  </a:schemeClr>
                </a:solidFill>
              </a:rPr>
              <a:t>法</a:t>
            </a:r>
            <a:endParaRPr lang="en-US" altLang="ja-JP" sz="1200" dirty="0">
              <a:solidFill>
                <a:schemeClr val="bg1">
                  <a:lumMod val="65000"/>
                </a:schemeClr>
              </a:solidFill>
            </a:endParaRPr>
          </a:p>
        </p:txBody>
      </p:sp>
      <p:sp>
        <p:nvSpPr>
          <p:cNvPr id="7" name="コンテンツ プレースホルダー 2">
            <a:extLst>
              <a:ext uri="{FF2B5EF4-FFF2-40B4-BE49-F238E27FC236}">
                <a16:creationId xmlns:a16="http://schemas.microsoft.com/office/drawing/2014/main" id="{A07AC76D-8D19-9DBD-12DD-C2F7513592BE}"/>
              </a:ext>
            </a:extLst>
          </p:cNvPr>
          <p:cNvSpPr txBox="1">
            <a:spLocks/>
          </p:cNvSpPr>
          <p:nvPr/>
        </p:nvSpPr>
        <p:spPr>
          <a:xfrm>
            <a:off x="6096000" y="2144118"/>
            <a:ext cx="5257800" cy="4451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10000"/>
              </a:lnSpc>
              <a:buFont typeface="+mj-lt"/>
              <a:buAutoNum type="arabicPeriod" startAt="3"/>
            </a:pPr>
            <a:endParaRPr kumimoji="1" lang="en-US" altLang="ja-JP" sz="2200" dirty="0"/>
          </a:p>
          <a:p>
            <a:pPr marL="457200" indent="-457200">
              <a:lnSpc>
                <a:spcPct val="110000"/>
              </a:lnSpc>
              <a:buFont typeface="+mj-lt"/>
              <a:buAutoNum type="arabicPeriod" startAt="3"/>
            </a:pPr>
            <a:r>
              <a:rPr kumimoji="1" lang="ja-JP" altLang="en-US" sz="2200">
                <a:solidFill>
                  <a:schemeClr val="bg1">
                    <a:lumMod val="65000"/>
                  </a:schemeClr>
                </a:solidFill>
              </a:rPr>
              <a:t>数値相対論の計算に必要な要素</a:t>
            </a:r>
            <a:endParaRPr kumimoji="1" lang="en-US" altLang="ja-JP" sz="2200" dirty="0">
              <a:solidFill>
                <a:schemeClr val="bg1">
                  <a:lumMod val="65000"/>
                </a:schemeClr>
              </a:solidFill>
            </a:endParaRPr>
          </a:p>
          <a:p>
            <a:pPr marL="914400" lvl="1" indent="-457200">
              <a:lnSpc>
                <a:spcPct val="110000"/>
              </a:lnSpc>
              <a:buAutoNum type="arabicPeriod"/>
            </a:pPr>
            <a:r>
              <a:rPr lang="en-US" altLang="ja-JP" sz="1800" dirty="0">
                <a:solidFill>
                  <a:schemeClr val="bg1">
                    <a:lumMod val="65000"/>
                  </a:schemeClr>
                </a:solidFill>
              </a:rPr>
              <a:t>Evolution</a:t>
            </a:r>
          </a:p>
          <a:p>
            <a:pPr marL="1371600" lvl="2" indent="-457200">
              <a:lnSpc>
                <a:spcPct val="110000"/>
              </a:lnSpc>
              <a:buAutoNum type="arabicPeriod"/>
            </a:pPr>
            <a:r>
              <a:rPr lang="en-US" altLang="ja-JP" sz="1400" dirty="0">
                <a:solidFill>
                  <a:schemeClr val="bg1">
                    <a:lumMod val="65000"/>
                  </a:schemeClr>
                </a:solidFill>
              </a:rPr>
              <a:t>ADM</a:t>
            </a:r>
            <a:r>
              <a:rPr lang="ja-JP" altLang="en-US" sz="1400">
                <a:solidFill>
                  <a:schemeClr val="bg1">
                    <a:lumMod val="65000"/>
                  </a:schemeClr>
                </a:solidFill>
              </a:rPr>
              <a:t>分解</a:t>
            </a:r>
            <a:endParaRPr lang="en-US" altLang="ja-JP" sz="1400" dirty="0">
              <a:solidFill>
                <a:schemeClr val="bg1">
                  <a:lumMod val="65000"/>
                </a:schemeClr>
              </a:solidFill>
            </a:endParaRPr>
          </a:p>
          <a:p>
            <a:pPr marL="1371600" lvl="2" indent="-457200">
              <a:lnSpc>
                <a:spcPct val="110000"/>
              </a:lnSpc>
              <a:buAutoNum type="arabicPeriod"/>
            </a:pPr>
            <a:r>
              <a:rPr lang="en-US" altLang="ja-JP" sz="1400" dirty="0">
                <a:solidFill>
                  <a:schemeClr val="bg1">
                    <a:lumMod val="65000"/>
                  </a:schemeClr>
                </a:solidFill>
              </a:rPr>
              <a:t>BSSN</a:t>
            </a:r>
            <a:r>
              <a:rPr lang="ja-JP" altLang="en-US" sz="1400">
                <a:solidFill>
                  <a:schemeClr val="bg1">
                    <a:lumMod val="65000"/>
                  </a:schemeClr>
                </a:solidFill>
              </a:rPr>
              <a:t>形式</a:t>
            </a:r>
            <a:endParaRPr lang="en-US" altLang="ja-JP" sz="1400" dirty="0">
              <a:solidFill>
                <a:schemeClr val="bg1">
                  <a:lumMod val="65000"/>
                </a:schemeClr>
              </a:solidFill>
            </a:endParaRPr>
          </a:p>
          <a:p>
            <a:pPr marL="914400" lvl="1" indent="-457200">
              <a:lnSpc>
                <a:spcPct val="110000"/>
              </a:lnSpc>
              <a:buAutoNum type="arabicPeriod"/>
            </a:pPr>
            <a:r>
              <a:rPr kumimoji="1" lang="en-US" altLang="ja-JP" sz="1800" dirty="0">
                <a:solidFill>
                  <a:schemeClr val="bg1">
                    <a:lumMod val="65000"/>
                  </a:schemeClr>
                </a:solidFill>
              </a:rPr>
              <a:t>Initial data</a:t>
            </a:r>
          </a:p>
          <a:p>
            <a:pPr marL="914400" lvl="1" indent="-457200">
              <a:lnSpc>
                <a:spcPct val="110000"/>
              </a:lnSpc>
              <a:buAutoNum type="arabicPeriod"/>
            </a:pPr>
            <a:r>
              <a:rPr lang="en-US" altLang="ja-JP" sz="1800" dirty="0">
                <a:solidFill>
                  <a:schemeClr val="bg1">
                    <a:lumMod val="65000"/>
                  </a:schemeClr>
                </a:solidFill>
              </a:rPr>
              <a:t>Analyzing data</a:t>
            </a:r>
          </a:p>
          <a:p>
            <a:pPr marL="914400" lvl="1" indent="-457200">
              <a:lnSpc>
                <a:spcPct val="110000"/>
              </a:lnSpc>
              <a:buAutoNum type="arabicPeriod"/>
            </a:pPr>
            <a:r>
              <a:rPr kumimoji="1" lang="ja-JP" altLang="en-US" sz="1800">
                <a:solidFill>
                  <a:schemeClr val="bg1">
                    <a:lumMod val="65000"/>
                  </a:schemeClr>
                </a:solidFill>
              </a:rPr>
              <a:t>その他</a:t>
            </a:r>
            <a:endParaRPr kumimoji="1" lang="en-US" altLang="ja-JP" sz="1800" dirty="0">
              <a:solidFill>
                <a:schemeClr val="bg1">
                  <a:lumMod val="65000"/>
                </a:schemeClr>
              </a:solidFill>
            </a:endParaRPr>
          </a:p>
          <a:p>
            <a:pPr marL="457200" indent="-457200">
              <a:lnSpc>
                <a:spcPct val="110000"/>
              </a:lnSpc>
              <a:buAutoNum type="arabicPeriod" startAt="3"/>
            </a:pPr>
            <a:r>
              <a:rPr lang="en-US" altLang="ja-JP" sz="2200" dirty="0"/>
              <a:t>Einstein Toolkit</a:t>
            </a:r>
          </a:p>
          <a:p>
            <a:pPr marL="0" indent="0">
              <a:lnSpc>
                <a:spcPct val="110000"/>
              </a:lnSpc>
              <a:buNone/>
            </a:pPr>
            <a:endParaRPr lang="en-US" altLang="ja-JP" sz="2200" dirty="0"/>
          </a:p>
          <a:p>
            <a:pPr marL="457200" indent="-457200">
              <a:lnSpc>
                <a:spcPct val="110000"/>
              </a:lnSpc>
              <a:buAutoNum type="arabicPeriod"/>
            </a:pPr>
            <a:endParaRPr lang="en-US" altLang="ja-JP" sz="2200" dirty="0"/>
          </a:p>
          <a:p>
            <a:pPr marL="457200" indent="-457200">
              <a:lnSpc>
                <a:spcPct val="110000"/>
              </a:lnSpc>
              <a:buAutoNum type="arabicPeriod"/>
            </a:pPr>
            <a:endParaRPr lang="en-US" altLang="ja-JP" sz="2200" dirty="0"/>
          </a:p>
        </p:txBody>
      </p:sp>
    </p:spTree>
    <p:extLst>
      <p:ext uri="{BB962C8B-B14F-4D97-AF65-F5344CB8AC3E}">
        <p14:creationId xmlns:p14="http://schemas.microsoft.com/office/powerpoint/2010/main" val="155428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1. In</a:t>
            </a:r>
            <a:r>
              <a:rPr lang="en-US" altLang="ja-JP" sz="4000" dirty="0"/>
              <a:t>troduction</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lnSpc>
                    <a:spcPct val="110000"/>
                  </a:lnSpc>
                  <a:buNone/>
                </a:pPr>
                <a:r>
                  <a:rPr lang="en-US" altLang="ja-JP" sz="1800" dirty="0"/>
                  <a:t>②</a:t>
                </a:r>
                <a:r>
                  <a:rPr lang="ja-JP" altLang="en-US" sz="1800"/>
                  <a:t>の例：重力波の伝搬</a:t>
                </a:r>
                <a:r>
                  <a:rPr lang="en-US" altLang="ja-JP" sz="1800" dirty="0"/>
                  <a:t>(</a:t>
                </a:r>
                <a:r>
                  <a:rPr lang="ja-JP" altLang="en-US" sz="1800"/>
                  <a:t>線形近似</a:t>
                </a:r>
                <a:r>
                  <a:rPr lang="en-US" altLang="ja-JP" sz="1800" dirty="0"/>
                  <a:t>)</a:t>
                </a:r>
              </a:p>
              <a:p>
                <a:pPr marL="0" indent="0">
                  <a:lnSpc>
                    <a:spcPct val="110000"/>
                  </a:lnSpc>
                  <a:buNone/>
                </a:pPr>
                <a:r>
                  <a:rPr lang="en-US" altLang="ja-JP" sz="1800" dirty="0"/>
                  <a:t>	</a:t>
                </a:r>
                <a:r>
                  <a:rPr lang="ja-JP" altLang="en-US" sz="1800"/>
                  <a:t>ミンコフスキー時空から微小にズレた計量を仮定</a:t>
                </a:r>
                <a:endParaRPr lang="en-US" altLang="ja-JP" sz="1800" dirty="0"/>
              </a:p>
              <a:p>
                <a:pPr marL="0" indent="0" algn="ctr">
                  <a:lnSpc>
                    <a:spcPct val="110000"/>
                  </a:lnSpc>
                  <a:buNone/>
                </a:pPr>
                <a14:m>
                  <m:oMathPara xmlns:m="http://schemas.openxmlformats.org/officeDocument/2006/math">
                    <m:oMathParaPr>
                      <m:jc m:val="centerGroup"/>
                    </m:oMathParaPr>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𝑔</m:t>
                          </m:r>
                        </m:e>
                        <m:sub>
                          <m:r>
                            <a:rPr lang="en-US" altLang="ja-JP" sz="1800" b="0" i="1" smtClean="0">
                              <a:latin typeface="Cambria Math" panose="02040503050406030204" pitchFamily="18" charset="0"/>
                            </a:rPr>
                            <m:t>𝑖𝑗</m:t>
                          </m:r>
                        </m:sub>
                      </m:sSub>
                      <m:r>
                        <a:rPr lang="en-US" altLang="ja-JP" sz="1800" b="0" i="1" smtClean="0">
                          <a:latin typeface="Cambria Math" panose="02040503050406030204" pitchFamily="18" charset="0"/>
                        </a:rPr>
                        <m:t>=</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ea typeface="Cambria Math" panose="02040503050406030204" pitchFamily="18" charset="0"/>
                            </a:rPr>
                            <m:t>𝜂</m:t>
                          </m:r>
                        </m:e>
                        <m:sub>
                          <m:r>
                            <a:rPr lang="en-US" altLang="ja-JP" sz="1800" b="0" i="1" smtClean="0">
                              <a:latin typeface="Cambria Math" panose="02040503050406030204" pitchFamily="18" charset="0"/>
                            </a:rPr>
                            <m:t>𝑖𝑗</m:t>
                          </m:r>
                        </m:sub>
                      </m:sSub>
                      <m:r>
                        <a:rPr lang="en-US" altLang="ja-JP" sz="1800" b="0" i="1" smtClean="0">
                          <a:latin typeface="Cambria Math" panose="02040503050406030204" pitchFamily="18" charset="0"/>
                        </a:rPr>
                        <m:t>+</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h</m:t>
                          </m:r>
                        </m:e>
                        <m:sub>
                          <m:r>
                            <a:rPr lang="en-US" altLang="ja-JP" sz="1800" b="0" i="1" smtClean="0">
                              <a:latin typeface="Cambria Math" panose="02040503050406030204" pitchFamily="18" charset="0"/>
                            </a:rPr>
                            <m:t>𝑖𝑗</m:t>
                          </m:r>
                        </m:sub>
                      </m:sSub>
                    </m:oMath>
                  </m:oMathPara>
                </a14:m>
                <a:endParaRPr lang="en-US" altLang="ja-JP" sz="1800" dirty="0"/>
              </a:p>
              <a:p>
                <a:pPr marL="0" indent="0">
                  <a:lnSpc>
                    <a:spcPct val="110000"/>
                  </a:lnSpc>
                  <a:buNone/>
                </a:pPr>
                <a:r>
                  <a:rPr lang="en-US" altLang="ja-JP" sz="1800" dirty="0"/>
                  <a:t>	</a:t>
                </a:r>
                <a:r>
                  <a:rPr lang="ja-JP" altLang="en-US" sz="1800"/>
                  <a:t>真空中で重力波が</a:t>
                </a:r>
                <a:r>
                  <a:rPr lang="en-US" altLang="ja-JP" sz="1800" dirty="0"/>
                  <a:t> </a:t>
                </a:r>
                <a14:m>
                  <m:oMath xmlns:m="http://schemas.openxmlformats.org/officeDocument/2006/math">
                    <m:sSup>
                      <m:sSupPr>
                        <m:ctrlPr>
                          <a:rPr lang="en-US" altLang="ja-JP" sz="1800" i="1" smtClean="0">
                            <a:latin typeface="Cambria Math" panose="02040503050406030204" pitchFamily="18" charset="0"/>
                          </a:rPr>
                        </m:ctrlPr>
                      </m:sSupPr>
                      <m:e>
                        <m:r>
                          <a:rPr lang="en-US" altLang="ja-JP" sz="1800" b="0" i="1" smtClean="0">
                            <a:latin typeface="Cambria Math" panose="02040503050406030204" pitchFamily="18" charset="0"/>
                          </a:rPr>
                          <m:t>𝑥</m:t>
                        </m:r>
                      </m:e>
                      <m:sup>
                        <m:r>
                          <a:rPr lang="en-US" altLang="ja-JP" sz="1800" b="0" i="1" smtClean="0">
                            <a:latin typeface="Cambria Math" panose="02040503050406030204" pitchFamily="18" charset="0"/>
                          </a:rPr>
                          <m:t>3</m:t>
                        </m:r>
                      </m:sup>
                    </m:sSup>
                  </m:oMath>
                </a14:m>
                <a:r>
                  <a:rPr lang="en-US" altLang="ja-JP" sz="1800" dirty="0"/>
                  <a:t> </a:t>
                </a:r>
                <a:r>
                  <a:rPr lang="ja-JP" altLang="en-US" sz="1800"/>
                  <a:t>方向に伝搬していると仮定すると、波数ベクトル</a:t>
                </a:r>
                <a:r>
                  <a:rPr lang="en-US" altLang="ja-JP" sz="1800" dirty="0"/>
                  <a:t> </a:t>
                </a:r>
                <a14:m>
                  <m:oMath xmlns:m="http://schemas.openxmlformats.org/officeDocument/2006/math">
                    <m:r>
                      <a:rPr lang="en-US" altLang="ja-JP" sz="1800" b="0" i="1" smtClean="0">
                        <a:latin typeface="Cambria Math" panose="02040503050406030204" pitchFamily="18" charset="0"/>
                      </a:rPr>
                      <m:t>𝑘</m:t>
                    </m:r>
                  </m:oMath>
                </a14:m>
                <a:r>
                  <a:rPr lang="en-US" altLang="ja-JP" sz="1800" dirty="0"/>
                  <a:t> </a:t>
                </a:r>
                <a:r>
                  <a:rPr lang="ja-JP" altLang="en-US" sz="1800"/>
                  <a:t>を用いて</a:t>
                </a:r>
                <a:endParaRPr lang="en-US" altLang="ja-JP" sz="1800" dirty="0"/>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h</m:t>
                          </m:r>
                        </m:e>
                        <m:sub>
                          <m:r>
                            <a:rPr lang="en-US" altLang="ja-JP" sz="1800" b="0" i="1" smtClean="0">
                              <a:latin typeface="Cambria Math" panose="02040503050406030204" pitchFamily="18" charset="0"/>
                            </a:rPr>
                            <m:t>𝑖𝑗</m:t>
                          </m:r>
                        </m:sub>
                      </m:sSub>
                      <m:r>
                        <a:rPr lang="en-US" altLang="ja-JP" sz="1800" b="0" i="1" smtClean="0">
                          <a:latin typeface="Cambria Math" panose="02040503050406030204" pitchFamily="18" charset="0"/>
                        </a:rPr>
                        <m:t>=</m:t>
                      </m:r>
                      <m:d>
                        <m:dPr>
                          <m:ctrlPr>
                            <a:rPr lang="en-US" altLang="ja-JP" sz="1800" b="0" i="1" smtClean="0">
                              <a:latin typeface="Cambria Math" panose="02040503050406030204" pitchFamily="18" charset="0"/>
                            </a:rPr>
                          </m:ctrlPr>
                        </m:dPr>
                        <m:e>
                          <m:m>
                            <m:mPr>
                              <m:mcs>
                                <m:mc>
                                  <m:mcPr>
                                    <m:count m:val="3"/>
                                    <m:mcJc m:val="center"/>
                                  </m:mcPr>
                                </m:mc>
                              </m:mcs>
                              <m:ctrlPr>
                                <a:rPr lang="en-US" altLang="ja-JP" sz="1800" b="0" i="1" smtClean="0">
                                  <a:latin typeface="Cambria Math" panose="02040503050406030204" pitchFamily="18" charset="0"/>
                                </a:rPr>
                              </m:ctrlPr>
                            </m:mPr>
                            <m:mr>
                              <m:e>
                                <m:m>
                                  <m:mPr>
                                    <m:mcs>
                                      <m:mc>
                                        <m:mcPr>
                                          <m:count m:val="1"/>
                                          <m:mcJc m:val="center"/>
                                        </m:mcPr>
                                      </m:mc>
                                    </m:mcs>
                                    <m:ctrlPr>
                                      <a:rPr lang="en-US" altLang="ja-JP" sz="1800" b="0" i="1" smtClean="0">
                                        <a:latin typeface="Cambria Math" panose="02040503050406030204" pitchFamily="18" charset="0"/>
                                      </a:rPr>
                                    </m:ctrlPr>
                                  </m:mPr>
                                  <m:mr>
                                    <m:e>
                                      <m:r>
                                        <m:rPr>
                                          <m:brk m:alnAt="7"/>
                                        </m:rPr>
                                        <a:rPr lang="en-US" altLang="ja-JP" sz="1800" b="0" i="1" smtClean="0">
                                          <a:latin typeface="Cambria Math" panose="02040503050406030204" pitchFamily="18" charset="0"/>
                                        </a:rPr>
                                        <m:t>0</m:t>
                                      </m:r>
                                    </m:e>
                                  </m:mr>
                                  <m:mr>
                                    <m:e>
                                      <m:r>
                                        <a:rPr lang="en-US" altLang="ja-JP" sz="1800" b="0" i="1" smtClean="0">
                                          <a:latin typeface="Cambria Math" panose="02040503050406030204" pitchFamily="18" charset="0"/>
                                        </a:rPr>
                                        <m:t>0</m:t>
                                      </m:r>
                                    </m:e>
                                  </m:mr>
                                  <m:mr>
                                    <m:e>
                                      <m:m>
                                        <m:mPr>
                                          <m:mcs>
                                            <m:mc>
                                              <m:mcPr>
                                                <m:count m:val="1"/>
                                                <m:mcJc m:val="center"/>
                                              </m:mcPr>
                                            </m:mc>
                                          </m:mcs>
                                          <m:ctrlPr>
                                            <a:rPr lang="en-US" altLang="ja-JP" sz="1800" b="0" i="1" smtClean="0">
                                              <a:latin typeface="Cambria Math" panose="02040503050406030204" pitchFamily="18" charset="0"/>
                                            </a:rPr>
                                          </m:ctrlPr>
                                        </m:mPr>
                                        <m:mr>
                                          <m:e>
                                            <m:r>
                                              <m:rPr>
                                                <m:brk m:alnAt="7"/>
                                              </m:rPr>
                                              <a:rPr lang="en-US" altLang="ja-JP" sz="1800" b="0" i="1" smtClean="0">
                                                <a:latin typeface="Cambria Math" panose="02040503050406030204" pitchFamily="18" charset="0"/>
                                              </a:rPr>
                                              <m:t>0</m:t>
                                            </m:r>
                                          </m:e>
                                        </m:mr>
                                        <m:mr>
                                          <m:e>
                                            <m:r>
                                              <a:rPr lang="en-US" altLang="ja-JP" sz="1800" b="0" i="1" smtClean="0">
                                                <a:latin typeface="Cambria Math" panose="02040503050406030204" pitchFamily="18" charset="0"/>
                                              </a:rPr>
                                              <m:t>0</m:t>
                                            </m:r>
                                          </m:e>
                                        </m:mr>
                                      </m:m>
                                    </m:e>
                                  </m:mr>
                                </m:m>
                              </m:e>
                              <m:e>
                                <m:m>
                                  <m:mPr>
                                    <m:mcs>
                                      <m:mc>
                                        <m:mcPr>
                                          <m:count m:val="1"/>
                                          <m:mcJc m:val="center"/>
                                        </m:mcPr>
                                      </m:mc>
                                    </m:mcs>
                                    <m:ctrlPr>
                                      <a:rPr lang="en-US" altLang="ja-JP" sz="1800" b="0" i="1" smtClean="0">
                                        <a:latin typeface="Cambria Math" panose="02040503050406030204" pitchFamily="18" charset="0"/>
                                      </a:rPr>
                                    </m:ctrlPr>
                                  </m:mPr>
                                  <m:mr>
                                    <m:e>
                                      <m:r>
                                        <m:rPr>
                                          <m:brk m:alnAt="7"/>
                                        </m:rPr>
                                        <a:rPr lang="en-US" altLang="ja-JP" sz="1800" b="0" i="1" smtClean="0">
                                          <a:latin typeface="Cambria Math" panose="02040503050406030204" pitchFamily="18" charset="0"/>
                                        </a:rPr>
                                        <m:t>0</m:t>
                                      </m:r>
                                    </m:e>
                                  </m:mr>
                                  <m:mr>
                                    <m:e>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h</m:t>
                                          </m:r>
                                        </m:e>
                                        <m:sup>
                                          <m:r>
                                            <a:rPr lang="en-US" altLang="ja-JP" sz="1800" b="0" i="1" smtClean="0">
                                              <a:latin typeface="Cambria Math" panose="02040503050406030204" pitchFamily="18" charset="0"/>
                                            </a:rPr>
                                            <m:t>+</m:t>
                                          </m:r>
                                        </m:sup>
                                      </m:sSup>
                                    </m:e>
                                  </m:mr>
                                  <m:mr>
                                    <m:e>
                                      <m:m>
                                        <m:mPr>
                                          <m:mcs>
                                            <m:mc>
                                              <m:mcPr>
                                                <m:count m:val="1"/>
                                                <m:mcJc m:val="center"/>
                                              </m:mcPr>
                                            </m:mc>
                                          </m:mcs>
                                          <m:ctrlPr>
                                            <a:rPr lang="en-US" altLang="ja-JP" sz="1800" b="0" i="1" smtClean="0">
                                              <a:latin typeface="Cambria Math" panose="02040503050406030204" pitchFamily="18" charset="0"/>
                                            </a:rPr>
                                          </m:ctrlPr>
                                        </m:mPr>
                                        <m:mr>
                                          <m:e>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h</m:t>
                                                </m:r>
                                              </m:e>
                                              <m:sup>
                                                <m:r>
                                                  <a:rPr lang="en-US" altLang="ja-JP" sz="1800" b="0" i="1" smtClean="0">
                                                    <a:latin typeface="Cambria Math" panose="02040503050406030204" pitchFamily="18" charset="0"/>
                                                    <a:ea typeface="Cambria Math" panose="02040503050406030204" pitchFamily="18" charset="0"/>
                                                  </a:rPr>
                                                  <m:t>×</m:t>
                                                </m:r>
                                              </m:sup>
                                            </m:sSup>
                                          </m:e>
                                        </m:mr>
                                        <m:mr>
                                          <m:e>
                                            <m:r>
                                              <a:rPr lang="en-US" altLang="ja-JP" sz="1800" b="0" i="1" smtClean="0">
                                                <a:latin typeface="Cambria Math" panose="02040503050406030204" pitchFamily="18" charset="0"/>
                                              </a:rPr>
                                              <m:t>0</m:t>
                                            </m:r>
                                          </m:e>
                                        </m:mr>
                                      </m:m>
                                    </m:e>
                                  </m:mr>
                                </m:m>
                              </m:e>
                              <m:e>
                                <m:m>
                                  <m:mPr>
                                    <m:mcs>
                                      <m:mc>
                                        <m:mcPr>
                                          <m:count m:val="2"/>
                                          <m:mcJc m:val="center"/>
                                        </m:mcPr>
                                      </m:mc>
                                    </m:mcs>
                                    <m:ctrlPr>
                                      <a:rPr lang="en-US" altLang="ja-JP" sz="1800" b="0" i="1" smtClean="0">
                                        <a:latin typeface="Cambria Math" panose="02040503050406030204" pitchFamily="18" charset="0"/>
                                      </a:rPr>
                                    </m:ctrlPr>
                                  </m:mPr>
                                  <m:mr>
                                    <m:e>
                                      <m:m>
                                        <m:mPr>
                                          <m:mcs>
                                            <m:mc>
                                              <m:mcPr>
                                                <m:count m:val="1"/>
                                                <m:mcJc m:val="center"/>
                                              </m:mcPr>
                                            </m:mc>
                                          </m:mcs>
                                          <m:ctrlPr>
                                            <a:rPr lang="en-US" altLang="ja-JP" sz="1800" b="0" i="1" smtClean="0">
                                              <a:latin typeface="Cambria Math" panose="02040503050406030204" pitchFamily="18" charset="0"/>
                                            </a:rPr>
                                          </m:ctrlPr>
                                        </m:mPr>
                                        <m:mr>
                                          <m:e>
                                            <m:r>
                                              <m:rPr>
                                                <m:brk m:alnAt="7"/>
                                              </m:rPr>
                                              <a:rPr lang="en-US" altLang="ja-JP" sz="1800" b="0" i="1" smtClean="0">
                                                <a:latin typeface="Cambria Math" panose="02040503050406030204" pitchFamily="18" charset="0"/>
                                              </a:rPr>
                                              <m:t>0</m:t>
                                            </m:r>
                                          </m:e>
                                        </m:mr>
                                        <m:mr>
                                          <m:e>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h</m:t>
                                                </m:r>
                                              </m:e>
                                              <m:sup>
                                                <m:r>
                                                  <a:rPr lang="en-US" altLang="ja-JP" sz="1800" b="0" i="1" smtClean="0">
                                                    <a:latin typeface="Cambria Math" panose="02040503050406030204" pitchFamily="18" charset="0"/>
                                                    <a:ea typeface="Cambria Math" panose="02040503050406030204" pitchFamily="18" charset="0"/>
                                                  </a:rPr>
                                                  <m:t>×</m:t>
                                                </m:r>
                                              </m:sup>
                                            </m:sSup>
                                          </m:e>
                                        </m:mr>
                                        <m:mr>
                                          <m:e>
                                            <m:m>
                                              <m:mPr>
                                                <m:mcs>
                                                  <m:mc>
                                                    <m:mcPr>
                                                      <m:count m:val="1"/>
                                                      <m:mcJc m:val="center"/>
                                                    </m:mcPr>
                                                  </m:mc>
                                                </m:mcs>
                                                <m:ctrlPr>
                                                  <a:rPr lang="en-US" altLang="ja-JP" sz="1800" b="0" i="1" smtClean="0">
                                                    <a:latin typeface="Cambria Math" panose="02040503050406030204" pitchFamily="18" charset="0"/>
                                                  </a:rPr>
                                                </m:ctrlPr>
                                              </m:mPr>
                                              <m:mr>
                                                <m:e>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h</m:t>
                                                      </m:r>
                                                    </m:e>
                                                    <m:sup>
                                                      <m:r>
                                                        <a:rPr lang="en-US" altLang="ja-JP" sz="1800" b="0" i="1" smtClean="0">
                                                          <a:latin typeface="Cambria Math" panose="02040503050406030204" pitchFamily="18" charset="0"/>
                                                        </a:rPr>
                                                        <m:t>+</m:t>
                                                      </m:r>
                                                    </m:sup>
                                                  </m:sSup>
                                                </m:e>
                                              </m:mr>
                                              <m:mr>
                                                <m:e>
                                                  <m:r>
                                                    <a:rPr lang="en-US" altLang="ja-JP" sz="1800" b="0" i="1" smtClean="0">
                                                      <a:latin typeface="Cambria Math" panose="02040503050406030204" pitchFamily="18" charset="0"/>
                                                    </a:rPr>
                                                    <m:t>0</m:t>
                                                  </m:r>
                                                </m:e>
                                              </m:mr>
                                            </m:m>
                                          </m:e>
                                        </m:mr>
                                      </m:m>
                                    </m:e>
                                    <m:e>
                                      <m:m>
                                        <m:mPr>
                                          <m:mcs>
                                            <m:mc>
                                              <m:mcPr>
                                                <m:count m:val="1"/>
                                                <m:mcJc m:val="center"/>
                                              </m:mcPr>
                                            </m:mc>
                                          </m:mcs>
                                          <m:ctrlPr>
                                            <a:rPr lang="en-US" altLang="ja-JP" sz="1800" b="0" i="1" smtClean="0">
                                              <a:latin typeface="Cambria Math" panose="02040503050406030204" pitchFamily="18" charset="0"/>
                                            </a:rPr>
                                          </m:ctrlPr>
                                        </m:mPr>
                                        <m:mr>
                                          <m:e>
                                            <m:r>
                                              <m:rPr>
                                                <m:brk m:alnAt="7"/>
                                              </m:rPr>
                                              <a:rPr lang="en-US" altLang="ja-JP" sz="1800" b="0" i="1" smtClean="0">
                                                <a:latin typeface="Cambria Math" panose="02040503050406030204" pitchFamily="18" charset="0"/>
                                              </a:rPr>
                                              <m:t>0</m:t>
                                            </m:r>
                                          </m:e>
                                        </m:mr>
                                        <m:mr>
                                          <m:e>
                                            <m:r>
                                              <a:rPr lang="en-US" altLang="ja-JP" sz="1800" b="0" i="1" smtClean="0">
                                                <a:latin typeface="Cambria Math" panose="02040503050406030204" pitchFamily="18" charset="0"/>
                                              </a:rPr>
                                              <m:t>0</m:t>
                                            </m:r>
                                          </m:e>
                                        </m:mr>
                                        <m:mr>
                                          <m:e>
                                            <m:m>
                                              <m:mPr>
                                                <m:mcs>
                                                  <m:mc>
                                                    <m:mcPr>
                                                      <m:count m:val="1"/>
                                                      <m:mcJc m:val="center"/>
                                                    </m:mcPr>
                                                  </m:mc>
                                                </m:mcs>
                                                <m:ctrlPr>
                                                  <a:rPr lang="en-US" altLang="ja-JP" sz="1800" b="0" i="1" smtClean="0">
                                                    <a:latin typeface="Cambria Math" panose="02040503050406030204" pitchFamily="18" charset="0"/>
                                                  </a:rPr>
                                                </m:ctrlPr>
                                              </m:mPr>
                                              <m:mr>
                                                <m:e>
                                                  <m:r>
                                                    <m:rPr>
                                                      <m:brk m:alnAt="7"/>
                                                    </m:rPr>
                                                    <a:rPr lang="en-US" altLang="ja-JP" sz="1800" b="0" i="1" smtClean="0">
                                                      <a:latin typeface="Cambria Math" panose="02040503050406030204" pitchFamily="18" charset="0"/>
                                                    </a:rPr>
                                                    <m:t>0</m:t>
                                                  </m:r>
                                                </m:e>
                                              </m:mr>
                                              <m:mr>
                                                <m:e>
                                                  <m:r>
                                                    <a:rPr lang="en-US" altLang="ja-JP" sz="1800" b="0" i="1" smtClean="0">
                                                      <a:latin typeface="Cambria Math" panose="02040503050406030204" pitchFamily="18" charset="0"/>
                                                    </a:rPr>
                                                    <m:t>0</m:t>
                                                  </m:r>
                                                </m:e>
                                              </m:mr>
                                            </m:m>
                                          </m:e>
                                        </m:mr>
                                      </m:m>
                                    </m:e>
                                  </m:mr>
                                </m:m>
                              </m:e>
                            </m:mr>
                          </m:m>
                        </m:e>
                      </m:d>
                    </m:oMath>
                  </m:oMathPara>
                </a14:m>
                <a:endParaRPr lang="en-US" altLang="ja-JP" sz="1800" dirty="0"/>
              </a:p>
              <a:p>
                <a:pPr marL="0" indent="0">
                  <a:lnSpc>
                    <a:spcPct val="110000"/>
                  </a:lnSpc>
                  <a:buNone/>
                </a:pPr>
                <a:endParaRPr lang="en-US" altLang="ja-JP" sz="1800" dirty="0"/>
              </a:p>
              <a:p>
                <a:pPr marL="0" indent="0">
                  <a:lnSpc>
                    <a:spcPct val="110000"/>
                  </a:lnSpc>
                  <a:buNone/>
                </a:pPr>
                <a14:m>
                  <m:oMathPara xmlns:m="http://schemas.openxmlformats.org/officeDocument/2006/math">
                    <m:oMathParaPr>
                      <m:jc m:val="centerGroup"/>
                    </m:oMathParaPr>
                    <m:oMath xmlns:m="http://schemas.openxmlformats.org/officeDocument/2006/math">
                      <m:sSup>
                        <m:sSupPr>
                          <m:ctrlPr>
                            <a:rPr lang="en-US" altLang="ja-JP" sz="1800" i="1" smtClean="0">
                              <a:latin typeface="Cambria Math" panose="02040503050406030204" pitchFamily="18" charset="0"/>
                            </a:rPr>
                          </m:ctrlPr>
                        </m:sSupPr>
                        <m:e>
                          <m:r>
                            <a:rPr lang="en-US" altLang="ja-JP" sz="1800" b="0" i="1" smtClean="0">
                              <a:latin typeface="Cambria Math" panose="02040503050406030204" pitchFamily="18" charset="0"/>
                            </a:rPr>
                            <m:t>h</m:t>
                          </m:r>
                        </m:e>
                        <m:sup>
                          <m:r>
                            <a:rPr lang="en-US" altLang="ja-JP" sz="1800" b="0" i="1" smtClean="0">
                              <a:latin typeface="Cambria Math" panose="02040503050406030204" pitchFamily="18" charset="0"/>
                            </a:rPr>
                            <m:t>+</m:t>
                          </m:r>
                        </m:sup>
                      </m:sSup>
                      <m: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𝐴</m:t>
                          </m:r>
                        </m:e>
                        <m:sup>
                          <m:r>
                            <a:rPr lang="en-US" altLang="ja-JP" sz="1800" b="0" i="1" smtClean="0">
                              <a:latin typeface="Cambria Math" panose="02040503050406030204" pitchFamily="18" charset="0"/>
                            </a:rPr>
                            <m:t>+</m:t>
                          </m:r>
                        </m:sup>
                      </m:sSup>
                      <m:r>
                        <a:rPr lang="en-US" altLang="ja-JP" sz="1800" b="0" i="1" smtClean="0">
                          <a:latin typeface="Cambria Math" panose="02040503050406030204" pitchFamily="18" charset="0"/>
                        </a:rPr>
                        <m:t>𝑒𝑥𝑝</m:t>
                      </m:r>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𝑖𝑘</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𝑥</m:t>
                              </m:r>
                            </m:e>
                            <m:sup>
                              <m:r>
                                <a:rPr lang="en-US" altLang="ja-JP" sz="1800" b="0" i="1" smtClean="0">
                                  <a:latin typeface="Cambria Math" panose="02040503050406030204" pitchFamily="18" charset="0"/>
                                </a:rPr>
                                <m:t>0</m:t>
                              </m:r>
                            </m:sup>
                          </m:sSup>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𝑖𝑘</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𝑥</m:t>
                              </m:r>
                            </m:e>
                            <m:sup>
                              <m:r>
                                <a:rPr lang="en-US" altLang="ja-JP" sz="1800" b="0" i="1" smtClean="0">
                                  <a:latin typeface="Cambria Math" panose="02040503050406030204" pitchFamily="18" charset="0"/>
                                </a:rPr>
                                <m:t>3</m:t>
                              </m:r>
                            </m:sup>
                          </m:sSup>
                        </m:e>
                      </m:d>
                    </m:oMath>
                  </m:oMathPara>
                </a14:m>
                <a:endParaRPr lang="en-US" altLang="ja-JP" sz="1800" dirty="0"/>
              </a:p>
              <a:p>
                <a:pPr marL="0" indent="0">
                  <a:lnSpc>
                    <a:spcPct val="110000"/>
                  </a:lnSpc>
                  <a:buNone/>
                </a:pPr>
                <a14:m>
                  <m:oMathPara xmlns:m="http://schemas.openxmlformats.org/officeDocument/2006/math">
                    <m:oMathParaPr>
                      <m:jc m:val="centerGroup"/>
                    </m:oMathParaPr>
                    <m:oMath xmlns:m="http://schemas.openxmlformats.org/officeDocument/2006/math">
                      <m:sSup>
                        <m:sSupPr>
                          <m:ctrlPr>
                            <a:rPr lang="en-US" altLang="ja-JP" sz="1800" i="1" smtClean="0">
                              <a:latin typeface="Cambria Math" panose="02040503050406030204" pitchFamily="18" charset="0"/>
                            </a:rPr>
                          </m:ctrlPr>
                        </m:sSupPr>
                        <m:e>
                          <m:r>
                            <a:rPr lang="en-US" altLang="ja-JP" sz="1800" b="0" i="1" smtClean="0">
                              <a:latin typeface="Cambria Math" panose="02040503050406030204" pitchFamily="18" charset="0"/>
                            </a:rPr>
                            <m:t>h</m:t>
                          </m:r>
                        </m:e>
                        <m:sup>
                          <m:r>
                            <a:rPr lang="en-US" altLang="ja-JP" sz="1800" i="1">
                              <a:latin typeface="Cambria Math" panose="02040503050406030204" pitchFamily="18" charset="0"/>
                              <a:ea typeface="Cambria Math" panose="02040503050406030204" pitchFamily="18" charset="0"/>
                            </a:rPr>
                            <m:t>×</m:t>
                          </m:r>
                        </m:sup>
                      </m:sSup>
                      <m: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𝐴</m:t>
                          </m:r>
                        </m:e>
                        <m:sup>
                          <m:r>
                            <a:rPr lang="en-US" altLang="ja-JP" sz="1800" i="1">
                              <a:latin typeface="Cambria Math" panose="02040503050406030204" pitchFamily="18" charset="0"/>
                              <a:ea typeface="Cambria Math" panose="02040503050406030204" pitchFamily="18" charset="0"/>
                            </a:rPr>
                            <m:t>×</m:t>
                          </m:r>
                        </m:sup>
                      </m:sSup>
                      <m:r>
                        <a:rPr lang="en-US" altLang="ja-JP" sz="1800" b="0" i="1" smtClean="0">
                          <a:latin typeface="Cambria Math" panose="02040503050406030204" pitchFamily="18" charset="0"/>
                        </a:rPr>
                        <m:t>𝑒𝑥𝑝</m:t>
                      </m:r>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𝑖𝑘</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𝑥</m:t>
                              </m:r>
                            </m:e>
                            <m:sup>
                              <m:r>
                                <a:rPr lang="en-US" altLang="ja-JP" sz="1800" b="0" i="1" smtClean="0">
                                  <a:latin typeface="Cambria Math" panose="02040503050406030204" pitchFamily="18" charset="0"/>
                                </a:rPr>
                                <m:t>0</m:t>
                              </m:r>
                            </m:sup>
                          </m:sSup>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𝑖𝑘</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𝑥</m:t>
                              </m:r>
                            </m:e>
                            <m:sup>
                              <m:r>
                                <a:rPr lang="en-US" altLang="ja-JP" sz="1800" b="0" i="1" smtClean="0">
                                  <a:latin typeface="Cambria Math" panose="02040503050406030204" pitchFamily="18" charset="0"/>
                                </a:rPr>
                                <m:t>3</m:t>
                              </m:r>
                            </m:sup>
                          </m:sSup>
                        </m:e>
                      </m:d>
                    </m:oMath>
                  </m:oMathPara>
                </a14:m>
                <a:endParaRPr lang="en-US" altLang="ja-JP" sz="1800" dirty="0"/>
              </a:p>
              <a:p>
                <a:pPr marL="0" indent="0">
                  <a:lnSpc>
                    <a:spcPct val="110000"/>
                  </a:lnSpc>
                  <a:buNone/>
                </a:pPr>
                <a:r>
                  <a:rPr lang="en-US" altLang="ja-JP" sz="1800" dirty="0"/>
                  <a:t>	</a:t>
                </a:r>
                <a:r>
                  <a:rPr lang="ja-JP" altLang="en-US" sz="1800"/>
                  <a:t>ただし、</a:t>
                </a:r>
                <a:r>
                  <a:rPr lang="en-US" altLang="ja-JP" sz="1800" b="0" dirty="0"/>
                  <a:t> </a:t>
                </a:r>
                <a14:m>
                  <m:oMath xmlns:m="http://schemas.openxmlformats.org/officeDocument/2006/math">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𝐴</m:t>
                        </m:r>
                      </m:e>
                      <m:sup>
                        <m:r>
                          <a:rPr lang="en-US" altLang="ja-JP" sz="1800" b="0" i="1" smtClean="0">
                            <a:latin typeface="Cambria Math" panose="02040503050406030204" pitchFamily="18" charset="0"/>
                          </a:rPr>
                          <m:t>+</m:t>
                        </m:r>
                      </m:sup>
                    </m:sSup>
                  </m:oMath>
                </a14:m>
                <a:r>
                  <a:rPr lang="en-US" altLang="ja-JP" sz="1800" dirty="0"/>
                  <a:t>, </a:t>
                </a:r>
                <a14:m>
                  <m:oMath xmlns:m="http://schemas.openxmlformats.org/officeDocument/2006/math">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𝐴</m:t>
                        </m:r>
                      </m:e>
                      <m:sup>
                        <m:r>
                          <a:rPr lang="en-US" altLang="ja-JP" sz="1800" i="1">
                            <a:latin typeface="Cambria Math" panose="02040503050406030204" pitchFamily="18" charset="0"/>
                            <a:ea typeface="Cambria Math" panose="02040503050406030204" pitchFamily="18" charset="0"/>
                          </a:rPr>
                          <m:t>×</m:t>
                        </m:r>
                      </m:sup>
                    </m:sSup>
                  </m:oMath>
                </a14:m>
                <a:r>
                  <a:rPr lang="en-US" altLang="ja-JP" sz="1800" dirty="0"/>
                  <a:t> </a:t>
                </a:r>
                <a:r>
                  <a:rPr lang="ja-JP" altLang="en-US" sz="1800"/>
                  <a:t>は振幅</a:t>
                </a:r>
                <a:endParaRPr lang="en-US" altLang="ja-JP" sz="1800" dirty="0"/>
              </a:p>
              <a:p>
                <a:pPr marL="0" indent="0">
                  <a:lnSpc>
                    <a:spcPct val="110000"/>
                  </a:lnSpc>
                  <a:buNone/>
                </a:pPr>
                <a:endParaRPr lang="en-US" altLang="ja-JP" sz="1800" dirty="0"/>
              </a:p>
            </p:txBody>
          </p:sp>
        </mc:Choice>
        <mc:Fallback xmlns="">
          <p:sp>
            <p:nvSpPr>
              <p:cNvPr id="3" name="コンテンツ プレースホルダー 2">
                <a:extLst>
                  <a:ext uri="{FF2B5EF4-FFF2-40B4-BE49-F238E27FC236}">
                    <a16:creationId xmlns:a16="http://schemas.microsoft.com/office/drawing/2014/main" id="{FEDC1155-63D1-EEDB-95AF-EA154A04A1CE}"/>
                  </a:ext>
                </a:extLst>
              </p:cNvPr>
              <p:cNvSpPr>
                <a:spLocks noGrp="1" noRot="1" noChangeAspect="1" noMove="1" noResize="1" noEditPoints="1" noAdjustHandles="1" noChangeArrowheads="1" noChangeShapeType="1" noTextEdit="1"/>
              </p:cNvSpPr>
              <p:nvPr>
                <p:ph idx="1"/>
              </p:nvPr>
            </p:nvSpPr>
            <p:spPr>
              <a:xfrm>
                <a:off x="838200" y="2152997"/>
                <a:ext cx="10515600" cy="4451605"/>
              </a:xfrm>
              <a:blipFill>
                <a:blip r:embed="rId2"/>
                <a:stretch>
                  <a:fillRect l="-603" t="-285"/>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48C88C2D-CEBD-D4F5-194A-D84FA9A67EEE}"/>
              </a:ext>
            </a:extLst>
          </p:cNvPr>
          <p:cNvSpPr txBox="1"/>
          <p:nvPr/>
        </p:nvSpPr>
        <p:spPr>
          <a:xfrm>
            <a:off x="9174337" y="1978199"/>
            <a:ext cx="2597039" cy="995272"/>
          </a:xfrm>
          <a:prstGeom prst="rect">
            <a:avLst/>
          </a:prstGeom>
          <a:solidFill>
            <a:schemeClr val="accent2">
              <a:alpha val="30000"/>
            </a:schemeClr>
          </a:solidFill>
          <a:ln w="31750" cmpd="dbl">
            <a:solidFill>
              <a:schemeClr val="accent2"/>
            </a:solidFill>
          </a:ln>
        </p:spPr>
        <p:txBody>
          <a:bodyPr wrap="square">
            <a:spAutoFit/>
          </a:bodyPr>
          <a:lstStyle/>
          <a:p>
            <a:pPr marL="0" indent="0">
              <a:lnSpc>
                <a:spcPct val="110000"/>
              </a:lnSpc>
              <a:buNone/>
            </a:pPr>
            <a:r>
              <a:rPr lang="en-US" altLang="ja-JP" sz="1800" dirty="0"/>
              <a:t>① </a:t>
            </a:r>
            <a:r>
              <a:rPr lang="ja-JP" altLang="en-US" sz="1800"/>
              <a:t>時空に対称性を仮定</a:t>
            </a:r>
            <a:endParaRPr lang="en-US" altLang="ja-JP" sz="1800" dirty="0"/>
          </a:p>
          <a:p>
            <a:pPr marL="0" indent="0">
              <a:lnSpc>
                <a:spcPct val="110000"/>
              </a:lnSpc>
              <a:buNone/>
            </a:pPr>
            <a:r>
              <a:rPr lang="en-US" altLang="ja-JP" sz="1800" dirty="0"/>
              <a:t>② </a:t>
            </a:r>
            <a:r>
              <a:rPr lang="ja-JP" altLang="en-US" sz="1800"/>
              <a:t>弱重力場近似</a:t>
            </a:r>
            <a:endParaRPr lang="en-US" altLang="ja-JP" sz="1800" dirty="0"/>
          </a:p>
          <a:p>
            <a:pPr marL="0" indent="0">
              <a:lnSpc>
                <a:spcPct val="110000"/>
              </a:lnSpc>
              <a:buNone/>
            </a:pPr>
            <a:r>
              <a:rPr lang="ja-JP" altLang="en-US" sz="1800"/>
              <a:t>③</a:t>
            </a:r>
            <a:r>
              <a:rPr lang="en-US" altLang="ja-JP" sz="1800" dirty="0"/>
              <a:t> </a:t>
            </a:r>
            <a:r>
              <a:rPr lang="ja-JP" altLang="en-US" sz="1800"/>
              <a:t>数値的に解く</a:t>
            </a:r>
            <a:endParaRPr lang="en-US" altLang="ja-JP" sz="1800" dirty="0"/>
          </a:p>
        </p:txBody>
      </p:sp>
    </p:spTree>
    <p:extLst>
      <p:ext uri="{BB962C8B-B14F-4D97-AF65-F5344CB8AC3E}">
        <p14:creationId xmlns:p14="http://schemas.microsoft.com/office/powerpoint/2010/main" val="5539401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en-US" altLang="ja-JP" sz="4000" dirty="0"/>
              <a:t>4. Einstein Toolkit</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buNone/>
            </a:pPr>
            <a:r>
              <a:rPr lang="en-US" altLang="ja-JP" sz="1800" dirty="0"/>
              <a:t>3</a:t>
            </a:r>
            <a:r>
              <a:rPr lang="ja-JP" altLang="en-US" sz="1800"/>
              <a:t>章で説明した通り数値相対論では決定するべきパラメータや考慮すべき事項が多岐にわたる。</a:t>
            </a:r>
            <a:endParaRPr lang="en-US" altLang="ja-JP" sz="1800" dirty="0"/>
          </a:p>
          <a:p>
            <a:pPr marL="0" indent="0">
              <a:buNone/>
            </a:pPr>
            <a:r>
              <a:rPr lang="ja-JP" altLang="en-US" sz="1800"/>
              <a:t>これら全てを一から作成するには多大な時間と労力がかかる。この解決のためにいくつかの数値相対論ツールがオープンソース化されており、無料で誰でも利用することができる。</a:t>
            </a:r>
            <a:endParaRPr lang="en-US" altLang="ja-JP" sz="1800" dirty="0"/>
          </a:p>
          <a:p>
            <a:pPr marL="0" indent="0">
              <a:buNone/>
            </a:pPr>
            <a:r>
              <a:rPr lang="ja-JP" altLang="en-US" sz="1800"/>
              <a:t>ここでは本研究室で使用しているツールである</a:t>
            </a:r>
            <a:r>
              <a:rPr lang="en-US" altLang="ja-JP" sz="1800" dirty="0"/>
              <a:t>Einstein Toolkit</a:t>
            </a:r>
            <a:r>
              <a:rPr lang="ja-JP" altLang="en-US" sz="1800"/>
              <a:t>について説明をする。</a:t>
            </a:r>
            <a:endParaRPr lang="en-US" altLang="ja-JP" sz="1800" dirty="0"/>
          </a:p>
        </p:txBody>
      </p:sp>
    </p:spTree>
    <p:extLst>
      <p:ext uri="{BB962C8B-B14F-4D97-AF65-F5344CB8AC3E}">
        <p14:creationId xmlns:p14="http://schemas.microsoft.com/office/powerpoint/2010/main" val="297561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en-US" altLang="ja-JP" sz="4000" dirty="0"/>
              <a:t>4. Einstein Toolkit</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buNone/>
            </a:pPr>
            <a:r>
              <a:rPr lang="en-US" altLang="ja-JP" sz="1800" dirty="0"/>
              <a:t>Einstein Toolkit</a:t>
            </a:r>
            <a:r>
              <a:rPr lang="ja-JP" altLang="en-US" sz="1800"/>
              <a:t>は数値相対論の計算に特化したオープンソースのフレームワークである。特徴として以下の点が挙げられる。</a:t>
            </a:r>
            <a:endParaRPr lang="en-US" altLang="ja-JP" sz="1800" dirty="0"/>
          </a:p>
          <a:p>
            <a:pPr marL="0" indent="0">
              <a:buNone/>
            </a:pPr>
            <a:endParaRPr lang="en-US" altLang="ja-JP" sz="1800" dirty="0"/>
          </a:p>
          <a:p>
            <a:pPr marL="0" indent="0">
              <a:buNone/>
            </a:pPr>
            <a:r>
              <a:rPr kumimoji="1" lang="ja-JP" altLang="en-US" sz="1800"/>
              <a:t>・多人数での開発が可能</a:t>
            </a:r>
            <a:endParaRPr kumimoji="1" lang="en-US" altLang="ja-JP" sz="1800" dirty="0"/>
          </a:p>
          <a:p>
            <a:pPr marL="0" indent="0">
              <a:buNone/>
            </a:pPr>
            <a:r>
              <a:rPr kumimoji="1" lang="en-US" altLang="ja-JP" sz="1800" dirty="0"/>
              <a:t>Einstein Toolkit</a:t>
            </a:r>
            <a:r>
              <a:rPr kumimoji="1" lang="ja-JP" altLang="en-US" sz="1800"/>
              <a:t>ではモジュールを</a:t>
            </a:r>
            <a:r>
              <a:rPr kumimoji="1" lang="en-US" altLang="ja-JP" sz="1800" dirty="0"/>
              <a:t>Thorn</a:t>
            </a:r>
            <a:r>
              <a:rPr kumimoji="1" lang="ja-JP" altLang="en-US" sz="1800"/>
              <a:t>と、メインとなるコードを</a:t>
            </a:r>
            <a:r>
              <a:rPr kumimoji="1" lang="en-US" altLang="ja-JP" sz="1800" dirty="0"/>
              <a:t>Flesh</a:t>
            </a:r>
            <a:r>
              <a:rPr kumimoji="1" lang="ja-JP" altLang="en-US" sz="1800"/>
              <a:t>という。</a:t>
            </a:r>
            <a:endParaRPr kumimoji="1" lang="en-US" altLang="ja-JP" sz="1800" dirty="0"/>
          </a:p>
          <a:p>
            <a:pPr marL="0" indent="0">
              <a:buNone/>
            </a:pPr>
            <a:r>
              <a:rPr kumimoji="1" lang="en-US" altLang="ja-JP" sz="1800" dirty="0"/>
              <a:t>Thorn</a:t>
            </a:r>
            <a:r>
              <a:rPr lang="ja-JP" altLang="en-US" sz="1800"/>
              <a:t>の記述には</a:t>
            </a:r>
            <a:r>
              <a:rPr lang="en-US" altLang="ja-JP" sz="1800" dirty="0"/>
              <a:t>C</a:t>
            </a:r>
            <a:r>
              <a:rPr lang="ja-JP" altLang="en-US" sz="1800"/>
              <a:t>言語や</a:t>
            </a:r>
            <a:r>
              <a:rPr lang="en-US" altLang="ja-JP" sz="1800" dirty="0"/>
              <a:t>Fortran77, 90</a:t>
            </a:r>
            <a:r>
              <a:rPr lang="ja-JP" altLang="en-US" sz="1800"/>
              <a:t>を使用することができる。</a:t>
            </a:r>
            <a:endParaRPr lang="en-US" altLang="ja-JP" sz="1800" dirty="0"/>
          </a:p>
          <a:p>
            <a:pPr marL="0" indent="0">
              <a:buNone/>
            </a:pPr>
            <a:r>
              <a:rPr kumimoji="1" lang="ja-JP" altLang="en-US" sz="1800"/>
              <a:t>多言語で記述、部分ごとの開発が可能なため、多人数での開発が可能となる。</a:t>
            </a:r>
            <a:endParaRPr kumimoji="1" lang="en-US" altLang="ja-JP" sz="1800" dirty="0"/>
          </a:p>
          <a:p>
            <a:pPr marL="0" indent="0">
              <a:buNone/>
            </a:pPr>
            <a:endParaRPr kumimoji="1" lang="en-US" altLang="ja-JP" sz="1800" dirty="0"/>
          </a:p>
          <a:p>
            <a:pPr marL="0" indent="0">
              <a:buNone/>
            </a:pPr>
            <a:r>
              <a:rPr lang="ja-JP" altLang="en-US" sz="1800"/>
              <a:t>・コンピューターの詳しい知識がなくても使用可能</a:t>
            </a:r>
            <a:endParaRPr lang="en-US" altLang="ja-JP" sz="1800" dirty="0"/>
          </a:p>
          <a:p>
            <a:pPr marL="0" indent="0">
              <a:buNone/>
            </a:pPr>
            <a:r>
              <a:rPr lang="ja-JP" altLang="en-US" sz="1800"/>
              <a:t>使用者が設定しなくても</a:t>
            </a:r>
            <a:r>
              <a:rPr lang="en-US" altLang="ja-JP" sz="1800" dirty="0"/>
              <a:t>CPU</a:t>
            </a:r>
            <a:r>
              <a:rPr lang="ja-JP" altLang="en-US" sz="1800"/>
              <a:t>やメモリを効率的に稼働させてくれる。</a:t>
            </a:r>
            <a:endParaRPr lang="en-US" altLang="ja-JP" sz="1800" dirty="0"/>
          </a:p>
          <a:p>
            <a:pPr marL="0" indent="0">
              <a:buNone/>
            </a:pPr>
            <a:r>
              <a:rPr kumimoji="1" lang="ja-JP" altLang="en-US" sz="1800"/>
              <a:t>課題シリーズ程度のプログラミング力とディレクトリ構造の理解があれば問題なく使用できる</a:t>
            </a:r>
            <a:r>
              <a:rPr kumimoji="1" lang="en-US" altLang="ja-JP" sz="1800" dirty="0"/>
              <a:t>(</a:t>
            </a:r>
            <a:r>
              <a:rPr kumimoji="1" lang="ja-JP" altLang="en-US" sz="1800"/>
              <a:t>と思う</a:t>
            </a:r>
            <a:r>
              <a:rPr kumimoji="1" lang="en-US" altLang="ja-JP" sz="1800" dirty="0"/>
              <a:t>)</a:t>
            </a:r>
            <a:r>
              <a:rPr kumimoji="1" lang="ja-JP" altLang="en-US" sz="1800"/>
              <a:t>。</a:t>
            </a:r>
          </a:p>
        </p:txBody>
      </p:sp>
    </p:spTree>
    <p:extLst>
      <p:ext uri="{BB962C8B-B14F-4D97-AF65-F5344CB8AC3E}">
        <p14:creationId xmlns:p14="http://schemas.microsoft.com/office/powerpoint/2010/main" val="3189769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en-US" altLang="ja-JP" sz="4000" dirty="0"/>
              <a:t>4. Einstein Toolkit</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buNone/>
            </a:pPr>
            <a:r>
              <a:rPr kumimoji="1" lang="ja-JP" altLang="en-US" sz="1800"/>
              <a:t>次回の発表では具体的な</a:t>
            </a:r>
            <a:r>
              <a:rPr kumimoji="1" lang="en-US" altLang="ja-JP" sz="1800" dirty="0"/>
              <a:t>Einstein Toolkit</a:t>
            </a:r>
            <a:r>
              <a:rPr kumimoji="1" lang="ja-JP" altLang="en-US" sz="1800"/>
              <a:t>の扱い方を説明する。</a:t>
            </a:r>
          </a:p>
        </p:txBody>
      </p:sp>
    </p:spTree>
    <p:extLst>
      <p:ext uri="{BB962C8B-B14F-4D97-AF65-F5344CB8AC3E}">
        <p14:creationId xmlns:p14="http://schemas.microsoft.com/office/powerpoint/2010/main" val="3896061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kumimoji="1" lang="en-US" altLang="ja-JP" sz="4000" dirty="0"/>
              <a:t>1. In</a:t>
            </a:r>
            <a:r>
              <a:rPr lang="en-US" altLang="ja-JP" sz="4000" dirty="0"/>
              <a:t>troduction</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10515600" cy="4451605"/>
          </a:xfrm>
        </p:spPr>
        <p:txBody>
          <a:bodyPr>
            <a:normAutofit/>
          </a:bodyPr>
          <a:lstStyle/>
          <a:p>
            <a:pPr marL="0" indent="0">
              <a:lnSpc>
                <a:spcPct val="110000"/>
              </a:lnSpc>
              <a:buNone/>
            </a:pPr>
            <a:r>
              <a:rPr lang="en-US" altLang="ja-JP" sz="1800" dirty="0"/>
              <a:t>③</a:t>
            </a:r>
            <a:r>
              <a:rPr lang="ja-JP" altLang="en-US" sz="1800"/>
              <a:t>のみ　</a:t>
            </a:r>
            <a:r>
              <a:rPr lang="en-US" altLang="ja-JP" sz="1800" dirty="0"/>
              <a:t>→</a:t>
            </a:r>
            <a:r>
              <a:rPr lang="ja-JP" altLang="en-US" sz="1800"/>
              <a:t>　</a:t>
            </a:r>
            <a:r>
              <a:rPr lang="ja-JP" altLang="en-US" sz="1800" b="1">
                <a:solidFill>
                  <a:schemeClr val="accent2"/>
                </a:solidFill>
              </a:rPr>
              <a:t>数値相対論</a:t>
            </a:r>
            <a:endParaRPr lang="en-US" altLang="ja-JP" sz="1800" b="1" dirty="0">
              <a:solidFill>
                <a:schemeClr val="accent2"/>
              </a:solidFill>
            </a:endParaRPr>
          </a:p>
          <a:p>
            <a:pPr marL="0" indent="0">
              <a:lnSpc>
                <a:spcPct val="110000"/>
              </a:lnSpc>
              <a:buNone/>
            </a:pPr>
            <a:endParaRPr lang="en-US" altLang="ja-JP" sz="1800" b="1" dirty="0">
              <a:solidFill>
                <a:schemeClr val="accent2"/>
              </a:solidFill>
            </a:endParaRPr>
          </a:p>
          <a:p>
            <a:pPr marL="0" indent="0">
              <a:lnSpc>
                <a:spcPct val="110000"/>
              </a:lnSpc>
              <a:buNone/>
            </a:pPr>
            <a:r>
              <a:rPr lang="ja-JP" altLang="en-US" sz="1800" b="1">
                <a:solidFill>
                  <a:schemeClr val="accent2"/>
                </a:solidFill>
              </a:rPr>
              <a:t>数値相対論</a:t>
            </a:r>
            <a:endParaRPr lang="en-US" altLang="ja-JP" sz="1800" b="1" dirty="0">
              <a:solidFill>
                <a:schemeClr val="accent2"/>
              </a:solidFill>
            </a:endParaRPr>
          </a:p>
          <a:p>
            <a:pPr marL="0" indent="0">
              <a:lnSpc>
                <a:spcPct val="110000"/>
              </a:lnSpc>
              <a:buNone/>
            </a:pPr>
            <a:r>
              <a:rPr lang="ja-JP" altLang="en-US" sz="1800"/>
              <a:t>①、</a:t>
            </a:r>
            <a:r>
              <a:rPr lang="en-US" altLang="ja-JP" sz="1800" dirty="0"/>
              <a:t>②</a:t>
            </a:r>
            <a:r>
              <a:rPr lang="ja-JP" altLang="en-US" sz="1800"/>
              <a:t>では取り扱えない場合にも</a:t>
            </a:r>
            <a:r>
              <a:rPr lang="en-US" altLang="ja-JP" sz="1800" dirty="0"/>
              <a:t>Einstein</a:t>
            </a:r>
            <a:r>
              <a:rPr lang="ja-JP" altLang="en-US" sz="1800"/>
              <a:t>方程式を解くことが可能</a:t>
            </a:r>
            <a:endParaRPr lang="en-US" altLang="ja-JP" sz="1800" dirty="0"/>
          </a:p>
          <a:p>
            <a:pPr marL="0" indent="0">
              <a:lnSpc>
                <a:spcPct val="110000"/>
              </a:lnSpc>
              <a:buNone/>
            </a:pPr>
            <a:r>
              <a:rPr lang="en-US" altLang="ja-JP" sz="1800" dirty="0"/>
              <a:t>→</a:t>
            </a:r>
            <a:r>
              <a:rPr lang="ja-JP" altLang="en-US" sz="1800"/>
              <a:t>非線形効果が大きい（強重力場、時間変動が大きい）場合、時空に対称性を仮定できない場合</a:t>
            </a:r>
            <a:endParaRPr lang="en-US" altLang="ja-JP" sz="1800" dirty="0"/>
          </a:p>
          <a:p>
            <a:pPr marL="0" indent="0">
              <a:lnSpc>
                <a:spcPct val="110000"/>
              </a:lnSpc>
              <a:buNone/>
            </a:pPr>
            <a:r>
              <a:rPr lang="ja-JP" altLang="en-US" sz="1800"/>
              <a:t>　例：連星ブラックホール合体</a:t>
            </a:r>
            <a:endParaRPr lang="en-US" altLang="ja-JP" sz="1800" dirty="0"/>
          </a:p>
          <a:p>
            <a:pPr marL="0" indent="0">
              <a:lnSpc>
                <a:spcPct val="110000"/>
              </a:lnSpc>
              <a:buNone/>
            </a:pPr>
            <a:r>
              <a:rPr lang="ja-JP" altLang="en-US" sz="1800"/>
              <a:t>　　　</a:t>
            </a:r>
            <a:r>
              <a:rPr lang="en-US" altLang="ja-JP" sz="1800" dirty="0" err="1"/>
              <a:t>Inspiral</a:t>
            </a:r>
            <a:r>
              <a:rPr lang="en-US" altLang="ja-JP" sz="1800" dirty="0"/>
              <a:t>, Ring-down </a:t>
            </a:r>
            <a:r>
              <a:rPr lang="ja-JP" altLang="en-US" sz="1800"/>
              <a:t>は近似計算可能だが、合体の瞬間は近似不可能</a:t>
            </a:r>
            <a:endParaRPr lang="en-US" altLang="ja-JP" sz="1800" dirty="0"/>
          </a:p>
          <a:p>
            <a:pPr marL="0" indent="0">
              <a:lnSpc>
                <a:spcPct val="110000"/>
              </a:lnSpc>
              <a:buNone/>
            </a:pPr>
            <a:endParaRPr lang="en-US" altLang="ja-JP" sz="1800" dirty="0"/>
          </a:p>
          <a:p>
            <a:pPr marL="0" indent="0">
              <a:lnSpc>
                <a:spcPct val="110000"/>
              </a:lnSpc>
              <a:buNone/>
            </a:pPr>
            <a:r>
              <a:rPr lang="ja-JP" altLang="en-US" sz="1800"/>
              <a:t>ただし計算が非常に重い</a:t>
            </a:r>
            <a:r>
              <a:rPr lang="en-US" altLang="ja-JP" sz="1800" dirty="0"/>
              <a:t>(</a:t>
            </a:r>
            <a:r>
              <a:rPr lang="ja-JP" altLang="en-US" sz="1800"/>
              <a:t>後述</a:t>
            </a:r>
            <a:r>
              <a:rPr lang="en-US" altLang="ja-JP" sz="1800" dirty="0"/>
              <a:t>)</a:t>
            </a:r>
            <a:r>
              <a:rPr lang="ja-JP" altLang="en-US" sz="1800"/>
              <a:t>ため万能とは言えない</a:t>
            </a:r>
            <a:endParaRPr lang="en-US" altLang="ja-JP" sz="1800" dirty="0"/>
          </a:p>
        </p:txBody>
      </p:sp>
      <p:sp>
        <p:nvSpPr>
          <p:cNvPr id="6" name="テキスト ボックス 5">
            <a:extLst>
              <a:ext uri="{FF2B5EF4-FFF2-40B4-BE49-F238E27FC236}">
                <a16:creationId xmlns:a16="http://schemas.microsoft.com/office/drawing/2014/main" id="{9456F6E4-E888-DF84-31B3-45994778B3F1}"/>
              </a:ext>
            </a:extLst>
          </p:cNvPr>
          <p:cNvSpPr txBox="1"/>
          <p:nvPr/>
        </p:nvSpPr>
        <p:spPr>
          <a:xfrm>
            <a:off x="9174337" y="1978199"/>
            <a:ext cx="2597039" cy="995272"/>
          </a:xfrm>
          <a:prstGeom prst="rect">
            <a:avLst/>
          </a:prstGeom>
          <a:solidFill>
            <a:schemeClr val="accent2">
              <a:alpha val="30000"/>
            </a:schemeClr>
          </a:solidFill>
          <a:ln w="31750" cmpd="dbl">
            <a:solidFill>
              <a:schemeClr val="accent2"/>
            </a:solidFill>
          </a:ln>
        </p:spPr>
        <p:txBody>
          <a:bodyPr wrap="square">
            <a:spAutoFit/>
          </a:bodyPr>
          <a:lstStyle/>
          <a:p>
            <a:pPr marL="0" indent="0">
              <a:lnSpc>
                <a:spcPct val="110000"/>
              </a:lnSpc>
              <a:buNone/>
            </a:pPr>
            <a:r>
              <a:rPr lang="en-US" altLang="ja-JP" sz="1800" dirty="0"/>
              <a:t>① </a:t>
            </a:r>
            <a:r>
              <a:rPr lang="ja-JP" altLang="en-US" sz="1800"/>
              <a:t>時空に対称性を仮定</a:t>
            </a:r>
            <a:endParaRPr lang="en-US" altLang="ja-JP" sz="1800" dirty="0"/>
          </a:p>
          <a:p>
            <a:pPr marL="0" indent="0">
              <a:lnSpc>
                <a:spcPct val="110000"/>
              </a:lnSpc>
              <a:buNone/>
            </a:pPr>
            <a:r>
              <a:rPr lang="en-US" altLang="ja-JP" sz="1800" dirty="0"/>
              <a:t>② </a:t>
            </a:r>
            <a:r>
              <a:rPr lang="ja-JP" altLang="en-US" sz="1800"/>
              <a:t>弱重力場近似</a:t>
            </a:r>
            <a:endParaRPr lang="en-US" altLang="ja-JP" sz="1800" dirty="0"/>
          </a:p>
          <a:p>
            <a:pPr marL="0" indent="0">
              <a:lnSpc>
                <a:spcPct val="110000"/>
              </a:lnSpc>
              <a:buNone/>
            </a:pPr>
            <a:r>
              <a:rPr lang="ja-JP" altLang="en-US" sz="1800"/>
              <a:t>③</a:t>
            </a:r>
            <a:r>
              <a:rPr lang="en-US" altLang="ja-JP" sz="1800" dirty="0"/>
              <a:t> </a:t>
            </a:r>
            <a:r>
              <a:rPr lang="ja-JP" altLang="en-US" sz="1800"/>
              <a:t>数値的に解く</a:t>
            </a:r>
            <a:endParaRPr lang="en-US" altLang="ja-JP" sz="1800" dirty="0"/>
          </a:p>
        </p:txBody>
      </p:sp>
    </p:spTree>
    <p:extLst>
      <p:ext uri="{BB962C8B-B14F-4D97-AF65-F5344CB8AC3E}">
        <p14:creationId xmlns:p14="http://schemas.microsoft.com/office/powerpoint/2010/main" val="3206004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Freeform: Shape 4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B1EBC97-7C96-AA16-82D2-248301375B64}"/>
              </a:ext>
            </a:extLst>
          </p:cNvPr>
          <p:cNvSpPr>
            <a:spLocks noGrp="1"/>
          </p:cNvSpPr>
          <p:nvPr>
            <p:ph type="title"/>
          </p:nvPr>
        </p:nvSpPr>
        <p:spPr>
          <a:xfrm>
            <a:off x="838200" y="253397"/>
            <a:ext cx="10515600" cy="1273233"/>
          </a:xfrm>
        </p:spPr>
        <p:txBody>
          <a:bodyPr>
            <a:normAutofit/>
          </a:bodyPr>
          <a:lstStyle/>
          <a:p>
            <a:r>
              <a:rPr lang="ja-JP" altLang="en-US" sz="4000"/>
              <a:t>目次</a:t>
            </a:r>
            <a:endParaRPr kumimoji="1" lang="ja-JP" altLang="en-US" sz="4000"/>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コンテンツ プレースホルダー 2">
            <a:extLst>
              <a:ext uri="{FF2B5EF4-FFF2-40B4-BE49-F238E27FC236}">
                <a16:creationId xmlns:a16="http://schemas.microsoft.com/office/drawing/2014/main" id="{FEDC1155-63D1-EEDB-95AF-EA154A04A1CE}"/>
              </a:ext>
            </a:extLst>
          </p:cNvPr>
          <p:cNvSpPr>
            <a:spLocks noGrp="1"/>
          </p:cNvSpPr>
          <p:nvPr>
            <p:ph idx="1"/>
          </p:nvPr>
        </p:nvSpPr>
        <p:spPr>
          <a:xfrm>
            <a:off x="838200" y="2152997"/>
            <a:ext cx="5257800" cy="4451605"/>
          </a:xfrm>
        </p:spPr>
        <p:txBody>
          <a:bodyPr>
            <a:normAutofit fontScale="92500" lnSpcReduction="10000"/>
          </a:bodyPr>
          <a:lstStyle/>
          <a:p>
            <a:pPr marL="0" indent="0">
              <a:lnSpc>
                <a:spcPct val="110000"/>
              </a:lnSpc>
              <a:buNone/>
            </a:pPr>
            <a:r>
              <a:rPr kumimoji="1" lang="ja-JP" altLang="en-US" sz="2200"/>
              <a:t>🟧</a:t>
            </a:r>
            <a:r>
              <a:rPr kumimoji="1" lang="en-US" altLang="ja-JP" sz="2200" dirty="0"/>
              <a:t>  </a:t>
            </a:r>
            <a:r>
              <a:rPr kumimoji="1" lang="ja-JP" altLang="en-US" sz="2200" b="1">
                <a:solidFill>
                  <a:schemeClr val="accent2"/>
                </a:solidFill>
              </a:rPr>
              <a:t>数値相対論</a:t>
            </a:r>
            <a:endParaRPr kumimoji="1" lang="en-US" altLang="ja-JP" sz="2200" b="1" dirty="0">
              <a:solidFill>
                <a:schemeClr val="accent2"/>
              </a:solidFill>
            </a:endParaRPr>
          </a:p>
          <a:p>
            <a:pPr marL="457200" indent="-457200">
              <a:lnSpc>
                <a:spcPct val="110000"/>
              </a:lnSpc>
              <a:buAutoNum type="arabicPeriod"/>
            </a:pPr>
            <a:r>
              <a:rPr kumimoji="1" lang="en-US" altLang="ja-JP" sz="2200" dirty="0">
                <a:solidFill>
                  <a:schemeClr val="bg1">
                    <a:lumMod val="65000"/>
                  </a:schemeClr>
                </a:solidFill>
              </a:rPr>
              <a:t>Introduction</a:t>
            </a:r>
          </a:p>
          <a:p>
            <a:pPr marL="457200" indent="-457200">
              <a:lnSpc>
                <a:spcPct val="110000"/>
              </a:lnSpc>
              <a:buAutoNum type="arabicPeriod"/>
            </a:pPr>
            <a:r>
              <a:rPr lang="ja-JP" altLang="en-US" sz="2200"/>
              <a:t>偏微分</a:t>
            </a:r>
            <a:r>
              <a:rPr kumimoji="1" lang="ja-JP" altLang="en-US" sz="2200"/>
              <a:t>方程式の数値的解法</a:t>
            </a:r>
            <a:endParaRPr kumimoji="1" lang="en-US" altLang="ja-JP" sz="2200" dirty="0"/>
          </a:p>
          <a:p>
            <a:pPr marL="914400" lvl="1" indent="-457200">
              <a:lnSpc>
                <a:spcPct val="110000"/>
              </a:lnSpc>
              <a:buAutoNum type="arabicPeriod"/>
            </a:pPr>
            <a:r>
              <a:rPr kumimoji="1" lang="ja-JP" altLang="en-US" sz="1800"/>
              <a:t>概要</a:t>
            </a:r>
            <a:endParaRPr kumimoji="1" lang="en-US" altLang="ja-JP" sz="1800" dirty="0"/>
          </a:p>
          <a:p>
            <a:pPr marL="914400" lvl="1" indent="-457200">
              <a:lnSpc>
                <a:spcPct val="110000"/>
              </a:lnSpc>
              <a:buAutoNum type="arabicPeriod"/>
            </a:pPr>
            <a:r>
              <a:rPr kumimoji="1" lang="ja-JP" altLang="en-US" sz="1800">
                <a:solidFill>
                  <a:schemeClr val="bg1">
                    <a:lumMod val="65000"/>
                  </a:schemeClr>
                </a:solidFill>
              </a:rPr>
              <a:t>一階常微分方程式</a:t>
            </a:r>
            <a:endParaRPr kumimoji="1" lang="en-US" altLang="ja-JP" sz="1800" dirty="0">
              <a:solidFill>
                <a:schemeClr val="bg1">
                  <a:lumMod val="65000"/>
                </a:schemeClr>
              </a:solidFill>
            </a:endParaRPr>
          </a:p>
          <a:p>
            <a:pPr marL="1371600" lvl="2" indent="-457200">
              <a:lnSpc>
                <a:spcPct val="110000"/>
              </a:lnSpc>
              <a:buAutoNum type="arabicPeriod"/>
            </a:pPr>
            <a:r>
              <a:rPr lang="en-US" altLang="ja-JP" sz="1400" dirty="0">
                <a:solidFill>
                  <a:schemeClr val="bg1">
                    <a:lumMod val="65000"/>
                  </a:schemeClr>
                </a:solidFill>
              </a:rPr>
              <a:t>Euler</a:t>
            </a:r>
            <a:r>
              <a:rPr lang="ja-JP" altLang="en-US" sz="1400">
                <a:solidFill>
                  <a:schemeClr val="bg1">
                    <a:lumMod val="65000"/>
                  </a:schemeClr>
                </a:solidFill>
              </a:rPr>
              <a:t>法</a:t>
            </a:r>
            <a:endParaRPr lang="en-US" altLang="ja-JP" sz="1400" dirty="0">
              <a:solidFill>
                <a:schemeClr val="bg1">
                  <a:lumMod val="65000"/>
                </a:schemeClr>
              </a:solidFill>
            </a:endParaRPr>
          </a:p>
          <a:p>
            <a:pPr marL="1371600" lvl="2" indent="-457200">
              <a:lnSpc>
                <a:spcPct val="110000"/>
              </a:lnSpc>
              <a:buAutoNum type="arabicPeriod"/>
            </a:pPr>
            <a:r>
              <a:rPr kumimoji="1" lang="en-US" altLang="ja-JP" sz="1400" dirty="0">
                <a:solidFill>
                  <a:schemeClr val="bg1">
                    <a:lumMod val="65000"/>
                  </a:schemeClr>
                </a:solidFill>
              </a:rPr>
              <a:t>Runge-</a:t>
            </a:r>
            <a:r>
              <a:rPr kumimoji="1" lang="en-US" altLang="ja-JP" sz="1400" dirty="0" err="1">
                <a:solidFill>
                  <a:schemeClr val="bg1">
                    <a:lumMod val="65000"/>
                  </a:schemeClr>
                </a:solidFill>
              </a:rPr>
              <a:t>Kutta</a:t>
            </a:r>
            <a:r>
              <a:rPr kumimoji="1" lang="ja-JP" altLang="en-US" sz="1400">
                <a:solidFill>
                  <a:schemeClr val="bg1">
                    <a:lumMod val="65000"/>
                  </a:schemeClr>
                </a:solidFill>
              </a:rPr>
              <a:t>法</a:t>
            </a:r>
            <a:endParaRPr kumimoji="1" lang="en-US" altLang="ja-JP" sz="14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一階連立常微分方程式</a:t>
            </a:r>
            <a:endParaRPr kumimoji="1" lang="en-US" altLang="ja-JP" sz="1800" dirty="0">
              <a:solidFill>
                <a:schemeClr val="bg1">
                  <a:lumMod val="65000"/>
                </a:schemeClr>
              </a:solidFill>
            </a:endParaRPr>
          </a:p>
          <a:p>
            <a:pPr marL="914400" lvl="1" indent="-457200">
              <a:lnSpc>
                <a:spcPct val="110000"/>
              </a:lnSpc>
              <a:buAutoNum type="arabicPeriod"/>
            </a:pPr>
            <a:r>
              <a:rPr lang="ja-JP" altLang="en-US" sz="1800">
                <a:solidFill>
                  <a:schemeClr val="bg1">
                    <a:lumMod val="65000"/>
                  </a:schemeClr>
                </a:solidFill>
              </a:rPr>
              <a:t>二階常微分方程式</a:t>
            </a:r>
            <a:endParaRPr lang="en-US" altLang="ja-JP" sz="1800" dirty="0">
              <a:solidFill>
                <a:schemeClr val="bg1">
                  <a:lumMod val="65000"/>
                </a:schemeClr>
              </a:solidFill>
            </a:endParaRPr>
          </a:p>
          <a:p>
            <a:pPr marL="914400" lvl="1" indent="-457200">
              <a:lnSpc>
                <a:spcPct val="110000"/>
              </a:lnSpc>
              <a:buAutoNum type="arabicPeriod"/>
            </a:pPr>
            <a:r>
              <a:rPr kumimoji="1" lang="ja-JP" altLang="en-US" sz="1800">
                <a:solidFill>
                  <a:schemeClr val="bg1">
                    <a:lumMod val="65000"/>
                  </a:schemeClr>
                </a:solidFill>
              </a:rPr>
              <a:t>一階偏微分方程式</a:t>
            </a:r>
            <a:r>
              <a:rPr kumimoji="1" lang="en-US" altLang="ja-JP" sz="1800" dirty="0">
                <a:solidFill>
                  <a:schemeClr val="bg1">
                    <a:lumMod val="65000"/>
                  </a:schemeClr>
                </a:solidFill>
              </a:rPr>
              <a:t>(t, x </a:t>
            </a:r>
            <a:r>
              <a:rPr kumimoji="1" lang="ja-JP" altLang="en-US" sz="1800">
                <a:solidFill>
                  <a:schemeClr val="bg1">
                    <a:lumMod val="65000"/>
                  </a:schemeClr>
                </a:solidFill>
              </a:rPr>
              <a:t>微分</a:t>
            </a:r>
            <a:r>
              <a:rPr kumimoji="1" lang="en-US" altLang="ja-JP" sz="1800" dirty="0">
                <a:solidFill>
                  <a:schemeClr val="bg1">
                    <a:lumMod val="65000"/>
                  </a:schemeClr>
                </a:solidFill>
              </a:rPr>
              <a:t>)</a:t>
            </a:r>
          </a:p>
          <a:p>
            <a:pPr marL="1371600" lvl="2" indent="-457200">
              <a:lnSpc>
                <a:spcPct val="110000"/>
              </a:lnSpc>
              <a:buAutoNum type="arabicPeriod"/>
            </a:pPr>
            <a:r>
              <a:rPr lang="en-US" altLang="ja-JP" sz="1400" dirty="0">
                <a:solidFill>
                  <a:schemeClr val="bg1">
                    <a:lumMod val="65000"/>
                  </a:schemeClr>
                </a:solidFill>
              </a:rPr>
              <a:t>Method of Line</a:t>
            </a:r>
          </a:p>
          <a:p>
            <a:pPr marL="1371600" lvl="2" indent="-457200">
              <a:lnSpc>
                <a:spcPct val="110000"/>
              </a:lnSpc>
              <a:buAutoNum type="arabicPeriod"/>
            </a:pPr>
            <a:r>
              <a:rPr lang="en-US" altLang="ja-JP" sz="1400" dirty="0">
                <a:solidFill>
                  <a:schemeClr val="bg1">
                    <a:lumMod val="65000"/>
                  </a:schemeClr>
                </a:solidFill>
              </a:rPr>
              <a:t>Euler</a:t>
            </a:r>
            <a:r>
              <a:rPr lang="ja-JP" altLang="en-US" sz="1400">
                <a:solidFill>
                  <a:schemeClr val="bg1">
                    <a:lumMod val="65000"/>
                  </a:schemeClr>
                </a:solidFill>
              </a:rPr>
              <a:t>法</a:t>
            </a:r>
            <a:endParaRPr lang="en-US" altLang="ja-JP" sz="1400" dirty="0">
              <a:solidFill>
                <a:schemeClr val="bg1">
                  <a:lumMod val="65000"/>
                </a:schemeClr>
              </a:solidFill>
            </a:endParaRPr>
          </a:p>
          <a:p>
            <a:pPr marL="1371600" lvl="2" indent="-457200">
              <a:lnSpc>
                <a:spcPct val="110000"/>
              </a:lnSpc>
              <a:buAutoNum type="arabicPeriod"/>
            </a:pPr>
            <a:r>
              <a:rPr kumimoji="1" lang="en-US" altLang="ja-JP" sz="1400" dirty="0">
                <a:solidFill>
                  <a:schemeClr val="bg1">
                    <a:lumMod val="65000"/>
                  </a:schemeClr>
                </a:solidFill>
              </a:rPr>
              <a:t>Runge-</a:t>
            </a:r>
            <a:r>
              <a:rPr kumimoji="1" lang="en-US" altLang="ja-JP" sz="1400" dirty="0" err="1">
                <a:solidFill>
                  <a:schemeClr val="bg1">
                    <a:lumMod val="65000"/>
                  </a:schemeClr>
                </a:solidFill>
              </a:rPr>
              <a:t>Kutta</a:t>
            </a:r>
            <a:r>
              <a:rPr kumimoji="1" lang="ja-JP" altLang="en-US" sz="1400">
                <a:solidFill>
                  <a:schemeClr val="bg1">
                    <a:lumMod val="65000"/>
                  </a:schemeClr>
                </a:solidFill>
              </a:rPr>
              <a:t>法</a:t>
            </a:r>
            <a:endParaRPr lang="en-US" altLang="ja-JP" sz="1200" dirty="0">
              <a:solidFill>
                <a:schemeClr val="bg1">
                  <a:lumMod val="65000"/>
                </a:schemeClr>
              </a:solidFill>
            </a:endParaRPr>
          </a:p>
        </p:txBody>
      </p:sp>
      <p:sp>
        <p:nvSpPr>
          <p:cNvPr id="7" name="コンテンツ プレースホルダー 2">
            <a:extLst>
              <a:ext uri="{FF2B5EF4-FFF2-40B4-BE49-F238E27FC236}">
                <a16:creationId xmlns:a16="http://schemas.microsoft.com/office/drawing/2014/main" id="{A07AC76D-8D19-9DBD-12DD-C2F7513592BE}"/>
              </a:ext>
            </a:extLst>
          </p:cNvPr>
          <p:cNvSpPr txBox="1">
            <a:spLocks/>
          </p:cNvSpPr>
          <p:nvPr/>
        </p:nvSpPr>
        <p:spPr>
          <a:xfrm>
            <a:off x="6096000" y="2144118"/>
            <a:ext cx="5257800" cy="4451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lnSpc>
                <a:spcPct val="110000"/>
              </a:lnSpc>
              <a:buFont typeface="+mj-lt"/>
              <a:buAutoNum type="arabicPeriod" startAt="3"/>
            </a:pPr>
            <a:endParaRPr kumimoji="1" lang="en-US" altLang="ja-JP" sz="2200" dirty="0"/>
          </a:p>
          <a:p>
            <a:pPr marL="457200" indent="-457200">
              <a:lnSpc>
                <a:spcPct val="110000"/>
              </a:lnSpc>
              <a:buFont typeface="+mj-lt"/>
              <a:buAutoNum type="arabicPeriod" startAt="3"/>
            </a:pPr>
            <a:r>
              <a:rPr kumimoji="1" lang="ja-JP" altLang="en-US" sz="2200">
                <a:solidFill>
                  <a:schemeClr val="bg1">
                    <a:lumMod val="65000"/>
                  </a:schemeClr>
                </a:solidFill>
              </a:rPr>
              <a:t>数値相対論の計算に必要な要素</a:t>
            </a:r>
            <a:endParaRPr kumimoji="1" lang="en-US" altLang="ja-JP" sz="2200" dirty="0">
              <a:solidFill>
                <a:schemeClr val="bg1">
                  <a:lumMod val="65000"/>
                </a:schemeClr>
              </a:solidFill>
            </a:endParaRPr>
          </a:p>
          <a:p>
            <a:pPr marL="914400" lvl="1" indent="-457200">
              <a:lnSpc>
                <a:spcPct val="110000"/>
              </a:lnSpc>
              <a:buAutoNum type="arabicPeriod"/>
            </a:pPr>
            <a:r>
              <a:rPr lang="en-US" altLang="ja-JP" sz="1800" dirty="0">
                <a:solidFill>
                  <a:schemeClr val="bg1">
                    <a:lumMod val="65000"/>
                  </a:schemeClr>
                </a:solidFill>
              </a:rPr>
              <a:t>Evolution</a:t>
            </a:r>
          </a:p>
          <a:p>
            <a:pPr marL="1371600" lvl="2" indent="-457200">
              <a:lnSpc>
                <a:spcPct val="110000"/>
              </a:lnSpc>
              <a:buAutoNum type="arabicPeriod"/>
            </a:pPr>
            <a:r>
              <a:rPr lang="en-US" altLang="ja-JP" sz="1400" dirty="0">
                <a:solidFill>
                  <a:schemeClr val="bg1">
                    <a:lumMod val="65000"/>
                  </a:schemeClr>
                </a:solidFill>
              </a:rPr>
              <a:t>ADM</a:t>
            </a:r>
            <a:r>
              <a:rPr lang="ja-JP" altLang="en-US" sz="1400">
                <a:solidFill>
                  <a:schemeClr val="bg1">
                    <a:lumMod val="65000"/>
                  </a:schemeClr>
                </a:solidFill>
              </a:rPr>
              <a:t>分解</a:t>
            </a:r>
            <a:endParaRPr lang="en-US" altLang="ja-JP" sz="1400" dirty="0">
              <a:solidFill>
                <a:schemeClr val="bg1">
                  <a:lumMod val="65000"/>
                </a:schemeClr>
              </a:solidFill>
            </a:endParaRPr>
          </a:p>
          <a:p>
            <a:pPr marL="1371600" lvl="2" indent="-457200">
              <a:lnSpc>
                <a:spcPct val="110000"/>
              </a:lnSpc>
              <a:buAutoNum type="arabicPeriod"/>
            </a:pPr>
            <a:r>
              <a:rPr lang="en-US" altLang="ja-JP" sz="1400" dirty="0">
                <a:solidFill>
                  <a:schemeClr val="bg1">
                    <a:lumMod val="65000"/>
                  </a:schemeClr>
                </a:solidFill>
              </a:rPr>
              <a:t>BSSN</a:t>
            </a:r>
            <a:r>
              <a:rPr lang="ja-JP" altLang="en-US" sz="1400">
                <a:solidFill>
                  <a:schemeClr val="bg1">
                    <a:lumMod val="65000"/>
                  </a:schemeClr>
                </a:solidFill>
              </a:rPr>
              <a:t>形式</a:t>
            </a:r>
            <a:endParaRPr lang="en-US" altLang="ja-JP" sz="1400" dirty="0">
              <a:solidFill>
                <a:schemeClr val="bg1">
                  <a:lumMod val="65000"/>
                </a:schemeClr>
              </a:solidFill>
            </a:endParaRPr>
          </a:p>
          <a:p>
            <a:pPr marL="914400" lvl="1" indent="-457200">
              <a:lnSpc>
                <a:spcPct val="110000"/>
              </a:lnSpc>
              <a:buAutoNum type="arabicPeriod"/>
            </a:pPr>
            <a:r>
              <a:rPr kumimoji="1" lang="en-US" altLang="ja-JP" sz="1800" dirty="0">
                <a:solidFill>
                  <a:schemeClr val="bg1">
                    <a:lumMod val="65000"/>
                  </a:schemeClr>
                </a:solidFill>
              </a:rPr>
              <a:t>Initial data</a:t>
            </a:r>
          </a:p>
          <a:p>
            <a:pPr marL="914400" lvl="1" indent="-457200">
              <a:lnSpc>
                <a:spcPct val="110000"/>
              </a:lnSpc>
              <a:buAutoNum type="arabicPeriod"/>
            </a:pPr>
            <a:r>
              <a:rPr lang="en-US" altLang="ja-JP" sz="1800" dirty="0">
                <a:solidFill>
                  <a:schemeClr val="bg1">
                    <a:lumMod val="65000"/>
                  </a:schemeClr>
                </a:solidFill>
              </a:rPr>
              <a:t>Analyzing data</a:t>
            </a:r>
          </a:p>
          <a:p>
            <a:pPr marL="914400" lvl="1" indent="-457200">
              <a:lnSpc>
                <a:spcPct val="110000"/>
              </a:lnSpc>
              <a:buAutoNum type="arabicPeriod"/>
            </a:pPr>
            <a:r>
              <a:rPr kumimoji="1" lang="ja-JP" altLang="en-US" sz="1800">
                <a:solidFill>
                  <a:schemeClr val="bg1">
                    <a:lumMod val="65000"/>
                  </a:schemeClr>
                </a:solidFill>
              </a:rPr>
              <a:t>その他</a:t>
            </a:r>
            <a:endParaRPr kumimoji="1" lang="en-US" altLang="ja-JP" sz="1800" dirty="0">
              <a:solidFill>
                <a:schemeClr val="bg1">
                  <a:lumMod val="65000"/>
                </a:schemeClr>
              </a:solidFill>
            </a:endParaRPr>
          </a:p>
          <a:p>
            <a:pPr marL="457200" indent="-457200">
              <a:lnSpc>
                <a:spcPct val="110000"/>
              </a:lnSpc>
              <a:buAutoNum type="arabicPeriod" startAt="3"/>
            </a:pPr>
            <a:r>
              <a:rPr lang="en-US" altLang="ja-JP" sz="2200" dirty="0">
                <a:solidFill>
                  <a:schemeClr val="bg1">
                    <a:lumMod val="65000"/>
                  </a:schemeClr>
                </a:solidFill>
              </a:rPr>
              <a:t>Einstein Toolkit</a:t>
            </a:r>
          </a:p>
          <a:p>
            <a:pPr marL="0" indent="0">
              <a:lnSpc>
                <a:spcPct val="110000"/>
              </a:lnSpc>
              <a:buNone/>
            </a:pPr>
            <a:endParaRPr lang="en-US" altLang="ja-JP" sz="2200" dirty="0"/>
          </a:p>
          <a:p>
            <a:pPr marL="457200" indent="-457200">
              <a:lnSpc>
                <a:spcPct val="110000"/>
              </a:lnSpc>
              <a:buAutoNum type="arabicPeriod"/>
            </a:pPr>
            <a:endParaRPr lang="en-US" altLang="ja-JP" sz="2200" dirty="0"/>
          </a:p>
          <a:p>
            <a:pPr marL="457200" indent="-457200">
              <a:lnSpc>
                <a:spcPct val="110000"/>
              </a:lnSpc>
              <a:buAutoNum type="arabicPeriod"/>
            </a:pPr>
            <a:endParaRPr lang="en-US" altLang="ja-JP" sz="2200" dirty="0"/>
          </a:p>
        </p:txBody>
      </p:sp>
    </p:spTree>
    <p:extLst>
      <p:ext uri="{BB962C8B-B14F-4D97-AF65-F5344CB8AC3E}">
        <p14:creationId xmlns:p14="http://schemas.microsoft.com/office/powerpoint/2010/main" val="254152917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101025</TotalTime>
  <Words>6151</Words>
  <Application>Microsoft Macintosh PowerPoint</Application>
  <PresentationFormat>ワイド画面</PresentationFormat>
  <Paragraphs>986</Paragraphs>
  <Slides>72</Slides>
  <Notes>14</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72</vt:i4>
      </vt:variant>
    </vt:vector>
  </HeadingPairs>
  <TitlesOfParts>
    <vt:vector size="78" baseType="lpstr">
      <vt:lpstr>游ゴシック</vt:lpstr>
      <vt:lpstr>游ゴシック Light</vt:lpstr>
      <vt:lpstr>Arial</vt:lpstr>
      <vt:lpstr>Calibri</vt:lpstr>
      <vt:lpstr>Cambria Math</vt:lpstr>
      <vt:lpstr>Office テーマ</vt:lpstr>
      <vt:lpstr>数値相対論</vt:lpstr>
      <vt:lpstr>発表スケジュール・概要</vt:lpstr>
      <vt:lpstr>目次</vt:lpstr>
      <vt:lpstr>目次</vt:lpstr>
      <vt:lpstr>1. Introduction</vt:lpstr>
      <vt:lpstr>1. Introduction</vt:lpstr>
      <vt:lpstr>1. Introduction</vt:lpstr>
      <vt:lpstr>1. Introduction</vt:lpstr>
      <vt:lpstr>目次</vt:lpstr>
      <vt:lpstr>2. 偏微分方程式の数値的解法</vt:lpstr>
      <vt:lpstr>目次</vt:lpstr>
      <vt:lpstr>2.2 一階常微分方程式</vt:lpstr>
      <vt:lpstr>2.2 一階常微分方程式</vt:lpstr>
      <vt:lpstr>2.2 一階常微分方程式</vt:lpstr>
      <vt:lpstr>2.2 一階常微分方程式</vt:lpstr>
      <vt:lpstr>2.2 一階常微分方程式</vt:lpstr>
      <vt:lpstr>2.2 一階常微分方程式</vt:lpstr>
      <vt:lpstr>目次</vt:lpstr>
      <vt:lpstr>2.3 一階連立常微分方程式</vt:lpstr>
      <vt:lpstr>2.3 一階連立常微分方程式</vt:lpstr>
      <vt:lpstr>目次</vt:lpstr>
      <vt:lpstr>2.4 二階常微分方程式</vt:lpstr>
      <vt:lpstr>目次</vt:lpstr>
      <vt:lpstr>2.5 一階偏微分方程式(t, x 微分)</vt:lpstr>
      <vt:lpstr>2.5 一階偏微分方程式(t, x 微分)</vt:lpstr>
      <vt:lpstr>2.5 一階偏微分方程式(t, x 微分)</vt:lpstr>
      <vt:lpstr>2.5 一階偏微分方程式(t, x 微分)</vt:lpstr>
      <vt:lpstr>2.5 一階偏微分方程式(t, x 微分)</vt:lpstr>
      <vt:lpstr>2.5 一階偏微分方程式(t, x 微分)</vt:lpstr>
      <vt:lpstr>2.5 一階偏微分方程式(t, x 微分)</vt:lpstr>
      <vt:lpstr>2.5 一階偏微分方程式(t, x 微分)</vt:lpstr>
      <vt:lpstr>2.5 一階偏微分方程式(t, x 微分)</vt:lpstr>
      <vt:lpstr>2.5 一階偏微分方程式(t, x 微分)</vt:lpstr>
      <vt:lpstr>2.5 一階偏微分方程式(t, x 微分)</vt:lpstr>
      <vt:lpstr>2.5 一階偏微分方程式(t, x 微分)</vt:lpstr>
      <vt:lpstr>2.5 一階偏微分方程式(t, x 微分)</vt:lpstr>
      <vt:lpstr>2.5 一階偏微分方程式(t, x 微分)</vt:lpstr>
      <vt:lpstr>目次</vt:lpstr>
      <vt:lpstr>3. 数値相対論の計算に必要な要素</vt:lpstr>
      <vt:lpstr>3. 数値相対論の計算に必要な要素</vt:lpstr>
      <vt:lpstr>3.1.1 ADM分解</vt:lpstr>
      <vt:lpstr>3.1.1 ADM分解</vt:lpstr>
      <vt:lpstr>3.1.1 ADM分解</vt:lpstr>
      <vt:lpstr>3.1.1 ADM分解</vt:lpstr>
      <vt:lpstr>3.1.1 ADM分解</vt:lpstr>
      <vt:lpstr>3.1.1 ADM分解</vt:lpstr>
      <vt:lpstr>3.1.1 ADM分解</vt:lpstr>
      <vt:lpstr>3.1.1 ADM分解</vt:lpstr>
      <vt:lpstr>3.1.1 ADM分解</vt:lpstr>
      <vt:lpstr>3.1.1 ADM分解</vt:lpstr>
      <vt:lpstr>3.1.1 ADM分解</vt:lpstr>
      <vt:lpstr>3.1.1 ADM分解</vt:lpstr>
      <vt:lpstr>3.1.1 ADM分解</vt:lpstr>
      <vt:lpstr>目次</vt:lpstr>
      <vt:lpstr>3.1.2 BSSN形式</vt:lpstr>
      <vt:lpstr>3.1.2 BSSN形式</vt:lpstr>
      <vt:lpstr>3.1.2 BSSN形式</vt:lpstr>
      <vt:lpstr>3.1.2 BSSN形式</vt:lpstr>
      <vt:lpstr>3.1.2 BSSN形式</vt:lpstr>
      <vt:lpstr>目次</vt:lpstr>
      <vt:lpstr>3.2 Initial data</vt:lpstr>
      <vt:lpstr>目次</vt:lpstr>
      <vt:lpstr>3.3 Analyzing data</vt:lpstr>
      <vt:lpstr>目次</vt:lpstr>
      <vt:lpstr>3.4 その他</vt:lpstr>
      <vt:lpstr>3.4 その他</vt:lpstr>
      <vt:lpstr>3.4 その他</vt:lpstr>
      <vt:lpstr>3.4 その他</vt:lpstr>
      <vt:lpstr>目次</vt:lpstr>
      <vt:lpstr>4. Einstein Toolkit</vt:lpstr>
      <vt:lpstr>4. Einstein Toolkit</vt:lpstr>
      <vt:lpstr>4. Einstein Toolkit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冨江　亮友</dc:creator>
  <cp:lastModifiedBy>冨江　亮友</cp:lastModifiedBy>
  <cp:revision>82</cp:revision>
  <cp:lastPrinted>2023-04-19T07:54:18Z</cp:lastPrinted>
  <dcterms:created xsi:type="dcterms:W3CDTF">2023-04-19T07:27:06Z</dcterms:created>
  <dcterms:modified xsi:type="dcterms:W3CDTF">2023-12-19T09:23:16Z</dcterms:modified>
</cp:coreProperties>
</file>